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1"/>
  </p:notesMasterIdLst>
  <p:handoutMasterIdLst>
    <p:handoutMasterId r:id="rId52"/>
  </p:handoutMasterIdLst>
  <p:sldIdLst>
    <p:sldId id="257" r:id="rId3"/>
    <p:sldId id="258" r:id="rId4"/>
    <p:sldId id="355" r:id="rId5"/>
    <p:sldId id="294" r:id="rId6"/>
    <p:sldId id="315" r:id="rId7"/>
    <p:sldId id="317" r:id="rId8"/>
    <p:sldId id="295" r:id="rId9"/>
    <p:sldId id="356" r:id="rId10"/>
    <p:sldId id="263" r:id="rId11"/>
    <p:sldId id="314" r:id="rId12"/>
    <p:sldId id="264" r:id="rId13"/>
    <p:sldId id="265" r:id="rId14"/>
    <p:sldId id="276" r:id="rId15"/>
    <p:sldId id="260" r:id="rId16"/>
    <p:sldId id="354" r:id="rId17"/>
    <p:sldId id="313" r:id="rId18"/>
    <p:sldId id="266" r:id="rId19"/>
    <p:sldId id="344" r:id="rId20"/>
    <p:sldId id="268" r:id="rId21"/>
    <p:sldId id="269" r:id="rId22"/>
    <p:sldId id="270" r:id="rId23"/>
    <p:sldId id="272" r:id="rId24"/>
    <p:sldId id="273" r:id="rId25"/>
    <p:sldId id="277" r:id="rId26"/>
    <p:sldId id="292" r:id="rId27"/>
    <p:sldId id="293" r:id="rId28"/>
    <p:sldId id="324" r:id="rId29"/>
    <p:sldId id="335" r:id="rId30"/>
    <p:sldId id="336" r:id="rId31"/>
    <p:sldId id="337" r:id="rId32"/>
    <p:sldId id="327" r:id="rId33"/>
    <p:sldId id="328" r:id="rId34"/>
    <p:sldId id="329" r:id="rId35"/>
    <p:sldId id="330" r:id="rId36"/>
    <p:sldId id="334" r:id="rId37"/>
    <p:sldId id="333" r:id="rId38"/>
    <p:sldId id="307" r:id="rId39"/>
    <p:sldId id="331" r:id="rId40"/>
    <p:sldId id="279" r:id="rId41"/>
    <p:sldId id="291" r:id="rId42"/>
    <p:sldId id="353" r:id="rId43"/>
    <p:sldId id="301" r:id="rId44"/>
    <p:sldId id="349" r:id="rId45"/>
    <p:sldId id="342" r:id="rId46"/>
    <p:sldId id="350" r:id="rId47"/>
    <p:sldId id="351" r:id="rId48"/>
    <p:sldId id="352" r:id="rId49"/>
    <p:sldId id="285"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6699FF"/>
    <a:srgbClr val="99CCFF"/>
    <a:srgbClr val="CCECFF"/>
    <a:srgbClr val="CCCCFF"/>
    <a:srgbClr val="9999FF"/>
    <a:srgbClr val="66CCFF"/>
    <a:srgbClr val="66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7896" autoAdjust="0"/>
    <p:restoredTop sz="95423" autoAdjust="0"/>
  </p:normalViewPr>
  <p:slideViewPr>
    <p:cSldViewPr>
      <p:cViewPr varScale="1">
        <p:scale>
          <a:sx n="78" d="100"/>
          <a:sy n="78" d="100"/>
        </p:scale>
        <p:origin x="-754" y="-77"/>
      </p:cViewPr>
      <p:guideLst>
        <p:guide orient="horz" pos="2160"/>
        <p:guide pos="2880"/>
      </p:guideLst>
    </p:cSldViewPr>
  </p:slideViewPr>
  <p:outlineViewPr>
    <p:cViewPr>
      <p:scale>
        <a:sx n="33" d="100"/>
        <a:sy n="33" d="100"/>
      </p:scale>
      <p:origin x="0" y="13896"/>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97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29.xml"/><Relationship Id="rId1"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5E0CD-08EF-4693-8ED9-B31DDAA63482}" type="doc">
      <dgm:prSet loTypeId="urn:microsoft.com/office/officeart/2005/8/layout/pyramid1" loCatId="pyramid" qsTypeId="urn:microsoft.com/office/officeart/2005/8/quickstyle/simple1#1" qsCatId="simple" csTypeId="urn:microsoft.com/office/officeart/2005/8/colors/accent1_2#1" csCatId="accent1" phldr="1"/>
      <dgm:spPr/>
    </dgm:pt>
    <dgm:pt modelId="{81C3BB4B-4471-4DF4-B326-0E2E20701185}">
      <dgm:prSet phldrT="[Text]" custT="1"/>
      <dgm:spPr>
        <a:solidFill>
          <a:srgbClr val="66CCFF"/>
        </a:solidFill>
      </dgm:spPr>
      <dgm:t>
        <a:bodyPr/>
        <a:lstStyle/>
        <a:p>
          <a:r>
            <a:rPr lang="en-US" sz="1600" dirty="0" smtClean="0"/>
            <a:t>PC/Server-like</a:t>
          </a:r>
        </a:p>
        <a:p>
          <a:r>
            <a:rPr lang="en-US" sz="1200" dirty="0" smtClean="0"/>
            <a:t>2008 TAM $3.6B</a:t>
          </a:r>
          <a:endParaRPr lang="en-US" sz="1200" dirty="0"/>
        </a:p>
      </dgm:t>
    </dgm:pt>
    <dgm:pt modelId="{A610F535-253C-4A3B-AF3A-39CB7E57724A}" type="parTrans" cxnId="{82DF424C-F781-4DEB-BE44-D331BBFDA24D}">
      <dgm:prSet/>
      <dgm:spPr/>
      <dgm:t>
        <a:bodyPr/>
        <a:lstStyle/>
        <a:p>
          <a:endParaRPr lang="en-US"/>
        </a:p>
      </dgm:t>
    </dgm:pt>
    <dgm:pt modelId="{93561543-AFF5-430E-9908-96A075DF7FF9}" type="sibTrans" cxnId="{82DF424C-F781-4DEB-BE44-D331BBFDA24D}">
      <dgm:prSet/>
      <dgm:spPr/>
      <dgm:t>
        <a:bodyPr/>
        <a:lstStyle/>
        <a:p>
          <a:endParaRPr lang="en-US"/>
        </a:p>
      </dgm:t>
    </dgm:pt>
    <dgm:pt modelId="{5C70B964-5460-4AF5-99F8-4CAC02734BFF}">
      <dgm:prSet phldrT="[Text]" custT="1"/>
      <dgm:spPr>
        <a:solidFill>
          <a:srgbClr val="3399FF"/>
        </a:solidFill>
      </dgm:spPr>
      <dgm:t>
        <a:bodyPr/>
        <a:lstStyle/>
        <a:p>
          <a:r>
            <a:rPr lang="en-US" sz="2400" dirty="0" smtClean="0">
              <a:solidFill>
                <a:schemeClr val="bg1"/>
              </a:solidFill>
            </a:rPr>
            <a:t>Deeply Embedded</a:t>
          </a:r>
        </a:p>
        <a:p>
          <a:r>
            <a:rPr lang="en-US" sz="1800" dirty="0" smtClean="0">
              <a:solidFill>
                <a:schemeClr val="bg1"/>
              </a:solidFill>
            </a:rPr>
            <a:t>2008 TAM $11B</a:t>
          </a:r>
          <a:endParaRPr lang="en-US" sz="1800" dirty="0">
            <a:solidFill>
              <a:schemeClr val="bg1"/>
            </a:solidFill>
          </a:endParaRPr>
        </a:p>
      </dgm:t>
    </dgm:pt>
    <dgm:pt modelId="{2EC94DEE-7C55-444C-B721-63828C254085}" type="parTrans" cxnId="{8605A437-B47B-46EC-87DF-F986F0538AED}">
      <dgm:prSet/>
      <dgm:spPr/>
      <dgm:t>
        <a:bodyPr/>
        <a:lstStyle/>
        <a:p>
          <a:endParaRPr lang="en-US"/>
        </a:p>
      </dgm:t>
    </dgm:pt>
    <dgm:pt modelId="{019F06E7-1B11-468F-B103-B0E0ADB89F86}" type="sibTrans" cxnId="{8605A437-B47B-46EC-87DF-F986F0538AED}">
      <dgm:prSet/>
      <dgm:spPr/>
      <dgm:t>
        <a:bodyPr/>
        <a:lstStyle/>
        <a:p>
          <a:endParaRPr lang="en-US"/>
        </a:p>
      </dgm:t>
    </dgm:pt>
    <dgm:pt modelId="{F7F4F1E5-3FD2-46D6-BF46-DC184FD01DC1}" type="pres">
      <dgm:prSet presAssocID="{9F05E0CD-08EF-4693-8ED9-B31DDAA63482}" presName="Name0" presStyleCnt="0">
        <dgm:presLayoutVars>
          <dgm:dir/>
          <dgm:animLvl val="lvl"/>
          <dgm:resizeHandles val="exact"/>
        </dgm:presLayoutVars>
      </dgm:prSet>
      <dgm:spPr/>
    </dgm:pt>
    <dgm:pt modelId="{16811462-3D2B-476D-AD1B-BB1653244C42}" type="pres">
      <dgm:prSet presAssocID="{81C3BB4B-4471-4DF4-B326-0E2E20701185}" presName="Name8" presStyleCnt="0"/>
      <dgm:spPr/>
    </dgm:pt>
    <dgm:pt modelId="{171FE907-0FEF-42BD-90AD-23C04B79CD12}" type="pres">
      <dgm:prSet presAssocID="{81C3BB4B-4471-4DF4-B326-0E2E20701185}" presName="level" presStyleLbl="node1" presStyleIdx="0" presStyleCnt="2" custScaleY="113531" custLinFactNeighborY="-2500">
        <dgm:presLayoutVars>
          <dgm:chMax val="1"/>
          <dgm:bulletEnabled val="1"/>
        </dgm:presLayoutVars>
      </dgm:prSet>
      <dgm:spPr/>
      <dgm:t>
        <a:bodyPr/>
        <a:lstStyle/>
        <a:p>
          <a:endParaRPr lang="en-US"/>
        </a:p>
      </dgm:t>
    </dgm:pt>
    <dgm:pt modelId="{359FD280-D69A-4C27-AC78-ACFBB88B339A}" type="pres">
      <dgm:prSet presAssocID="{81C3BB4B-4471-4DF4-B326-0E2E20701185}" presName="levelTx" presStyleLbl="revTx" presStyleIdx="0" presStyleCnt="0">
        <dgm:presLayoutVars>
          <dgm:chMax val="1"/>
          <dgm:bulletEnabled val="1"/>
        </dgm:presLayoutVars>
      </dgm:prSet>
      <dgm:spPr/>
      <dgm:t>
        <a:bodyPr/>
        <a:lstStyle/>
        <a:p>
          <a:endParaRPr lang="en-US"/>
        </a:p>
      </dgm:t>
    </dgm:pt>
    <dgm:pt modelId="{0C4BFB95-8EFC-4C47-87F7-AE6B2F68B39E}" type="pres">
      <dgm:prSet presAssocID="{5C70B964-5460-4AF5-99F8-4CAC02734BFF}" presName="Name8" presStyleCnt="0"/>
      <dgm:spPr/>
    </dgm:pt>
    <dgm:pt modelId="{9288187D-4F7E-4601-B328-B13D66548B79}" type="pres">
      <dgm:prSet presAssocID="{5C70B964-5460-4AF5-99F8-4CAC02734BFF}" presName="level" presStyleLbl="node1" presStyleIdx="1" presStyleCnt="2" custScaleY="142424" custLinFactNeighborX="-1250">
        <dgm:presLayoutVars>
          <dgm:chMax val="1"/>
          <dgm:bulletEnabled val="1"/>
        </dgm:presLayoutVars>
      </dgm:prSet>
      <dgm:spPr/>
      <dgm:t>
        <a:bodyPr/>
        <a:lstStyle/>
        <a:p>
          <a:endParaRPr lang="en-US"/>
        </a:p>
      </dgm:t>
    </dgm:pt>
    <dgm:pt modelId="{75DA4C50-5EB7-46BA-BF15-BB6933E7EC07}" type="pres">
      <dgm:prSet presAssocID="{5C70B964-5460-4AF5-99F8-4CAC02734BFF}" presName="levelTx" presStyleLbl="revTx" presStyleIdx="0" presStyleCnt="0">
        <dgm:presLayoutVars>
          <dgm:chMax val="1"/>
          <dgm:bulletEnabled val="1"/>
        </dgm:presLayoutVars>
      </dgm:prSet>
      <dgm:spPr/>
      <dgm:t>
        <a:bodyPr/>
        <a:lstStyle/>
        <a:p>
          <a:endParaRPr lang="en-US"/>
        </a:p>
      </dgm:t>
    </dgm:pt>
  </dgm:ptLst>
  <dgm:cxnLst>
    <dgm:cxn modelId="{8605A437-B47B-46EC-87DF-F986F0538AED}" srcId="{9F05E0CD-08EF-4693-8ED9-B31DDAA63482}" destId="{5C70B964-5460-4AF5-99F8-4CAC02734BFF}" srcOrd="1" destOrd="0" parTransId="{2EC94DEE-7C55-444C-B721-63828C254085}" sibTransId="{019F06E7-1B11-468F-B103-B0E0ADB89F86}"/>
    <dgm:cxn modelId="{19D1483A-6545-49FA-93E1-9545BE81F76F}" type="presOf" srcId="{5C70B964-5460-4AF5-99F8-4CAC02734BFF}" destId="{9288187D-4F7E-4601-B328-B13D66548B79}" srcOrd="0" destOrd="0" presId="urn:microsoft.com/office/officeart/2005/8/layout/pyramid1"/>
    <dgm:cxn modelId="{E70BB7A0-1794-4C7B-A0CA-8B2F2519BC2A}" type="presOf" srcId="{81C3BB4B-4471-4DF4-B326-0E2E20701185}" destId="{171FE907-0FEF-42BD-90AD-23C04B79CD12}" srcOrd="0" destOrd="0" presId="urn:microsoft.com/office/officeart/2005/8/layout/pyramid1"/>
    <dgm:cxn modelId="{CD4FEF10-5574-41E8-9D90-CAFAE1AFA4AE}" type="presOf" srcId="{5C70B964-5460-4AF5-99F8-4CAC02734BFF}" destId="{75DA4C50-5EB7-46BA-BF15-BB6933E7EC07}" srcOrd="1" destOrd="0" presId="urn:microsoft.com/office/officeart/2005/8/layout/pyramid1"/>
    <dgm:cxn modelId="{229556FD-5612-4092-96E1-D531615BBC48}" type="presOf" srcId="{9F05E0CD-08EF-4693-8ED9-B31DDAA63482}" destId="{F7F4F1E5-3FD2-46D6-BF46-DC184FD01DC1}" srcOrd="0" destOrd="0" presId="urn:microsoft.com/office/officeart/2005/8/layout/pyramid1"/>
    <dgm:cxn modelId="{FA1C95F4-8B30-4092-B85D-83756A7B7927}" type="presOf" srcId="{81C3BB4B-4471-4DF4-B326-0E2E20701185}" destId="{359FD280-D69A-4C27-AC78-ACFBB88B339A}" srcOrd="1" destOrd="0" presId="urn:microsoft.com/office/officeart/2005/8/layout/pyramid1"/>
    <dgm:cxn modelId="{82DF424C-F781-4DEB-BE44-D331BBFDA24D}" srcId="{9F05E0CD-08EF-4693-8ED9-B31DDAA63482}" destId="{81C3BB4B-4471-4DF4-B326-0E2E20701185}" srcOrd="0" destOrd="0" parTransId="{A610F535-253C-4A3B-AF3A-39CB7E57724A}" sibTransId="{93561543-AFF5-430E-9908-96A075DF7FF9}"/>
    <dgm:cxn modelId="{084AAD23-C01C-4DAA-9B31-E585879DDE41}" type="presParOf" srcId="{F7F4F1E5-3FD2-46D6-BF46-DC184FD01DC1}" destId="{16811462-3D2B-476D-AD1B-BB1653244C42}" srcOrd="0" destOrd="0" presId="urn:microsoft.com/office/officeart/2005/8/layout/pyramid1"/>
    <dgm:cxn modelId="{E7F3081D-D3E3-4B18-B8D0-458486C26021}" type="presParOf" srcId="{16811462-3D2B-476D-AD1B-BB1653244C42}" destId="{171FE907-0FEF-42BD-90AD-23C04B79CD12}" srcOrd="0" destOrd="0" presId="urn:microsoft.com/office/officeart/2005/8/layout/pyramid1"/>
    <dgm:cxn modelId="{08A775A8-D5D6-40B3-BD03-3F58D0806353}" type="presParOf" srcId="{16811462-3D2B-476D-AD1B-BB1653244C42}" destId="{359FD280-D69A-4C27-AC78-ACFBB88B339A}" srcOrd="1" destOrd="0" presId="urn:microsoft.com/office/officeart/2005/8/layout/pyramid1"/>
    <dgm:cxn modelId="{9382F3CC-19D8-41CB-87FE-E2D6AA3CB519}" type="presParOf" srcId="{F7F4F1E5-3FD2-46D6-BF46-DC184FD01DC1}" destId="{0C4BFB95-8EFC-4C47-87F7-AE6B2F68B39E}" srcOrd="1" destOrd="0" presId="urn:microsoft.com/office/officeart/2005/8/layout/pyramid1"/>
    <dgm:cxn modelId="{B3106074-7E7F-4790-9D85-6102BD9C641F}" type="presParOf" srcId="{0C4BFB95-8EFC-4C47-87F7-AE6B2F68B39E}" destId="{9288187D-4F7E-4601-B328-B13D66548B79}" srcOrd="0" destOrd="0" presId="urn:microsoft.com/office/officeart/2005/8/layout/pyramid1"/>
    <dgm:cxn modelId="{1340E748-5746-4580-BB6A-55B70C6268C0}" type="presParOf" srcId="{0C4BFB95-8EFC-4C47-87F7-AE6B2F68B39E}" destId="{75DA4C50-5EB7-46BA-BF15-BB6933E7EC07}" srcOrd="1" destOrd="0" presId="urn:microsoft.com/office/officeart/2005/8/layout/pyramid1"/>
  </dgm:cxnLst>
  <dgm:bg/>
  <dgm:whole/>
  <dgm:extLst>
    <a:ext uri="http://schemas.microsoft.com/office/drawing/2008/diagram">
      <dsp:dataModelExt xmlns:dsp="http://schemas.microsoft.com/office/drawing/2008/diagram" xmlns="" relId="rId3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1FE907-0FEF-42BD-90AD-23C04B79CD12}">
      <dsp:nvSpPr>
        <dsp:cNvPr id="0" name=""/>
        <dsp:cNvSpPr/>
      </dsp:nvSpPr>
      <dsp:spPr>
        <a:xfrm>
          <a:off x="685800" y="-284251"/>
          <a:ext cx="1371600" cy="2306949"/>
        </a:xfrm>
        <a:prstGeom prst="trapezoid">
          <a:avLst>
            <a:gd name="adj" fmla="val 50000"/>
          </a:avLst>
        </a:prstGeom>
        <a:solidFill>
          <a:srgbClr val="66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PC/Server-like</a:t>
          </a:r>
        </a:p>
        <a:p>
          <a:pPr lvl="0" algn="ctr" defTabSz="711200">
            <a:lnSpc>
              <a:spcPct val="90000"/>
            </a:lnSpc>
            <a:spcBef>
              <a:spcPct val="0"/>
            </a:spcBef>
            <a:spcAft>
              <a:spcPct val="35000"/>
            </a:spcAft>
          </a:pPr>
          <a:r>
            <a:rPr lang="en-US" sz="1200" kern="1200" dirty="0" smtClean="0"/>
            <a:t>2008 TAM $3.6B</a:t>
          </a:r>
          <a:endParaRPr lang="en-US" sz="1200" kern="1200" dirty="0"/>
        </a:p>
      </dsp:txBody>
      <dsp:txXfrm>
        <a:off x="685800" y="-284251"/>
        <a:ext cx="1371600" cy="2306949"/>
      </dsp:txXfrm>
    </dsp:sp>
    <dsp:sp modelId="{9288187D-4F7E-4601-B328-B13D66548B79}">
      <dsp:nvSpPr>
        <dsp:cNvPr id="0" name=""/>
        <dsp:cNvSpPr/>
      </dsp:nvSpPr>
      <dsp:spPr>
        <a:xfrm>
          <a:off x="0" y="1454195"/>
          <a:ext cx="2743200" cy="2894055"/>
        </a:xfrm>
        <a:prstGeom prst="trapezoid">
          <a:avLst>
            <a:gd name="adj" fmla="val 33750"/>
          </a:avLst>
        </a:prstGeom>
        <a:solidFill>
          <a:srgbClr val="33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Deeply Embedded</a:t>
          </a:r>
        </a:p>
        <a:p>
          <a:pPr lvl="0" algn="ctr" defTabSz="1066800">
            <a:lnSpc>
              <a:spcPct val="90000"/>
            </a:lnSpc>
            <a:spcBef>
              <a:spcPct val="0"/>
            </a:spcBef>
            <a:spcAft>
              <a:spcPct val="35000"/>
            </a:spcAft>
          </a:pPr>
          <a:r>
            <a:rPr lang="en-US" sz="1800" kern="1200" dirty="0" smtClean="0">
              <a:solidFill>
                <a:schemeClr val="bg1"/>
              </a:solidFill>
            </a:rPr>
            <a:t>2008 TAM $11B</a:t>
          </a:r>
          <a:endParaRPr lang="en-US" sz="1800" kern="1200" dirty="0">
            <a:solidFill>
              <a:schemeClr val="bg1"/>
            </a:solidFill>
          </a:endParaRPr>
        </a:p>
      </dsp:txBody>
      <dsp:txXfrm>
        <a:off x="480059" y="1454195"/>
        <a:ext cx="1783080" cy="289405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901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3BD7B594-3DBC-4DDA-AF35-37219E64B0D7}" type="datetimeFigureOut">
              <a:rPr lang="en-US"/>
              <a:pPr>
                <a:defRPr/>
              </a:pPr>
              <a:t>8/17/2011</a:t>
            </a:fld>
            <a:endParaRPr lang="en-US"/>
          </a:p>
        </p:txBody>
      </p:sp>
      <p:sp>
        <p:nvSpPr>
          <p:cNvPr id="901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901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7978A5A-0EB1-4143-8E88-688D2CC3F89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B087DA6-7049-4BBD-8222-4692E4157D12}" type="datetimeFigureOut">
              <a:rPr lang="en-US"/>
              <a:pPr>
                <a:defRPr/>
              </a:pPr>
              <a:t>8/17/2011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3FE8D66-1E44-40E5-A77C-918D0FE3B9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230CE-06AC-4825-8901-1932A120A18E}" type="slidenum">
              <a:rPr lang="en-GB">
                <a:cs typeface="Arial" charset="0"/>
              </a:rPr>
              <a:pPr fontAlgn="base">
                <a:spcBef>
                  <a:spcPct val="0"/>
                </a:spcBef>
                <a:spcAft>
                  <a:spcPct val="0"/>
                </a:spcAft>
                <a:defRPr/>
              </a:pPr>
              <a:t>1</a:t>
            </a:fld>
            <a:endParaRPr lang="en-GB">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B85385CE-035E-453E-8BC8-6E6BEC5AC8A9}" type="slidenum">
              <a:rPr lang="en-GB" smtClean="0"/>
              <a:pPr/>
              <a:t>15</a:t>
            </a:fld>
            <a:endParaRPr lang="en-GB"/>
          </a:p>
        </p:txBody>
      </p:sp>
    </p:spTree>
    <p:extLst>
      <p:ext uri="{BB962C8B-B14F-4D97-AF65-F5344CB8AC3E}">
        <p14:creationId xmlns:p14="http://schemas.microsoft.com/office/powerpoint/2010/main" xmlns="" val="74548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3E7F471-70A5-48F9-8F99-279DA501B7CA}"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21EBCB-A028-4736-A96A-A29B317C195D}" type="slidenum">
              <a:rPr lang="en-GB">
                <a:cs typeface="Arial" charset="0"/>
              </a:rPr>
              <a:pPr fontAlgn="base">
                <a:spcBef>
                  <a:spcPct val="0"/>
                </a:spcBef>
                <a:spcAft>
                  <a:spcPct val="0"/>
                </a:spcAft>
                <a:defRPr/>
              </a:pPr>
              <a:t>17</a:t>
            </a:fld>
            <a:endParaRPr lang="en-GB">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 SKUs or variants, 4 of</a:t>
            </a:r>
            <a:r>
              <a:rPr lang="en-US" baseline="0" dirty="0" smtClean="0"/>
              <a:t> them industrial temp</a:t>
            </a:r>
          </a:p>
          <a:p>
            <a:r>
              <a:rPr lang="en-US" baseline="0" dirty="0" smtClean="0"/>
              <a:t>0.6 and 1.0 have 320MHz </a:t>
            </a:r>
            <a:r>
              <a:rPr lang="en-US" baseline="0" dirty="0" err="1" smtClean="0"/>
              <a:t>gfx</a:t>
            </a:r>
            <a:r>
              <a:rPr lang="en-US" baseline="0" dirty="0" smtClean="0"/>
              <a:t> engine but the 0.6GHz part does not have video encode capability unlike the 1GHz part. Lower TDP though at 2.7W</a:t>
            </a:r>
          </a:p>
          <a:p>
            <a:r>
              <a:rPr lang="en-US" baseline="0" dirty="0" smtClean="0"/>
              <a:t>1.3 and 1.6GHz part have 400MHz </a:t>
            </a:r>
            <a:r>
              <a:rPr lang="en-US" baseline="0" dirty="0" err="1" smtClean="0"/>
              <a:t>gfx</a:t>
            </a:r>
            <a:r>
              <a:rPr lang="en-US" baseline="0" dirty="0" smtClean="0"/>
              <a:t> engine. 1.6 at 3.9W</a:t>
            </a:r>
          </a:p>
          <a:p>
            <a:r>
              <a:rPr lang="en-US" baseline="0" dirty="0" smtClean="0"/>
              <a:t>1.0 and 1.3 will PRQ end of October</a:t>
            </a:r>
          </a:p>
          <a:p>
            <a:r>
              <a:rPr lang="en-US" baseline="0" dirty="0" smtClean="0"/>
              <a:t>0.6 and 1.6 will PRQ end </a:t>
            </a:r>
            <a:r>
              <a:rPr lang="en-US" baseline="0" smtClean="0"/>
              <a:t>of November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0B8CAB7-3238-4A1E-9B49-B8152EB3C2CB}"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68AA0B-900B-4298-AFD6-74B39FC22B93}" type="slidenum">
              <a:rPr lang="en-GB">
                <a:cs typeface="Arial" charset="0"/>
              </a:rPr>
              <a:pPr fontAlgn="base">
                <a:spcBef>
                  <a:spcPct val="0"/>
                </a:spcBef>
                <a:spcAft>
                  <a:spcPct val="0"/>
                </a:spcAft>
                <a:defRPr/>
              </a:pPr>
              <a:t>19</a:t>
            </a:fld>
            <a:endParaRPr lang="en-GB">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7ED9E2-E7D9-4026-ACAB-1E631A67F087}" type="slidenum">
              <a:rPr lang="en-GB">
                <a:cs typeface="Arial" charset="0"/>
              </a:rPr>
              <a:pPr fontAlgn="base">
                <a:spcBef>
                  <a:spcPct val="0"/>
                </a:spcBef>
                <a:spcAft>
                  <a:spcPct val="0"/>
                </a:spcAft>
                <a:defRPr/>
              </a:pPr>
              <a:t>20</a:t>
            </a:fld>
            <a:endParaRPr lang="en-GB">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F6FB97-B6F4-4D58-88F7-080EB51EF782}" type="slidenum">
              <a:rPr lang="en-GB">
                <a:cs typeface="Arial" charset="0"/>
              </a:rPr>
              <a:pPr fontAlgn="base">
                <a:spcBef>
                  <a:spcPct val="0"/>
                </a:spcBef>
                <a:spcAft>
                  <a:spcPct val="0"/>
                </a:spcAft>
                <a:defRPr/>
              </a:pPr>
              <a:t>24</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A91968-9057-4602-A19A-4F702B8BDB83}" type="slidenum">
              <a:rPr lang="en-US" smtClean="0">
                <a:latin typeface="Arial" charset="0"/>
                <a:cs typeface="Arial" charset="0"/>
              </a:rPr>
              <a:pPr fontAlgn="base">
                <a:spcBef>
                  <a:spcPct val="0"/>
                </a:spcBef>
                <a:spcAft>
                  <a:spcPct val="0"/>
                </a:spcAft>
              </a:pPr>
              <a:t>2</a:t>
            </a:fld>
            <a:endParaRPr lang="en-US" smtClean="0">
              <a:latin typeface="Arial" charset="0"/>
              <a:cs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7373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7577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877F9AE8-C95B-476A-AFD5-E75626448725}" type="slidenum">
              <a:rPr lang="en-US" sz="1200">
                <a:latin typeface="+mn-lt"/>
                <a:cs typeface="+mn-cs"/>
              </a:rPr>
              <a:pPr algn="r" fontAlgn="auto">
                <a:spcBef>
                  <a:spcPts val="0"/>
                </a:spcBef>
                <a:spcAft>
                  <a:spcPts val="0"/>
                </a:spcAft>
                <a:defRPr/>
              </a:pPr>
              <a:t>27</a:t>
            </a:fld>
            <a:endParaRPr lang="en-US" sz="1200">
              <a:latin typeface="+mn-lt"/>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87638A-5329-4ED1-8658-C1928AD2C1FE}" type="slidenum">
              <a:rPr lang="en-US" altLang="ja-JP" sz="1200">
                <a:latin typeface="Calibri" pitchFamily="34" charset="0"/>
              </a:rPr>
              <a:pPr algn="r"/>
              <a:t>28</a:t>
            </a:fld>
            <a:endParaRPr lang="en-US" altLang="ja-JP" sz="1200">
              <a:latin typeface="Calibri" pitchFamily="34" charset="0"/>
            </a:endParaRPr>
          </a:p>
        </p:txBody>
      </p:sp>
      <p:sp>
        <p:nvSpPr>
          <p:cNvPr id="79874" name="Rectangle 2"/>
          <p:cNvSpPr>
            <a:spLocks noGrp="1" noRot="1" noChangeAspect="1" noChangeArrowheads="1" noTextEdit="1"/>
          </p:cNvSpPr>
          <p:nvPr>
            <p:ph type="sldImg"/>
          </p:nvPr>
        </p:nvSpPr>
        <p:spPr bwMode="auto">
          <a:xfrm>
            <a:off x="1147763" y="687388"/>
            <a:ext cx="4567237" cy="3425825"/>
          </a:xfrm>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D146BB2-FB72-461F-92AF-94C44D791B84}" type="slidenum">
              <a:rPr lang="en-US" altLang="ja-JP" sz="1200">
                <a:latin typeface="Calibri" pitchFamily="34" charset="0"/>
              </a:rPr>
              <a:pPr algn="r"/>
              <a:t>29</a:t>
            </a:fld>
            <a:endParaRPr lang="en-US" altLang="ja-JP" sz="1200">
              <a:latin typeface="Calibri" pitchFamily="34" charset="0"/>
            </a:endParaRPr>
          </a:p>
        </p:txBody>
      </p:sp>
      <p:sp>
        <p:nvSpPr>
          <p:cNvPr id="81922" name="Rectangle 2"/>
          <p:cNvSpPr>
            <a:spLocks noGrp="1" noRot="1" noChangeAspect="1" noChangeArrowheads="1" noTextEdit="1"/>
          </p:cNvSpPr>
          <p:nvPr>
            <p:ph type="sldImg"/>
          </p:nvPr>
        </p:nvSpPr>
        <p:spPr bwMode="auto">
          <a:xfrm>
            <a:off x="1146175" y="685800"/>
            <a:ext cx="4570413" cy="3427413"/>
          </a:xfrm>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42EB7D5-EA06-451E-99F6-6A25E1E6E463}" type="slidenum">
              <a:rPr lang="en-US" altLang="ja-JP" sz="1200">
                <a:latin typeface="Calibri" pitchFamily="34" charset="0"/>
              </a:rPr>
              <a:pPr algn="r"/>
              <a:t>31</a:t>
            </a:fld>
            <a:endParaRPr lang="en-US" altLang="ja-JP" sz="1200">
              <a:latin typeface="Calibri" pitchFamily="34" charset="0"/>
            </a:endParaRPr>
          </a:p>
        </p:txBody>
      </p:sp>
      <p:sp>
        <p:nvSpPr>
          <p:cNvPr id="86018" name="Rectangle 2"/>
          <p:cNvSpPr>
            <a:spLocks noGrp="1" noRot="1" noChangeAspect="1" noChangeArrowheads="1" noTextEdit="1"/>
          </p:cNvSpPr>
          <p:nvPr>
            <p:ph type="sldImg"/>
          </p:nvPr>
        </p:nvSpPr>
        <p:spPr bwMode="auto">
          <a:xfrm>
            <a:off x="1146175" y="685800"/>
            <a:ext cx="4570413" cy="3427413"/>
          </a:xfrm>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9FC0287-6F3A-472F-9A9F-E46CDE6EE8C3}" type="slidenum">
              <a:rPr lang="en-GB" smtClean="0"/>
              <a:pPr>
                <a:defRPr/>
              </a:pPr>
              <a:t>37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8159EC3D-10CB-4024-ACA2-58AA9C4D26BF}" type="slidenum">
              <a:rPr lang="en-US" sz="1200">
                <a:latin typeface="+mn-lt"/>
                <a:cs typeface="+mn-cs"/>
              </a:rPr>
              <a:pPr algn="r" fontAlgn="auto">
                <a:spcBef>
                  <a:spcPts val="0"/>
                </a:spcBef>
                <a:spcAft>
                  <a:spcPts val="0"/>
                </a:spcAft>
                <a:defRPr/>
              </a:pPr>
              <a:t>38</a:t>
            </a:fld>
            <a:endParaRPr lang="en-US" sz="1200">
              <a:latin typeface="+mn-lt"/>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972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1588224-4C97-4863-AD8E-674A70DDA235}"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034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22338"/>
            <a:fld id="{B45D2E85-78CC-4CA5-9659-0B5039CEFD77}" type="slidenum">
              <a:rPr lang="en-US" sz="1200">
                <a:latin typeface="Calibri" pitchFamily="34" charset="0"/>
              </a:rPr>
              <a:pPr algn="r" defTabSz="922338"/>
              <a:t>40</a:t>
            </a:fld>
            <a:endParaRPr 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fontAlgn="t" hangingPunct="1">
              <a:defRPr/>
            </a:pPr>
            <a:r>
              <a:rPr lang="en-US" b="1" dirty="0" smtClean="0">
                <a:latin typeface="+mn-lt"/>
              </a:rPr>
              <a:t>Win8/WES8</a:t>
            </a:r>
          </a:p>
          <a:p>
            <a:pPr eaLnBrk="1" fontAlgn="t" hangingPunct="1">
              <a:defRPr/>
            </a:pPr>
            <a:r>
              <a:rPr lang="en-US" dirty="0" smtClean="0">
                <a:latin typeface="+mn-lt"/>
              </a:rPr>
              <a:t>Win7/WES7</a:t>
            </a:r>
          </a:p>
          <a:p>
            <a:pPr eaLnBrk="1" fontAlgn="t" hangingPunct="1">
              <a:defRPr/>
            </a:pPr>
            <a:r>
              <a:rPr lang="en-US" dirty="0" err="1" smtClean="0">
                <a:latin typeface="+mn-lt"/>
              </a:rPr>
              <a:t>Meego</a:t>
            </a:r>
            <a:endParaRPr lang="en-US" dirty="0" smtClean="0">
              <a:latin typeface="+mn-lt"/>
            </a:endParaRPr>
          </a:p>
          <a:p>
            <a:pPr eaLnBrk="1" fontAlgn="t" hangingPunct="1">
              <a:defRPr/>
            </a:pPr>
            <a:r>
              <a:rPr lang="en-US" dirty="0" smtClean="0">
                <a:latin typeface="+mn-lt"/>
              </a:rPr>
              <a:t>Android</a:t>
            </a:r>
          </a:p>
          <a:p>
            <a:pPr eaLnBrk="1" fontAlgn="auto" hangingPunct="1">
              <a:defRPr/>
            </a:pPr>
            <a:r>
              <a:rPr lang="en-US" dirty="0" smtClean="0">
                <a:latin typeface="+mn-lt"/>
              </a:rPr>
              <a:t>QNX</a:t>
            </a:r>
          </a:p>
          <a:p>
            <a:pPr eaLnBrk="1" fontAlgn="auto" hangingPunct="1">
              <a:defRPr/>
            </a:pPr>
            <a:r>
              <a:rPr lang="en-US" dirty="0" err="1" smtClean="0">
                <a:latin typeface="+mn-lt"/>
              </a:rPr>
              <a:t>VxWorks</a:t>
            </a:r>
            <a:endParaRPr lang="en-US" dirty="0" smtClean="0">
              <a:latin typeface="+mn-lt"/>
            </a:endParaRPr>
          </a:p>
          <a:p>
            <a:pPr eaLnBrk="1" fontAlgn="t" hangingPunct="1">
              <a:defRPr/>
            </a:pPr>
            <a:r>
              <a:rPr lang="en-US" dirty="0" err="1" smtClean="0">
                <a:latin typeface="+mn-lt"/>
              </a:rPr>
              <a:t>Yocto</a:t>
            </a:r>
            <a:endParaRPr lang="en-US" dirty="0" smtClean="0">
              <a:latin typeface="+mn-lt"/>
            </a:endParaRPr>
          </a:p>
          <a:p>
            <a:pPr eaLnBrk="1" fontAlgn="auto" hangingPunct="1">
              <a:defRPr/>
            </a:pPr>
            <a:r>
              <a:rPr lang="en-US" dirty="0" smtClean="0">
                <a:latin typeface="+mn-lt"/>
              </a:rPr>
              <a:t>Currently Under Evaluation EA support for </a:t>
            </a:r>
          </a:p>
          <a:p>
            <a:pPr eaLnBrk="1" fontAlgn="t" hangingPunct="1">
              <a:defRPr/>
            </a:pPr>
            <a:r>
              <a:rPr lang="en-US" dirty="0" smtClean="0">
                <a:latin typeface="+mn-lt"/>
              </a:rPr>
              <a:t>WEC7, WES 2009</a:t>
            </a:r>
          </a:p>
          <a:p>
            <a:pPr marL="228475" indent="-228475">
              <a:buFont typeface="+mj-lt"/>
              <a:buAutoNum type="arabicPeriod"/>
              <a:defRPr/>
            </a:pPr>
            <a:endParaRPr lang="en-US" dirty="0" smtClean="0"/>
          </a:p>
          <a:p>
            <a:pPr marL="228475" indent="-228475">
              <a:buFont typeface="+mj-lt"/>
              <a:buAutoNum type="arabicPeriod"/>
              <a:defRPr/>
            </a:pPr>
            <a:endParaRPr lang="en-US" dirty="0" smtClean="0"/>
          </a:p>
          <a:p>
            <a:pPr marL="228475" indent="-228475">
              <a:buFont typeface="+mj-lt"/>
              <a:buAutoNum type="arabicPeriod"/>
              <a:defRPr/>
            </a:pPr>
            <a:r>
              <a:rPr lang="en-US" dirty="0" smtClean="0"/>
              <a:t>Approximate investments</a:t>
            </a:r>
          </a:p>
          <a:p>
            <a:pPr marL="228475" indent="-228475">
              <a:buFont typeface="+mj-lt"/>
              <a:buAutoNum type="arabicPeriod"/>
              <a:defRPr/>
            </a:pPr>
            <a:r>
              <a:rPr lang="en-US" dirty="0" smtClean="0"/>
              <a:t>Recommendations when we step ahead (does this change) – VV, TS products and OS implications</a:t>
            </a:r>
          </a:p>
          <a:p>
            <a:pPr marL="228475" indent="-228475">
              <a:buFont typeface="+mj-lt"/>
              <a:buAutoNum type="arabicPeriod"/>
              <a:defRPr/>
            </a:pPr>
            <a:r>
              <a:rPr lang="en-US" dirty="0" smtClean="0"/>
              <a:t>Recommendation on what the rules we need to stick to</a:t>
            </a:r>
          </a:p>
          <a:p>
            <a:pPr marL="228475" indent="-228475">
              <a:buFont typeface="+mj-lt"/>
              <a:buAutoNum type="arabicPeriod"/>
              <a:defRPr/>
            </a:pPr>
            <a:r>
              <a:rPr lang="en-US" dirty="0" smtClean="0"/>
              <a:t>Presentation &lt;10 foils. (Sam and Vasu) - Vasu</a:t>
            </a:r>
          </a:p>
          <a:p>
            <a:pPr marL="685430" lvl="1" indent="-228475">
              <a:buFont typeface="+mj-lt"/>
              <a:buAutoNum type="arabicPeriod"/>
              <a:defRPr/>
            </a:pPr>
            <a:r>
              <a:rPr lang="en-US" dirty="0" smtClean="0"/>
              <a:t>Corporate roadmap from Si and SW perspective</a:t>
            </a:r>
          </a:p>
          <a:p>
            <a:pPr marL="1142381" lvl="2" indent="-228475">
              <a:buFont typeface="+mj-lt"/>
              <a:buAutoNum type="arabicPeriod"/>
              <a:defRPr/>
            </a:pPr>
            <a:r>
              <a:rPr lang="en-US" dirty="0" smtClean="0"/>
              <a:t>Environment and stability (Ex MeeGo to Android)</a:t>
            </a:r>
          </a:p>
          <a:p>
            <a:pPr marL="685430" lvl="1" indent="-228475">
              <a:buFont typeface="+mj-lt"/>
              <a:buAutoNum type="arabicPeriod"/>
              <a:defRPr/>
            </a:pPr>
            <a:r>
              <a:rPr lang="en-US" dirty="0" smtClean="0"/>
              <a:t>Segment </a:t>
            </a:r>
            <a:r>
              <a:rPr lang="en-US" dirty="0" err="1" smtClean="0"/>
              <a:t>vs</a:t>
            </a:r>
            <a:r>
              <a:rPr lang="en-US" dirty="0" smtClean="0"/>
              <a:t> Product optimization</a:t>
            </a:r>
          </a:p>
          <a:p>
            <a:pPr marL="1142381" lvl="2" indent="-228475">
              <a:buFont typeface="+mj-lt"/>
              <a:buAutoNum type="arabicPeriod"/>
              <a:defRPr/>
            </a:pPr>
            <a:r>
              <a:rPr lang="en-US" dirty="0" smtClean="0"/>
              <a:t>Which direction do we go</a:t>
            </a:r>
          </a:p>
          <a:p>
            <a:pPr marL="685430" lvl="1" indent="-228475">
              <a:buFont typeface="+mj-lt"/>
              <a:buAutoNum type="arabicPeriod"/>
              <a:defRPr/>
            </a:pPr>
            <a:r>
              <a:rPr lang="en-US" dirty="0" smtClean="0"/>
              <a:t>Implications of when we start down 1 path</a:t>
            </a:r>
          </a:p>
          <a:p>
            <a:pPr marL="685430" lvl="1" indent="-228475">
              <a:buFont typeface="+mj-lt"/>
              <a:buAutoNum type="arabicPeriod"/>
              <a:defRPr/>
            </a:pPr>
            <a:r>
              <a:rPr lang="en-US" dirty="0" smtClean="0"/>
              <a:t>Going forward when we have broad general parts/ASSP. How we treat these parts</a:t>
            </a:r>
          </a:p>
          <a:p>
            <a:pPr marL="685430" lvl="1" indent="-228475">
              <a:buFont typeface="+mj-lt"/>
              <a:buAutoNum type="arabicPeriod"/>
              <a:defRPr/>
            </a:pPr>
            <a:r>
              <a:rPr lang="en-US" dirty="0" smtClean="0"/>
              <a:t>Investment</a:t>
            </a:r>
          </a:p>
          <a:p>
            <a:pPr marL="685430" lvl="1" indent="-228475">
              <a:buFont typeface="+mj-lt"/>
              <a:buAutoNum type="arabicPeriod"/>
              <a:defRPr/>
            </a:pPr>
            <a:endParaRPr lang="en-US" dirty="0" smtClean="0"/>
          </a:p>
          <a:p>
            <a:pPr marL="228475" indent="-228475">
              <a:buFont typeface="+mj-lt"/>
              <a:buAutoNum type="arabicPeriod"/>
              <a:defRPr/>
            </a:pPr>
            <a:r>
              <a:rPr lang="en-US" dirty="0" smtClean="0"/>
              <a:t>Meet with Sam mid week and meet with Jonathan on Fri</a:t>
            </a:r>
          </a:p>
          <a:p>
            <a:pPr>
              <a:defRPr/>
            </a:pPr>
            <a:r>
              <a:rPr lang="en-US" dirty="0" smtClean="0"/>
              <a:t>6. Training implications</a:t>
            </a:r>
          </a:p>
          <a:p>
            <a:pPr>
              <a:defRPr/>
            </a:pPr>
            <a:endParaRPr lang="en-US" dirty="0" smtClean="0"/>
          </a:p>
          <a:p>
            <a:pPr>
              <a:defRPr/>
            </a:pPr>
            <a:r>
              <a:rPr lang="en-US" dirty="0" smtClean="0"/>
              <a:t>7. Bev feedback – Ecosystem enabling for SAM expansion</a:t>
            </a:r>
          </a:p>
          <a:p>
            <a:pPr>
              <a:defRPr/>
            </a:pPr>
            <a:r>
              <a:rPr lang="en-US" dirty="0" smtClean="0"/>
              <a:t>8. Bull’s eye diagram – market segments/SAM.</a:t>
            </a:r>
            <a:endParaRPr lang="en-US" dirty="0"/>
          </a:p>
        </p:txBody>
      </p:sp>
      <p:sp>
        <p:nvSpPr>
          <p:cNvPr id="79876" name="Slide Number Placeholder 3"/>
          <p:cNvSpPr>
            <a:spLocks noGrp="1"/>
          </p:cNvSpPr>
          <p:nvPr>
            <p:ph type="sldNum" sz="quarter" idx="5"/>
          </p:nvPr>
        </p:nvSpPr>
        <p:spPr>
          <a:noFill/>
        </p:spPr>
        <p:txBody>
          <a:bodyPr/>
          <a:lstStyle/>
          <a:p>
            <a:pPr>
              <a:buClr>
                <a:srgbClr val="000000"/>
              </a:buClr>
            </a:pPr>
            <a:fld id="{AD2785A8-22DF-46FE-A49B-8750810A0005}" type="slidenum">
              <a:rPr lang="en-US" smtClean="0">
                <a:solidFill>
                  <a:srgbClr val="000000"/>
                </a:solidFill>
                <a:latin typeface="Arial" pitchFamily="34" charset="0"/>
                <a:cs typeface="Arial" pitchFamily="34" charset="0"/>
              </a:rPr>
              <a:pPr>
                <a:buClr>
                  <a:srgbClr val="000000"/>
                </a:buClr>
              </a:pPr>
              <a:t>41</a:t>
            </a:fld>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059597E-134D-4596-83E8-D24D5FD105AB}" type="slidenum">
              <a:rPr lang="en-US" smtClean="0"/>
              <a:pPr>
                <a:defRPr/>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1329FC1-7999-4B87-9CDF-60491D062E39}" type="slidenum">
              <a:rPr lang="en-US" smtClean="0"/>
              <a:pPr>
                <a:defRPr/>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2AD0F7-DC5D-49AC-86D3-9998559B5770}" type="slidenum">
              <a:rPr lang="en-US" smtClean="0"/>
              <a:pPr>
                <a:defRPr/>
              </a:pPr>
              <a:t>47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EB4D75-AD44-407C-B4A7-0125596E4EAF}" type="slidenum">
              <a:rPr lang="en-GB">
                <a:cs typeface="Arial" charset="0"/>
              </a:rPr>
              <a:pPr fontAlgn="base">
                <a:spcBef>
                  <a:spcPct val="0"/>
                </a:spcBef>
                <a:spcAft>
                  <a:spcPct val="0"/>
                </a:spcAft>
                <a:defRPr/>
              </a:pPr>
              <a:t>48</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11DF782-60D9-4ADE-B9AB-427E8DBDD5F0}"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6" name="Rectangle 3"/>
          <p:cNvSpPr>
            <a:spLocks noGrp="1" noChangeArrowheads="1"/>
          </p:cNvSpPr>
          <p:nvPr>
            <p:ph type="body" idx="1"/>
          </p:nvPr>
        </p:nvSpPr>
        <p:spPr bwMode="auto">
          <a:xfrm>
            <a:off x="914400" y="4341813"/>
            <a:ext cx="5029200" cy="4116387"/>
          </a:xfrm>
          <a:noFill/>
        </p:spPr>
        <p:txBody>
          <a:bodyPr wrap="square" numCol="1" anchor="t" anchorCtr="0" compatLnSpc="1">
            <a:prstTxWarp prst="textNoShape">
              <a:avLst/>
            </a:prstTxWarp>
          </a:bodyPr>
          <a:lstStyle/>
          <a:p>
            <a:pPr eaLnBrk="1" hangingPunct="1">
              <a:spcBef>
                <a:spcPct val="0"/>
              </a:spcBef>
            </a:pPr>
            <a:endParaRPr lang="en-US" altLang="zh-CN"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97609-0BCC-4228-A18F-BDFA840ABFE8}" type="slidenum">
              <a:rPr lang="en-US">
                <a:cs typeface="Arial" charset="0"/>
              </a:rPr>
              <a:pPr fontAlgn="base">
                <a:spcBef>
                  <a:spcPct val="0"/>
                </a:spcBef>
                <a:spcAft>
                  <a:spcPct val="0"/>
                </a:spcAft>
                <a:defRPr/>
              </a:pPr>
              <a:t>11</a:t>
            </a:fld>
            <a:endParaRPr lang="en-US">
              <a:cs typeface="Arial" charset="0"/>
            </a:endParaRPr>
          </a:p>
        </p:txBody>
      </p:sp>
      <p:sp>
        <p:nvSpPr>
          <p:cNvPr id="4505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lIns="92299" tIns="46149" rIns="92299" bIns="46149" numCol="1" anchor="t" anchorCtr="0" compatLnSpc="1">
            <a:prstTxWarp prst="textNoShape">
              <a:avLst/>
            </a:prstTxWarp>
          </a:bodyPr>
          <a:lstStyle/>
          <a:p>
            <a:pPr eaLnBrk="1" hangingPunct="1">
              <a:spcBef>
                <a:spcPct val="0"/>
              </a:spcBef>
            </a:pPr>
            <a:endParaRPr lang="zh-CN"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395ADD-A4D1-455C-B494-E565AD1366B6}" type="slidenum">
              <a:rPr lang="en-GB">
                <a:cs typeface="Arial" charset="0"/>
              </a:rPr>
              <a:pPr fontAlgn="base">
                <a:spcBef>
                  <a:spcPct val="0"/>
                </a:spcBef>
                <a:spcAft>
                  <a:spcPct val="0"/>
                </a:spcAft>
                <a:defRPr/>
              </a:pPr>
              <a:t>12</a:t>
            </a:fld>
            <a:endParaRPr lang="en-GB">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1385E5-5DF9-4458-8A7A-1182CA8BC32F}" type="slidenum">
              <a:rPr lang="en-GB">
                <a:cs typeface="Arial" charset="0"/>
              </a:rPr>
              <a:pPr fontAlgn="base">
                <a:spcBef>
                  <a:spcPct val="0"/>
                </a:spcBef>
                <a:spcAft>
                  <a:spcPct val="0"/>
                </a:spcAft>
                <a:defRPr/>
              </a:pPr>
              <a:t>13</a:t>
            </a:fld>
            <a:endParaRPr lang="en-GB">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50A22-D2B6-4CA4-A511-5EA09E0A052B}" type="slidenum">
              <a:rPr lang="en-GB">
                <a:cs typeface="Arial" charset="0"/>
              </a:rPr>
              <a:pPr fontAlgn="base">
                <a:spcBef>
                  <a:spcPct val="0"/>
                </a:spcBef>
                <a:spcAft>
                  <a:spcPct val="0"/>
                </a:spcAft>
                <a:defRPr/>
              </a:pPr>
              <a:t>14</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a:lvl1pPr>
            <a:lvl2pPr>
              <a:defRPr sz="1800"/>
            </a:lvl2pPr>
            <a:lvl3pPr>
              <a:defRPr sz="14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BD6DD4A7-DCDA-4FE6-8A38-061E047C914F}"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52400"/>
            <a:ext cx="2058987"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2400"/>
            <a:ext cx="60261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7A058600-32B1-4A2C-881A-7D7C1E3CB124}"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381000"/>
            <a:ext cx="8237537" cy="660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066800"/>
            <a:ext cx="8237537" cy="4724400"/>
          </a:xfrm>
        </p:spPr>
        <p:txBody>
          <a:bodyPr/>
          <a:lstStyle/>
          <a:p>
            <a:pPr lvl="0"/>
            <a:r>
              <a:rPr lang="en-US" noProof="0" smtClean="0"/>
              <a:t>Click icon to add table</a:t>
            </a:r>
            <a:endParaRPr lang="en-US" noProof="0" dirty="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614C0CD3-D270-4E0F-82B6-DDAB5823712F}"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0"/>
            <a:ext cx="7777162" cy="765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3850" y="908050"/>
            <a:ext cx="4249738" cy="5545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5988" y="908050"/>
            <a:ext cx="4249737" cy="5545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172450" y="6497638"/>
            <a:ext cx="865188" cy="360362"/>
          </a:xfrm>
        </p:spPr>
        <p:txBody>
          <a:bodyPr/>
          <a:lstStyle>
            <a:lvl1pPr>
              <a:defRPr/>
            </a:lvl1pPr>
          </a:lstStyle>
          <a:p>
            <a:pPr>
              <a:defRPr/>
            </a:pPr>
            <a:fld id="{F7DB376A-D250-4B59-9E43-2432E7EC9796}" type="slidenum">
              <a:rPr lang="fr-FR"/>
              <a:pPr>
                <a:defRP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3" descr="slidetitre_1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AutoShape 15"/>
          <p:cNvSpPr>
            <a:spLocks noChangeArrowheads="1"/>
          </p:cNvSpPr>
          <p:nvPr/>
        </p:nvSpPr>
        <p:spPr bwMode="auto">
          <a:xfrm rot="10800000" flipV="1">
            <a:off x="0" y="3068638"/>
            <a:ext cx="7812088" cy="73025"/>
          </a:xfrm>
          <a:prstGeom prst="parallelogram">
            <a:avLst>
              <a:gd name="adj" fmla="val 86672"/>
            </a:avLst>
          </a:prstGeom>
          <a:solidFill>
            <a:schemeClr val="accent1"/>
          </a:solidFill>
          <a:ln w="9525">
            <a:noFill/>
            <a:miter lim="800000"/>
            <a:headEnd/>
            <a:tailEnd/>
          </a:ln>
          <a:effectLst/>
        </p:spPr>
        <p:txBody>
          <a:bodyPr wrap="none" anchor="ctr"/>
          <a:lstStyle/>
          <a:p>
            <a:pPr>
              <a:defRPr/>
            </a:pPr>
            <a:endParaRPr lang="fr-CH">
              <a:cs typeface="Arial" pitchFamily="34" charset="0"/>
            </a:endParaRPr>
          </a:p>
        </p:txBody>
      </p:sp>
      <p:sp>
        <p:nvSpPr>
          <p:cNvPr id="6" name="Line 17"/>
          <p:cNvSpPr>
            <a:spLocks noChangeShapeType="1"/>
          </p:cNvSpPr>
          <p:nvPr/>
        </p:nvSpPr>
        <p:spPr bwMode="auto">
          <a:xfrm flipH="1">
            <a:off x="0" y="3213100"/>
            <a:ext cx="7885113" cy="0"/>
          </a:xfrm>
          <a:prstGeom prst="line">
            <a:avLst/>
          </a:prstGeom>
          <a:noFill/>
          <a:ln w="12700">
            <a:solidFill>
              <a:schemeClr val="tx1"/>
            </a:solidFill>
            <a:round/>
            <a:headEnd/>
            <a:tailEnd/>
          </a:ln>
          <a:effectLst/>
        </p:spPr>
        <p:txBody>
          <a:bodyPr/>
          <a:lstStyle/>
          <a:p>
            <a:pPr>
              <a:defRPr/>
            </a:pPr>
            <a:endParaRPr lang="en-US">
              <a:latin typeface="Arial" pitchFamily="34" charset="0"/>
              <a:cs typeface="Arial" pitchFamily="34" charset="0"/>
            </a:endParaRPr>
          </a:p>
        </p:txBody>
      </p:sp>
      <p:sp>
        <p:nvSpPr>
          <p:cNvPr id="7" name="Line 18"/>
          <p:cNvSpPr>
            <a:spLocks noChangeShapeType="1"/>
          </p:cNvSpPr>
          <p:nvPr/>
        </p:nvSpPr>
        <p:spPr bwMode="auto">
          <a:xfrm flipH="1">
            <a:off x="0" y="4149725"/>
            <a:ext cx="8532813" cy="0"/>
          </a:xfrm>
          <a:prstGeom prst="line">
            <a:avLst/>
          </a:prstGeom>
          <a:noFill/>
          <a:ln w="3175" cap="rnd">
            <a:solidFill>
              <a:srgbClr val="3366FF"/>
            </a:solidFill>
            <a:prstDash val="sysDot"/>
            <a:round/>
            <a:headEnd/>
            <a:tailEnd/>
          </a:ln>
          <a:effectLst/>
        </p:spPr>
        <p:txBody>
          <a:bodyPr/>
          <a:lstStyle/>
          <a:p>
            <a:pPr>
              <a:defRPr/>
            </a:pPr>
            <a:endParaRPr lang="en-US">
              <a:latin typeface="Arial" pitchFamily="34" charset="0"/>
              <a:cs typeface="Arial" pitchFamily="34" charset="0"/>
            </a:endParaRPr>
          </a:p>
        </p:txBody>
      </p:sp>
      <p:sp>
        <p:nvSpPr>
          <p:cNvPr id="8" name="Line 19"/>
          <p:cNvSpPr>
            <a:spLocks noChangeShapeType="1"/>
          </p:cNvSpPr>
          <p:nvPr/>
        </p:nvSpPr>
        <p:spPr bwMode="auto">
          <a:xfrm flipH="1">
            <a:off x="0" y="2060575"/>
            <a:ext cx="5983288" cy="0"/>
          </a:xfrm>
          <a:prstGeom prst="line">
            <a:avLst/>
          </a:prstGeom>
          <a:noFill/>
          <a:ln w="3175">
            <a:solidFill>
              <a:srgbClr val="0099FF"/>
            </a:solidFill>
            <a:prstDash val="sysDot"/>
            <a:round/>
            <a:headEnd/>
            <a:tailEnd/>
          </a:ln>
          <a:effectLst/>
        </p:spPr>
        <p:txBody>
          <a:bodyPr/>
          <a:lstStyle/>
          <a:p>
            <a:pPr>
              <a:defRPr/>
            </a:pPr>
            <a:endParaRPr lang="en-US">
              <a:latin typeface="Arial" pitchFamily="34" charset="0"/>
              <a:cs typeface="Arial" pitchFamily="34" charset="0"/>
            </a:endParaRPr>
          </a:p>
        </p:txBody>
      </p:sp>
      <p:sp>
        <p:nvSpPr>
          <p:cNvPr id="9" name="AutoShape 21"/>
          <p:cNvSpPr>
            <a:spLocks noChangeArrowheads="1"/>
          </p:cNvSpPr>
          <p:nvPr/>
        </p:nvSpPr>
        <p:spPr bwMode="auto">
          <a:xfrm rot="10800000" flipV="1">
            <a:off x="0" y="3068638"/>
            <a:ext cx="3505200" cy="74612"/>
          </a:xfrm>
          <a:prstGeom prst="parallelogram">
            <a:avLst>
              <a:gd name="adj" fmla="val 0"/>
            </a:avLst>
          </a:prstGeom>
          <a:solidFill>
            <a:schemeClr val="accent1"/>
          </a:solidFill>
          <a:ln w="9525">
            <a:noFill/>
            <a:miter lim="800000"/>
            <a:headEnd/>
            <a:tailEnd/>
          </a:ln>
          <a:effectLst/>
        </p:spPr>
        <p:txBody>
          <a:bodyPr wrap="none" anchor="ctr"/>
          <a:lstStyle/>
          <a:p>
            <a:pPr>
              <a:defRPr/>
            </a:pPr>
            <a:endParaRPr lang="fr-CH">
              <a:cs typeface="Arial" pitchFamily="34" charset="0"/>
            </a:endParaRPr>
          </a:p>
        </p:txBody>
      </p:sp>
      <p:sp>
        <p:nvSpPr>
          <p:cNvPr id="10" name="Text Box 24"/>
          <p:cNvSpPr txBox="1">
            <a:spLocks noChangeArrowheads="1"/>
          </p:cNvSpPr>
          <p:nvPr userDrawn="1"/>
        </p:nvSpPr>
        <p:spPr bwMode="auto">
          <a:xfrm>
            <a:off x="3733800" y="6553200"/>
            <a:ext cx="1612900" cy="304800"/>
          </a:xfrm>
          <a:prstGeom prst="rect">
            <a:avLst/>
          </a:prstGeom>
          <a:noFill/>
          <a:ln w="9525">
            <a:noFill/>
            <a:miter lim="800000"/>
            <a:headEnd/>
            <a:tailEnd/>
          </a:ln>
          <a:effectLst/>
        </p:spPr>
        <p:txBody>
          <a:bodyPr wrap="none">
            <a:spAutoFit/>
          </a:bodyPr>
          <a:lstStyle/>
          <a:p>
            <a:pPr>
              <a:defRPr/>
            </a:pPr>
            <a:r>
              <a:rPr lang="en-US" sz="1400">
                <a:solidFill>
                  <a:srgbClr val="FF0000"/>
                </a:solidFill>
                <a:cs typeface="Arial" pitchFamily="34" charset="0"/>
              </a:rPr>
              <a:t>- ST Confidential -</a:t>
            </a:r>
          </a:p>
        </p:txBody>
      </p:sp>
      <p:sp>
        <p:nvSpPr>
          <p:cNvPr id="10242" name="Rectangle 2"/>
          <p:cNvSpPr>
            <a:spLocks noGrp="1" noChangeArrowheads="1"/>
          </p:cNvSpPr>
          <p:nvPr>
            <p:ph type="ctrTitle"/>
          </p:nvPr>
        </p:nvSpPr>
        <p:spPr>
          <a:xfrm>
            <a:off x="34925" y="2060575"/>
            <a:ext cx="6516688" cy="936625"/>
          </a:xfrm>
        </p:spPr>
        <p:txBody>
          <a:bodyPr/>
          <a:lstStyle>
            <a:lvl1pPr algn="r">
              <a:lnSpc>
                <a:spcPct val="90000"/>
              </a:lnSpc>
              <a:defRPr sz="3600" i="1">
                <a:solidFill>
                  <a:srgbClr val="3366FF"/>
                </a:solidFill>
              </a:defRPr>
            </a:lvl1pPr>
          </a:lstStyle>
          <a:p>
            <a:r>
              <a:rPr lang="fr-FR"/>
              <a:t>Cliquez pour modifier le style du titre</a:t>
            </a:r>
          </a:p>
        </p:txBody>
      </p:sp>
      <p:sp>
        <p:nvSpPr>
          <p:cNvPr id="10243" name="Rectangle 3"/>
          <p:cNvSpPr>
            <a:spLocks noGrp="1" noChangeArrowheads="1"/>
          </p:cNvSpPr>
          <p:nvPr>
            <p:ph type="subTitle" idx="1"/>
          </p:nvPr>
        </p:nvSpPr>
        <p:spPr>
          <a:xfrm>
            <a:off x="1331913" y="3284538"/>
            <a:ext cx="6516687" cy="865187"/>
          </a:xfrm>
        </p:spPr>
        <p:txBody>
          <a:bodyPr/>
          <a:lstStyle>
            <a:lvl1pPr marL="0" indent="0" algn="r">
              <a:buFontTx/>
              <a:buNone/>
              <a:defRPr sz="2000"/>
            </a:lvl1pPr>
          </a:lstStyle>
          <a:p>
            <a:r>
              <a:rPr lang="fr-FR"/>
              <a:t>Cliquez pour modifier le style des sous-titres du masque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2161CE3-F59E-4253-A317-DF3B25B51986}" type="slidenum">
              <a:rPr lang="fr-FR"/>
              <a:pPr>
                <a:defRP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8660278-01D7-416F-B675-866DBA5BB9F4}" type="slidenum">
              <a:rPr lang="fr-FR"/>
              <a:pPr>
                <a:defRP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908050"/>
            <a:ext cx="4249738" cy="554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5988" y="908050"/>
            <a:ext cx="4249737" cy="554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849DE3B-458A-4FF6-AA43-D2816BF73D59}" type="slidenum">
              <a:rPr lang="fr-FR"/>
              <a:pPr>
                <a:defRP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EB202B7-6BEB-4907-97AD-A9F5771931D5}" type="slidenum">
              <a:rPr lang="fr-FR"/>
              <a:pPr>
                <a:defRPr/>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478BE86-5007-4790-9410-C1FF22EF20BA}" type="slidenum">
              <a:rPr lang="fr-FR"/>
              <a:pPr>
                <a:defRP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D24218-13EF-46C7-A0E0-AD2EED111947}"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F69A64A-7B08-4927-8671-8FA8A02B3B19}"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69A740-D778-4179-8521-0D9E4D1C97FB}" type="slidenum">
              <a:rPr lang="fr-FR"/>
              <a:pPr>
                <a:defRP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A6E989E-FC0F-4B5C-87B3-41F0EC8D3DC3}" type="slidenum">
              <a:rPr lang="fr-FR"/>
              <a:pPr>
                <a:defRP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15A8FB-0876-478F-83D3-D52143F767F4}" type="slidenum">
              <a:rPr lang="fr-FR"/>
              <a:pPr>
                <a:defRPr/>
              </a:pPr>
              <a:t>‹#›</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0"/>
            <a:ext cx="2198687" cy="6453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0"/>
            <a:ext cx="6445250"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CC4272A-97C0-4820-A51B-321B75A796BA}" type="slidenum">
              <a:rPr lang="fr-FR"/>
              <a:pPr>
                <a:defRPr/>
              </a:pPr>
              <a:t>‹#›</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0"/>
            <a:ext cx="7777162" cy="765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3850" y="908050"/>
            <a:ext cx="4249738" cy="5545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5988" y="908050"/>
            <a:ext cx="4249737" cy="5545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19469F0-AFBC-4B5E-8EE6-ECE046A1F67C}" type="slidenum">
              <a:rPr lang="fr-FR"/>
              <a:pPr>
                <a:defRPr/>
              </a:pPr>
              <a:t>‹#›</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88" y="0"/>
            <a:ext cx="7777162" cy="765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3850" y="908050"/>
            <a:ext cx="8651875" cy="5545138"/>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99A0CD64-531A-47DE-A56B-4C40C35AC1C8}"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66800"/>
            <a:ext cx="40417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066800"/>
            <a:ext cx="404336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80D54373-BAF7-408B-80A0-02C04A36F393}"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711EEA1-D918-421F-996B-F62189269FCE}"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5AA4BF66-B34B-4842-B36F-34407401F64F}"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43028355-DF64-4987-8ACC-ECF36BBBEA0E}"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1B83AA9D-5BB4-4210-8082-507D2EDEB1E4}"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39656322-4140-4F95-ABA2-F42B8F7E411F}"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E423A5D-D85C-4B15-A902-A83C86C1FF6C}"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3175" y="6029325"/>
            <a:ext cx="9140825" cy="828675"/>
          </a:xfrm>
          <a:prstGeom prst="rect">
            <a:avLst/>
          </a:prstGeom>
          <a:solidFill>
            <a:srgbClr val="0860A8"/>
          </a:solidFill>
          <a:ln w="9525">
            <a:noFill/>
            <a:miter lim="800000"/>
            <a:headEnd/>
            <a:tailEnd/>
          </a:ln>
          <a:effectLst/>
        </p:spPr>
        <p:txBody>
          <a:bodyPr wrap="none" anchor="ctr"/>
          <a:lstStyle/>
          <a:p>
            <a:pPr algn="ctr" eaLnBrk="0" fontAlgn="auto" hangingPunct="0">
              <a:spcBef>
                <a:spcPts val="0"/>
              </a:spcBef>
              <a:spcAft>
                <a:spcPts val="0"/>
              </a:spcAft>
              <a:defRPr/>
            </a:pPr>
            <a:endParaRPr lang="en-US" dirty="0">
              <a:latin typeface="+mn-lt"/>
              <a:cs typeface="+mn-cs"/>
            </a:endParaRPr>
          </a:p>
        </p:txBody>
      </p:sp>
      <p:sp>
        <p:nvSpPr>
          <p:cNvPr id="62467" name="Rectangle 3"/>
          <p:cNvSpPr>
            <a:spLocks noGrp="1" noChangeArrowheads="1"/>
          </p:cNvSpPr>
          <p:nvPr>
            <p:ph type="title"/>
          </p:nvPr>
        </p:nvSpPr>
        <p:spPr bwMode="auto">
          <a:xfrm>
            <a:off x="455613" y="381000"/>
            <a:ext cx="8237537" cy="66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62468" name="Rectangle 4"/>
          <p:cNvSpPr>
            <a:spLocks noGrp="1" noChangeArrowheads="1"/>
          </p:cNvSpPr>
          <p:nvPr>
            <p:ph type="body" idx="1"/>
          </p:nvPr>
        </p:nvSpPr>
        <p:spPr bwMode="auto">
          <a:xfrm>
            <a:off x="455613" y="1066800"/>
            <a:ext cx="8237537" cy="472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101" name="Rectangle 5"/>
          <p:cNvSpPr>
            <a:spLocks noGrp="1" noChangeArrowheads="1"/>
          </p:cNvSpPr>
          <p:nvPr>
            <p:ph type="dt" sz="half" idx="2"/>
          </p:nvPr>
        </p:nvSpPr>
        <p:spPr bwMode="auto">
          <a:xfrm>
            <a:off x="533400" y="6400800"/>
            <a:ext cx="75247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fontAlgn="auto" hangingPunct="0">
              <a:spcBef>
                <a:spcPts val="0"/>
              </a:spcBef>
              <a:spcAft>
                <a:spcPts val="0"/>
              </a:spcAft>
              <a:defRPr sz="800">
                <a:solidFill>
                  <a:srgbClr val="FFFFFF"/>
                </a:solidFill>
                <a:latin typeface="+mn-lt"/>
                <a:ea typeface="SimSun" pitchFamily="2" charset="-122"/>
                <a:cs typeface="+mn-cs"/>
              </a:defRPr>
            </a:lvl1pPr>
          </a:lstStyle>
          <a:p>
            <a:pPr>
              <a:defRPr/>
            </a:pPr>
            <a:endParaRPr lang="en-US"/>
          </a:p>
        </p:txBody>
      </p:sp>
      <p:pic>
        <p:nvPicPr>
          <p:cNvPr id="62470" name="Picture 8" descr="Intel_white"/>
          <p:cNvPicPr>
            <a:picLocks noChangeAspect="1" noChangeArrowheads="1"/>
          </p:cNvPicPr>
          <p:nvPr/>
        </p:nvPicPr>
        <p:blipFill>
          <a:blip r:embed="rId14" cstate="print"/>
          <a:srcRect/>
          <a:stretch>
            <a:fillRect/>
          </a:stretch>
        </p:blipFill>
        <p:spPr bwMode="auto">
          <a:xfrm>
            <a:off x="7889875" y="6169025"/>
            <a:ext cx="811213" cy="541338"/>
          </a:xfrm>
          <a:prstGeom prst="rect">
            <a:avLst/>
          </a:prstGeom>
          <a:noFill/>
          <a:ln w="9525">
            <a:noFill/>
            <a:miter lim="800000"/>
            <a:headEnd/>
            <a:tailEnd/>
          </a:ln>
        </p:spPr>
      </p:pic>
      <p:sp>
        <p:nvSpPr>
          <p:cNvPr id="4105" name="Rectangle 9"/>
          <p:cNvSpPr>
            <a:spLocks noChangeArrowheads="1"/>
          </p:cNvSpPr>
          <p:nvPr/>
        </p:nvSpPr>
        <p:spPr bwMode="auto">
          <a:xfrm>
            <a:off x="7620000" y="76200"/>
            <a:ext cx="1447800" cy="304800"/>
          </a:xfrm>
          <a:prstGeom prst="rect">
            <a:avLst/>
          </a:prstGeom>
          <a:noFill/>
          <a:ln w="9525">
            <a:noFill/>
            <a:miter lim="800000"/>
            <a:headEnd/>
            <a:tailEnd/>
          </a:ln>
          <a:effectLst/>
        </p:spPr>
        <p:txBody>
          <a:bodyPr lIns="0" tIns="0" rIns="0" bIns="0"/>
          <a:lstStyle/>
          <a:p>
            <a:pPr eaLnBrk="0" fontAlgn="auto" hangingPunct="0">
              <a:spcBef>
                <a:spcPts val="0"/>
              </a:spcBef>
              <a:spcAft>
                <a:spcPts val="0"/>
              </a:spcAft>
              <a:defRPr/>
            </a:pPr>
            <a:r>
              <a:rPr lang="en-US" altLang="zh-CN" sz="900" dirty="0">
                <a:solidFill>
                  <a:srgbClr val="FFFFFF"/>
                </a:solidFill>
                <a:latin typeface="+mn-lt"/>
                <a:ea typeface="SimSun" pitchFamily="2" charset="-122"/>
                <a:cs typeface="+mn-cs"/>
              </a:rPr>
              <a:t>INTEL CONFIDENTIAL</a:t>
            </a:r>
          </a:p>
        </p:txBody>
      </p:sp>
      <p:sp>
        <p:nvSpPr>
          <p:cNvPr id="4106" name="Rectangle 10"/>
          <p:cNvSpPr>
            <a:spLocks noChangeArrowheads="1"/>
          </p:cNvSpPr>
          <p:nvPr/>
        </p:nvSpPr>
        <p:spPr bwMode="auto">
          <a:xfrm>
            <a:off x="6096000" y="6400800"/>
            <a:ext cx="1905000" cy="304800"/>
          </a:xfrm>
          <a:prstGeom prst="rect">
            <a:avLst/>
          </a:prstGeom>
          <a:noFill/>
          <a:ln w="9525">
            <a:noFill/>
            <a:miter lim="800000"/>
            <a:headEnd/>
            <a:tailEnd/>
          </a:ln>
          <a:effectLst/>
        </p:spPr>
        <p:txBody>
          <a:bodyPr lIns="0" tIns="0" rIns="0" bIns="0"/>
          <a:lstStyle/>
          <a:p>
            <a:pPr eaLnBrk="0" fontAlgn="auto" hangingPunct="0">
              <a:spcBef>
                <a:spcPts val="0"/>
              </a:spcBef>
              <a:spcAft>
                <a:spcPts val="0"/>
              </a:spcAft>
              <a:defRPr/>
            </a:pPr>
            <a:r>
              <a:rPr lang="en-US" altLang="zh-CN" sz="1000" b="1" dirty="0">
                <a:solidFill>
                  <a:schemeClr val="bg1"/>
                </a:solidFill>
                <a:latin typeface="+mn-lt"/>
                <a:ea typeface="SimSun" pitchFamily="2" charset="-122"/>
                <a:cs typeface="+mn-cs"/>
              </a:rPr>
              <a:t>INTEL CONFIDENTIAL</a:t>
            </a:r>
          </a:p>
        </p:txBody>
      </p:sp>
      <p:sp>
        <p:nvSpPr>
          <p:cNvPr id="1035" name="Text Box 11"/>
          <p:cNvSpPr txBox="1">
            <a:spLocks noChangeArrowheads="1"/>
          </p:cNvSpPr>
          <p:nvPr userDrawn="1"/>
        </p:nvSpPr>
        <p:spPr bwMode="auto">
          <a:xfrm>
            <a:off x="1676400" y="6324600"/>
            <a:ext cx="228600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000" b="1">
                <a:solidFill>
                  <a:schemeClr val="bg1"/>
                </a:solidFill>
                <a:latin typeface="Verdana" pitchFamily="34" charset="0"/>
              </a:rPr>
              <a:t>Document number: 425120</a:t>
            </a:r>
            <a:endParaRPr lang="en-US"/>
          </a:p>
        </p:txBody>
      </p:sp>
      <p:sp>
        <p:nvSpPr>
          <p:cNvPr id="4103" name="Rectangle 7"/>
          <p:cNvSpPr>
            <a:spLocks noGrp="1" noChangeArrowheads="1"/>
          </p:cNvSpPr>
          <p:nvPr>
            <p:ph type="sldNum" sz="quarter" idx="4"/>
          </p:nvPr>
        </p:nvSpPr>
        <p:spPr bwMode="auto">
          <a:xfrm>
            <a:off x="76200" y="6400800"/>
            <a:ext cx="415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fontAlgn="auto" hangingPunct="0">
              <a:spcBef>
                <a:spcPts val="0"/>
              </a:spcBef>
              <a:spcAft>
                <a:spcPts val="0"/>
              </a:spcAft>
              <a:defRPr sz="800">
                <a:solidFill>
                  <a:srgbClr val="FFFFFF"/>
                </a:solidFill>
                <a:latin typeface="+mn-lt"/>
                <a:ea typeface="SimSun" pitchFamily="2" charset="-122"/>
                <a:cs typeface="+mn-cs"/>
              </a:defRPr>
            </a:lvl1pPr>
          </a:lstStyle>
          <a:p>
            <a:pPr>
              <a:defRPr/>
            </a:pPr>
            <a:fld id="{CC903ED1-3640-4EDC-863E-967B9219D5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8" r:id="rId12"/>
  </p:sldLayoutIdLst>
  <p:transition>
    <p:fade/>
  </p:transition>
  <p:hf hdr="0" dt="0"/>
  <p:txStyles>
    <p:titleStyle>
      <a:lvl1pPr algn="l" rtl="0" eaLnBrk="0" fontAlgn="base" hangingPunct="0">
        <a:spcBef>
          <a:spcPct val="0"/>
        </a:spcBef>
        <a:spcAft>
          <a:spcPct val="0"/>
        </a:spcAft>
        <a:defRPr sz="2600" b="1">
          <a:solidFill>
            <a:srgbClr val="292929"/>
          </a:solidFill>
          <a:latin typeface="+mj-lt"/>
          <a:ea typeface="+mj-ea"/>
          <a:cs typeface="+mj-cs"/>
        </a:defRPr>
      </a:lvl1pPr>
      <a:lvl2pPr algn="l" rtl="0" eaLnBrk="0" fontAlgn="base" hangingPunct="0">
        <a:spcBef>
          <a:spcPct val="0"/>
        </a:spcBef>
        <a:spcAft>
          <a:spcPct val="0"/>
        </a:spcAft>
        <a:defRPr sz="2600" b="1">
          <a:solidFill>
            <a:srgbClr val="292929"/>
          </a:solidFill>
          <a:latin typeface="Verdana" pitchFamily="34" charset="0"/>
        </a:defRPr>
      </a:lvl2pPr>
      <a:lvl3pPr algn="l" rtl="0" eaLnBrk="0" fontAlgn="base" hangingPunct="0">
        <a:spcBef>
          <a:spcPct val="0"/>
        </a:spcBef>
        <a:spcAft>
          <a:spcPct val="0"/>
        </a:spcAft>
        <a:defRPr sz="2600" b="1">
          <a:solidFill>
            <a:srgbClr val="292929"/>
          </a:solidFill>
          <a:latin typeface="Verdana" pitchFamily="34" charset="0"/>
        </a:defRPr>
      </a:lvl3pPr>
      <a:lvl4pPr algn="l" rtl="0" eaLnBrk="0" fontAlgn="base" hangingPunct="0">
        <a:spcBef>
          <a:spcPct val="0"/>
        </a:spcBef>
        <a:spcAft>
          <a:spcPct val="0"/>
        </a:spcAft>
        <a:defRPr sz="2600" b="1">
          <a:solidFill>
            <a:srgbClr val="292929"/>
          </a:solidFill>
          <a:latin typeface="Verdana" pitchFamily="34" charset="0"/>
        </a:defRPr>
      </a:lvl4pPr>
      <a:lvl5pPr algn="l" rtl="0" eaLnBrk="0" fontAlgn="base" hangingPunct="0">
        <a:spcBef>
          <a:spcPct val="0"/>
        </a:spcBef>
        <a:spcAft>
          <a:spcPct val="0"/>
        </a:spcAft>
        <a:defRPr sz="2600" b="1">
          <a:solidFill>
            <a:srgbClr val="292929"/>
          </a:solidFill>
          <a:latin typeface="Verdana" pitchFamily="34" charset="0"/>
        </a:defRPr>
      </a:lvl5pPr>
      <a:lvl6pPr marL="457200" algn="l" rtl="0" eaLnBrk="1" fontAlgn="base" hangingPunct="1">
        <a:spcBef>
          <a:spcPct val="0"/>
        </a:spcBef>
        <a:spcAft>
          <a:spcPct val="0"/>
        </a:spcAft>
        <a:defRPr sz="2600" b="1">
          <a:solidFill>
            <a:srgbClr val="292929"/>
          </a:solidFill>
          <a:latin typeface="Verdana" pitchFamily="34" charset="0"/>
        </a:defRPr>
      </a:lvl6pPr>
      <a:lvl7pPr marL="914400" algn="l" rtl="0" eaLnBrk="1" fontAlgn="base" hangingPunct="1">
        <a:spcBef>
          <a:spcPct val="0"/>
        </a:spcBef>
        <a:spcAft>
          <a:spcPct val="0"/>
        </a:spcAft>
        <a:defRPr sz="2600" b="1">
          <a:solidFill>
            <a:srgbClr val="292929"/>
          </a:solidFill>
          <a:latin typeface="Verdana" pitchFamily="34" charset="0"/>
        </a:defRPr>
      </a:lvl7pPr>
      <a:lvl8pPr marL="1371600" algn="l" rtl="0" eaLnBrk="1" fontAlgn="base" hangingPunct="1">
        <a:spcBef>
          <a:spcPct val="0"/>
        </a:spcBef>
        <a:spcAft>
          <a:spcPct val="0"/>
        </a:spcAft>
        <a:defRPr sz="2600" b="1">
          <a:solidFill>
            <a:srgbClr val="292929"/>
          </a:solidFill>
          <a:latin typeface="Verdana" pitchFamily="34" charset="0"/>
        </a:defRPr>
      </a:lvl8pPr>
      <a:lvl9pPr marL="1828800" algn="l" rtl="0" eaLnBrk="1" fontAlgn="base" hangingPunct="1">
        <a:spcBef>
          <a:spcPct val="0"/>
        </a:spcBef>
        <a:spcAft>
          <a:spcPct val="0"/>
        </a:spcAft>
        <a:defRPr sz="2600" b="1">
          <a:solidFill>
            <a:srgbClr val="292929"/>
          </a:solidFill>
          <a:latin typeface="Verdana" pitchFamily="34" charset="0"/>
        </a:defRPr>
      </a:lvl9pPr>
    </p:titleStyle>
    <p:bodyStyle>
      <a:lvl1pPr marL="225425" indent="-225425" algn="l" rtl="0" eaLnBrk="0" fontAlgn="base" hangingPunct="0">
        <a:spcBef>
          <a:spcPct val="60000"/>
        </a:spcBef>
        <a:spcAft>
          <a:spcPct val="0"/>
        </a:spcAft>
        <a:buFont typeface="Wingdings" pitchFamily="2" charset="2"/>
        <a:buChar char="Ø"/>
        <a:defRPr sz="2400">
          <a:solidFill>
            <a:srgbClr val="292929"/>
          </a:solidFill>
          <a:latin typeface="+mn-lt"/>
          <a:ea typeface="+mn-ea"/>
          <a:cs typeface="+mn-cs"/>
        </a:defRPr>
      </a:lvl1pPr>
      <a:lvl2pPr marL="679450" indent="-214313" algn="l" rtl="0" eaLnBrk="0" fontAlgn="base" hangingPunct="0">
        <a:spcBef>
          <a:spcPct val="40000"/>
        </a:spcBef>
        <a:spcAft>
          <a:spcPct val="0"/>
        </a:spcAft>
        <a:buSzPct val="125000"/>
        <a:buFont typeface="Times" pitchFamily="18" charset="0"/>
        <a:buChar char="•"/>
        <a:defRPr sz="2000">
          <a:solidFill>
            <a:srgbClr val="292929"/>
          </a:solidFill>
          <a:latin typeface="+mn-lt"/>
        </a:defRPr>
      </a:lvl2pPr>
      <a:lvl3pPr marL="1141413" indent="-227013" algn="l" rtl="0" eaLnBrk="0" fontAlgn="base" hangingPunct="0">
        <a:spcBef>
          <a:spcPct val="20000"/>
        </a:spcBef>
        <a:spcAft>
          <a:spcPct val="0"/>
        </a:spcAft>
        <a:buChar char="–"/>
        <a:defRPr sz="1200">
          <a:solidFill>
            <a:srgbClr val="292929"/>
          </a:solidFill>
          <a:latin typeface="+mn-lt"/>
        </a:defRPr>
      </a:lvl3pPr>
      <a:lvl4pPr marL="1408113" indent="-152400" algn="l" rtl="0" eaLnBrk="0" fontAlgn="base" hangingPunct="0">
        <a:spcBef>
          <a:spcPct val="20000"/>
        </a:spcBef>
        <a:spcAft>
          <a:spcPct val="0"/>
        </a:spcAft>
        <a:buFont typeface="Times" pitchFamily="18" charset="0"/>
        <a:buChar char="•"/>
        <a:defRPr sz="1200">
          <a:solidFill>
            <a:srgbClr val="292929"/>
          </a:solidFill>
          <a:latin typeface="+mn-lt"/>
        </a:defRPr>
      </a:lvl4pPr>
      <a:lvl5pPr marL="1931988" indent="-409575" algn="l" rtl="0" eaLnBrk="0" fontAlgn="base" hangingPunct="0">
        <a:spcBef>
          <a:spcPct val="20000"/>
        </a:spcBef>
        <a:spcAft>
          <a:spcPct val="0"/>
        </a:spcAft>
        <a:buChar char="–"/>
        <a:defRPr sz="1200">
          <a:solidFill>
            <a:srgbClr val="292929"/>
          </a:solidFill>
          <a:latin typeface="+mn-lt"/>
        </a:defRPr>
      </a:lvl5pPr>
      <a:lvl6pPr marL="2389188" indent="-409575" algn="l" rtl="0" eaLnBrk="1" fontAlgn="base" hangingPunct="1">
        <a:spcBef>
          <a:spcPct val="20000"/>
        </a:spcBef>
        <a:spcAft>
          <a:spcPct val="0"/>
        </a:spcAft>
        <a:buChar char="–"/>
        <a:defRPr sz="1600">
          <a:solidFill>
            <a:srgbClr val="292929"/>
          </a:solidFill>
          <a:latin typeface="+mn-lt"/>
        </a:defRPr>
      </a:lvl6pPr>
      <a:lvl7pPr marL="2846388" indent="-409575" algn="l" rtl="0" eaLnBrk="1" fontAlgn="base" hangingPunct="1">
        <a:spcBef>
          <a:spcPct val="20000"/>
        </a:spcBef>
        <a:spcAft>
          <a:spcPct val="0"/>
        </a:spcAft>
        <a:buChar char="–"/>
        <a:defRPr sz="1600">
          <a:solidFill>
            <a:srgbClr val="292929"/>
          </a:solidFill>
          <a:latin typeface="+mn-lt"/>
        </a:defRPr>
      </a:lvl7pPr>
      <a:lvl8pPr marL="3303588" indent="-409575" algn="l" rtl="0" eaLnBrk="1" fontAlgn="base" hangingPunct="1">
        <a:spcBef>
          <a:spcPct val="20000"/>
        </a:spcBef>
        <a:spcAft>
          <a:spcPct val="0"/>
        </a:spcAft>
        <a:buChar char="–"/>
        <a:defRPr sz="1600">
          <a:solidFill>
            <a:srgbClr val="292929"/>
          </a:solidFill>
          <a:latin typeface="+mn-lt"/>
        </a:defRPr>
      </a:lvl8pPr>
      <a:lvl9pPr marL="3760788" indent="-409575" algn="l" rtl="0" eaLnBrk="1" fontAlgn="base" hangingPunct="1">
        <a:spcBef>
          <a:spcPct val="20000"/>
        </a:spcBef>
        <a:spcAft>
          <a:spcPct val="0"/>
        </a:spcAft>
        <a:buChar char="–"/>
        <a:defRPr sz="16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9" descr="Header_medium"/>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4339" name="Rectangle 2"/>
          <p:cNvSpPr>
            <a:spLocks noGrp="1" noChangeArrowheads="1"/>
          </p:cNvSpPr>
          <p:nvPr>
            <p:ph type="title"/>
          </p:nvPr>
        </p:nvSpPr>
        <p:spPr bwMode="auto">
          <a:xfrm>
            <a:off x="179388" y="0"/>
            <a:ext cx="7777162"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4340" name="Rectangle 3"/>
          <p:cNvSpPr>
            <a:spLocks noGrp="1" noChangeArrowheads="1"/>
          </p:cNvSpPr>
          <p:nvPr>
            <p:ph type="body" idx="1"/>
          </p:nvPr>
        </p:nvSpPr>
        <p:spPr bwMode="auto">
          <a:xfrm>
            <a:off x="323850" y="908050"/>
            <a:ext cx="8651875" cy="554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8172450" y="6497638"/>
            <a:ext cx="865188"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pitchFamily="34" charset="0"/>
              </a:defRPr>
            </a:lvl1pPr>
          </a:lstStyle>
          <a:p>
            <a:pPr>
              <a:defRPr/>
            </a:pPr>
            <a:fld id="{AE056935-8B1E-4694-97A7-E440DA81EB65}" type="slidenum">
              <a:rPr lang="fr-FR"/>
              <a:pPr>
                <a:defRPr/>
              </a:pPr>
              <a:t>‹#›</a:t>
            </a:fld>
            <a:endParaRPr lang="fr-FR"/>
          </a:p>
        </p:txBody>
      </p:sp>
      <p:sp>
        <p:nvSpPr>
          <p:cNvPr id="1045" name="Text Box 21"/>
          <p:cNvSpPr txBox="1">
            <a:spLocks noChangeArrowheads="1"/>
          </p:cNvSpPr>
          <p:nvPr userDrawn="1"/>
        </p:nvSpPr>
        <p:spPr bwMode="auto">
          <a:xfrm>
            <a:off x="3733800" y="6553200"/>
            <a:ext cx="1612900" cy="304800"/>
          </a:xfrm>
          <a:prstGeom prst="rect">
            <a:avLst/>
          </a:prstGeom>
          <a:noFill/>
          <a:ln w="9525">
            <a:noFill/>
            <a:miter lim="800000"/>
            <a:headEnd/>
            <a:tailEnd/>
          </a:ln>
          <a:effectLst/>
        </p:spPr>
        <p:txBody>
          <a:bodyPr wrap="none">
            <a:spAutoFit/>
          </a:bodyPr>
          <a:lstStyle/>
          <a:p>
            <a:pPr>
              <a:defRPr/>
            </a:pPr>
            <a:r>
              <a:rPr lang="en-US" sz="1400">
                <a:solidFill>
                  <a:srgbClr val="FF0000"/>
                </a:solidFill>
                <a:cs typeface="Arial" pitchFamily="34" charset="0"/>
              </a:rPr>
              <a:t>- ST Confidential -</a:t>
            </a:r>
          </a:p>
        </p:txBody>
      </p:sp>
      <p:pic>
        <p:nvPicPr>
          <p:cNvPr id="14343" name="Picture 22" descr="ST ConneXt logo"/>
          <p:cNvPicPr>
            <a:picLocks noChangeAspect="1" noChangeArrowheads="1"/>
          </p:cNvPicPr>
          <p:nvPr userDrawn="1"/>
        </p:nvPicPr>
        <p:blipFill>
          <a:blip r:embed="rId16" cstate="print"/>
          <a:srcRect/>
          <a:stretch>
            <a:fillRect/>
          </a:stretch>
        </p:blipFill>
        <p:spPr bwMode="auto">
          <a:xfrm>
            <a:off x="228600" y="6367463"/>
            <a:ext cx="1219200" cy="350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rtl="0" eaLnBrk="0" fontAlgn="base" hangingPunct="0">
        <a:lnSpc>
          <a:spcPct val="80000"/>
        </a:lnSpc>
        <a:spcBef>
          <a:spcPct val="0"/>
        </a:spcBef>
        <a:spcAft>
          <a:spcPct val="0"/>
        </a:spcAft>
        <a:defRPr sz="2800" b="1">
          <a:solidFill>
            <a:schemeClr val="bg1"/>
          </a:solidFill>
          <a:latin typeface="+mj-lt"/>
          <a:ea typeface="+mj-ea"/>
          <a:cs typeface="+mj-cs"/>
        </a:defRPr>
      </a:lvl1pPr>
      <a:lvl2pPr algn="l" rtl="0" eaLnBrk="0" fontAlgn="base" hangingPunct="0">
        <a:lnSpc>
          <a:spcPct val="80000"/>
        </a:lnSpc>
        <a:spcBef>
          <a:spcPct val="0"/>
        </a:spcBef>
        <a:spcAft>
          <a:spcPct val="0"/>
        </a:spcAft>
        <a:defRPr sz="2800" b="1">
          <a:solidFill>
            <a:schemeClr val="bg1"/>
          </a:solidFill>
          <a:latin typeface="Arial" charset="0"/>
        </a:defRPr>
      </a:lvl2pPr>
      <a:lvl3pPr algn="l" rtl="0" eaLnBrk="0" fontAlgn="base" hangingPunct="0">
        <a:lnSpc>
          <a:spcPct val="80000"/>
        </a:lnSpc>
        <a:spcBef>
          <a:spcPct val="0"/>
        </a:spcBef>
        <a:spcAft>
          <a:spcPct val="0"/>
        </a:spcAft>
        <a:defRPr sz="2800" b="1">
          <a:solidFill>
            <a:schemeClr val="bg1"/>
          </a:solidFill>
          <a:latin typeface="Arial" charset="0"/>
        </a:defRPr>
      </a:lvl3pPr>
      <a:lvl4pPr algn="l" rtl="0" eaLnBrk="0" fontAlgn="base" hangingPunct="0">
        <a:lnSpc>
          <a:spcPct val="80000"/>
        </a:lnSpc>
        <a:spcBef>
          <a:spcPct val="0"/>
        </a:spcBef>
        <a:spcAft>
          <a:spcPct val="0"/>
        </a:spcAft>
        <a:defRPr sz="2800" b="1">
          <a:solidFill>
            <a:schemeClr val="bg1"/>
          </a:solidFill>
          <a:latin typeface="Arial" charset="0"/>
        </a:defRPr>
      </a:lvl4pPr>
      <a:lvl5pPr algn="l" rtl="0" eaLnBrk="0" fontAlgn="base" hangingPunct="0">
        <a:lnSpc>
          <a:spcPct val="80000"/>
        </a:lnSpc>
        <a:spcBef>
          <a:spcPct val="0"/>
        </a:spcBef>
        <a:spcAft>
          <a:spcPct val="0"/>
        </a:spcAft>
        <a:defRPr sz="2800" b="1">
          <a:solidFill>
            <a:schemeClr val="bg1"/>
          </a:solidFill>
          <a:latin typeface="Arial" charset="0"/>
        </a:defRPr>
      </a:lvl5pPr>
      <a:lvl6pPr marL="457200" algn="l" rtl="0" fontAlgn="base">
        <a:lnSpc>
          <a:spcPct val="80000"/>
        </a:lnSpc>
        <a:spcBef>
          <a:spcPct val="0"/>
        </a:spcBef>
        <a:spcAft>
          <a:spcPct val="0"/>
        </a:spcAft>
        <a:defRPr sz="2800" b="1">
          <a:solidFill>
            <a:schemeClr val="bg1"/>
          </a:solidFill>
          <a:latin typeface="Arial" charset="0"/>
        </a:defRPr>
      </a:lvl6pPr>
      <a:lvl7pPr marL="914400" algn="l" rtl="0" fontAlgn="base">
        <a:lnSpc>
          <a:spcPct val="80000"/>
        </a:lnSpc>
        <a:spcBef>
          <a:spcPct val="0"/>
        </a:spcBef>
        <a:spcAft>
          <a:spcPct val="0"/>
        </a:spcAft>
        <a:defRPr sz="2800" b="1">
          <a:solidFill>
            <a:schemeClr val="bg1"/>
          </a:solidFill>
          <a:latin typeface="Arial" charset="0"/>
        </a:defRPr>
      </a:lvl7pPr>
      <a:lvl8pPr marL="1371600" algn="l" rtl="0" fontAlgn="base">
        <a:lnSpc>
          <a:spcPct val="80000"/>
        </a:lnSpc>
        <a:spcBef>
          <a:spcPct val="0"/>
        </a:spcBef>
        <a:spcAft>
          <a:spcPct val="0"/>
        </a:spcAft>
        <a:defRPr sz="2800" b="1">
          <a:solidFill>
            <a:schemeClr val="bg1"/>
          </a:solidFill>
          <a:latin typeface="Arial" charset="0"/>
        </a:defRPr>
      </a:lvl8pPr>
      <a:lvl9pPr marL="1828800" algn="l" rtl="0" fontAlgn="base">
        <a:lnSpc>
          <a:spcPct val="80000"/>
        </a:lnSpc>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jpeg"/><Relationship Id="rId15" Type="http://schemas.openxmlformats.org/officeDocument/2006/relationships/image" Target="../media/image49.pn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png"/><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51.jpe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53.png"/><Relationship Id="rId10" Type="http://schemas.microsoft.com/office/2007/relationships/hdphoto" Target="../media/hdphoto8.wdp"/><Relationship Id="rId4" Type="http://schemas.openxmlformats.org/officeDocument/2006/relationships/image" Target="../media/image52.jpe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8.png"/><Relationship Id="rId18" Type="http://schemas.openxmlformats.org/officeDocument/2006/relationships/image" Target="../media/image61.png"/><Relationship Id="rId3" Type="http://schemas.openxmlformats.org/officeDocument/2006/relationships/image" Target="../media/image58.jpeg"/><Relationship Id="rId21" Type="http://schemas.openxmlformats.org/officeDocument/2006/relationships/image" Target="../media/image64.jpeg"/><Relationship Id="rId7" Type="http://schemas.openxmlformats.org/officeDocument/2006/relationships/image" Target="../media/image41.png"/><Relationship Id="rId12" Type="http://schemas.openxmlformats.org/officeDocument/2006/relationships/image" Target="../media/image47.png"/><Relationship Id="rId17" Type="http://schemas.openxmlformats.org/officeDocument/2006/relationships/image" Target="../media/image60.png"/><Relationship Id="rId2" Type="http://schemas.openxmlformats.org/officeDocument/2006/relationships/notesSlide" Target="../notesSlides/notesSlide26.xml"/><Relationship Id="rId16" Type="http://schemas.openxmlformats.org/officeDocument/2006/relationships/image" Target="../media/image59.png"/><Relationship Id="rId20" Type="http://schemas.openxmlformats.org/officeDocument/2006/relationships/image" Target="../media/image63.jpeg"/><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6.png"/><Relationship Id="rId5" Type="http://schemas.openxmlformats.org/officeDocument/2006/relationships/image" Target="../media/image39.jpeg"/><Relationship Id="rId15" Type="http://schemas.openxmlformats.org/officeDocument/2006/relationships/image" Target="../media/image50.png"/><Relationship Id="rId10" Type="http://schemas.openxmlformats.org/officeDocument/2006/relationships/image" Target="../media/image45.jpeg"/><Relationship Id="rId19" Type="http://schemas.openxmlformats.org/officeDocument/2006/relationships/image" Target="../media/image62.png"/><Relationship Id="rId4" Type="http://schemas.openxmlformats.org/officeDocument/2006/relationships/image" Target="../media/image38.jpeg"/><Relationship Id="rId9" Type="http://schemas.openxmlformats.org/officeDocument/2006/relationships/image" Target="../media/image43.png"/><Relationship Id="rId14"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hyperlink" Target="mailto:tech.pmic@rohm.co.jp" TargetMode="External"/><Relationship Id="rId3" Type="http://schemas.openxmlformats.org/officeDocument/2006/relationships/hyperlink" Target="mailto:Okisemi-ioh104@adm.okisemi.com" TargetMode="External"/><Relationship Id="rId7" Type="http://schemas.openxmlformats.org/officeDocument/2006/relationships/hyperlink" Target="mailto:Gary@realtek.co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mailto:tech.clk@rohm.co.jp" TargetMode="External"/><Relationship Id="rId5" Type="http://schemas.openxmlformats.org/officeDocument/2006/relationships/hyperlink" Target="mailto:Fabrice.Guerrier@st.com" TargetMode="External"/><Relationship Id="rId4" Type="http://schemas.openxmlformats.org/officeDocument/2006/relationships/hyperlink" Target="mailto:pmic.rohm@rohm.co.jp"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diagramData" Target="../diagrams/data1.xml"/><Relationship Id="rId3" Type="http://schemas.openxmlformats.org/officeDocument/2006/relationships/image" Target="../media/image6.png"/><Relationship Id="rId21" Type="http://schemas.openxmlformats.org/officeDocument/2006/relationships/image" Target="../media/image24.png"/><Relationship Id="rId34" Type="http://schemas.openxmlformats.org/officeDocument/2006/relationships/image" Target="../media/image30.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hyperlink" Target="http://www.intel.com/products/vpro/index.htm?iid=prod+prod_core2vpro_badge" TargetMode="External"/><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diagramColors" Target="../diagrams/colors1.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29.png"/><Relationship Id="rId37" Type="http://schemas.openxmlformats.org/officeDocument/2006/relationships/image" Target="../media/image32.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diagramQuickStyle" Target="../diagrams/quickStyle1.xml"/><Relationship Id="rId36"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hyperlink" Target="http://www.intel.com/p/en_US/products/server/processor?iid=prod+proc_xeon_badge" TargetMode="External"/><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diagramLayout" Target="../diagrams/layout1.xml"/><Relationship Id="rId30" Type="http://schemas.microsoft.com/office/2007/relationships/diagramDrawing" Target="../diagrams/drawing1.xml"/><Relationship Id="rId35" Type="http://schemas.openxmlformats.org/officeDocument/2006/relationships/hyperlink" Target="http://www.intel.com/products/centrino2/vpro/index.htm?iid=prod+prod_centrino2vpro_badg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5"/>
          <p:cNvSpPr>
            <a:spLocks noGrp="1"/>
          </p:cNvSpPr>
          <p:nvPr>
            <p:ph type="ctrTitle" idx="4294967295"/>
          </p:nvPr>
        </p:nvSpPr>
        <p:spPr>
          <a:xfrm>
            <a:off x="2420938" y="2320925"/>
            <a:ext cx="6265862" cy="1108075"/>
          </a:xfrm>
        </p:spPr>
        <p:txBody>
          <a:bodyPr anchor="b">
            <a:spAutoFit/>
          </a:bodyPr>
          <a:lstStyle/>
          <a:p>
            <a:pPr algn="r"/>
            <a:r>
              <a:rPr lang="en-US" sz="3600" dirty="0" smtClean="0"/>
              <a:t>Queens Bay Overview</a:t>
            </a:r>
            <a:br>
              <a:rPr lang="en-US" sz="3600" dirty="0" smtClean="0"/>
            </a:br>
            <a:r>
              <a:rPr lang="en-US" sz="3600" b="0" dirty="0" smtClean="0"/>
              <a:t>August 2011</a:t>
            </a:r>
          </a:p>
        </p:txBody>
      </p:sp>
      <p:sp>
        <p:nvSpPr>
          <p:cNvPr id="30722" name="Subtitle 6"/>
          <p:cNvSpPr>
            <a:spLocks noGrp="1"/>
          </p:cNvSpPr>
          <p:nvPr>
            <p:ph type="subTitle" idx="4294967295"/>
          </p:nvPr>
        </p:nvSpPr>
        <p:spPr>
          <a:xfrm>
            <a:off x="5500688" y="4478338"/>
            <a:ext cx="3186112" cy="1163637"/>
          </a:xfrm>
        </p:spPr>
        <p:txBody>
          <a:bodyPr wrap="none">
            <a:spAutoFit/>
          </a:bodyPr>
          <a:lstStyle/>
          <a:p>
            <a:pPr marL="0" indent="0" algn="r">
              <a:buFont typeface="Wingdings" pitchFamily="2" charset="2"/>
              <a:buNone/>
            </a:pPr>
            <a:r>
              <a:rPr lang="en-US" sz="1800" smtClean="0"/>
              <a:t>Minghan Niam</a:t>
            </a:r>
          </a:p>
          <a:p>
            <a:pPr marL="0" indent="0" algn="r">
              <a:buFont typeface="Wingdings" pitchFamily="2" charset="2"/>
              <a:buNone/>
            </a:pPr>
            <a:r>
              <a:rPr lang="en-US" sz="1800" smtClean="0"/>
              <a:t>Product Marketing Manager</a:t>
            </a:r>
          </a:p>
          <a:p>
            <a:pPr marL="0" indent="0" algn="r">
              <a:buFont typeface="Wingdings" pitchFamily="2" charset="2"/>
              <a:buNone/>
            </a:pPr>
            <a:r>
              <a:rPr lang="en-US" sz="1800" smtClean="0"/>
              <a:t>IAG.ECG.LEPD</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C111855-04E8-4C67-A7C5-DDD3AB841963}" type="slidenum">
              <a:rPr lang="en-US" smtClean="0"/>
              <a:pPr>
                <a:defRPr/>
              </a:pPr>
              <a:t>10</a:t>
            </a:fld>
            <a:endParaRPr lang="en-US"/>
          </a:p>
        </p:txBody>
      </p:sp>
      <p:sp>
        <p:nvSpPr>
          <p:cNvPr id="43010" name="Title 1"/>
          <p:cNvSpPr txBox="1">
            <a:spLocks/>
          </p:cNvSpPr>
          <p:nvPr/>
        </p:nvSpPr>
        <p:spPr bwMode="auto">
          <a:xfrm>
            <a:off x="455613" y="228600"/>
            <a:ext cx="8237537" cy="660400"/>
          </a:xfrm>
          <a:prstGeom prst="rect">
            <a:avLst/>
          </a:prstGeom>
          <a:noFill/>
          <a:ln w="9525">
            <a:noFill/>
            <a:miter lim="800000"/>
            <a:headEnd/>
            <a:tailEnd/>
          </a:ln>
        </p:spPr>
        <p:txBody>
          <a:bodyPr/>
          <a:lstStyle/>
          <a:p>
            <a:pPr eaLnBrk="0" hangingPunct="0"/>
            <a:r>
              <a:rPr lang="en-US" sz="2600" b="1">
                <a:solidFill>
                  <a:srgbClr val="292929"/>
                </a:solidFill>
                <a:latin typeface="Verdana" pitchFamily="34" charset="0"/>
              </a:rPr>
              <a:t>Positioning Queens Bay</a:t>
            </a:r>
          </a:p>
        </p:txBody>
      </p:sp>
      <p:sp>
        <p:nvSpPr>
          <p:cNvPr id="6" name="Bent Arrow 5"/>
          <p:cNvSpPr/>
          <p:nvPr/>
        </p:nvSpPr>
        <p:spPr bwMode="auto">
          <a:xfrm>
            <a:off x="2209800" y="3581400"/>
            <a:ext cx="1219200" cy="1143000"/>
          </a:xfrm>
          <a:prstGeom prst="bentArrow">
            <a:avLst/>
          </a:prstGeom>
          <a:solidFill>
            <a:schemeClr val="accent1"/>
          </a:solidFill>
          <a:ln w="50800" cap="flat" cmpd="sng" algn="ctr">
            <a:solidFill>
              <a:schemeClr val="tx1"/>
            </a:solidFill>
            <a:prstDash val="solid"/>
            <a:round/>
            <a:headEnd type="none" w="med" len="med"/>
            <a:tailEnd type="none" w="med" len="med"/>
          </a:ln>
          <a:effectLst/>
        </p:spPr>
        <p:txBody>
          <a:bodyPr wrap="none" anchor="ctr"/>
          <a:lstStyle/>
          <a:p>
            <a:pPr algn="ctr" eaLnBrk="0" hangingPunct="0">
              <a:defRPr/>
            </a:pPr>
            <a:endParaRPr lang="en-US" sz="1000" b="1">
              <a:solidFill>
                <a:srgbClr val="292929"/>
              </a:solidFill>
              <a:latin typeface="Verdana" pitchFamily="34" charset="0"/>
              <a:cs typeface="Arial" pitchFamily="34" charset="0"/>
            </a:endParaRPr>
          </a:p>
        </p:txBody>
      </p:sp>
      <p:sp>
        <p:nvSpPr>
          <p:cNvPr id="7" name="Bent Arrow 6"/>
          <p:cNvSpPr/>
          <p:nvPr/>
        </p:nvSpPr>
        <p:spPr bwMode="auto">
          <a:xfrm>
            <a:off x="3505200" y="1143000"/>
            <a:ext cx="1905000" cy="2209800"/>
          </a:xfrm>
          <a:prstGeom prst="bentArrow">
            <a:avLst/>
          </a:prstGeom>
          <a:solidFill>
            <a:schemeClr val="accent1"/>
          </a:solidFill>
          <a:ln w="50800" cap="flat" cmpd="sng" algn="ctr">
            <a:solidFill>
              <a:schemeClr val="tx1"/>
            </a:solidFill>
            <a:prstDash val="solid"/>
            <a:round/>
            <a:headEnd type="none" w="med" len="med"/>
            <a:tailEnd type="none" w="med" len="med"/>
          </a:ln>
          <a:effectLst/>
        </p:spPr>
        <p:txBody>
          <a:bodyPr wrap="none" anchor="ctr"/>
          <a:lstStyle/>
          <a:p>
            <a:pPr algn="ctr" eaLnBrk="0" hangingPunct="0">
              <a:defRPr/>
            </a:pPr>
            <a:endParaRPr lang="en-US" sz="1200" b="1">
              <a:solidFill>
                <a:srgbClr val="292929"/>
              </a:solidFill>
              <a:latin typeface="Verdana" pitchFamily="34" charset="0"/>
              <a:cs typeface="Arial" pitchFamily="34" charset="0"/>
            </a:endParaRPr>
          </a:p>
        </p:txBody>
      </p:sp>
      <p:sp>
        <p:nvSpPr>
          <p:cNvPr id="43013" name="Rectangle 13"/>
          <p:cNvSpPr>
            <a:spLocks noChangeArrowheads="1"/>
          </p:cNvSpPr>
          <p:nvPr/>
        </p:nvSpPr>
        <p:spPr bwMode="auto">
          <a:xfrm>
            <a:off x="762000" y="4800600"/>
            <a:ext cx="1752600" cy="304800"/>
          </a:xfrm>
          <a:prstGeom prst="rect">
            <a:avLst/>
          </a:prstGeom>
          <a:solidFill>
            <a:schemeClr val="accent1"/>
          </a:solidFill>
          <a:ln w="50800" algn="ctr">
            <a:solidFill>
              <a:schemeClr val="tx1"/>
            </a:solidFill>
            <a:round/>
            <a:headEnd/>
            <a:tailEnd/>
          </a:ln>
        </p:spPr>
        <p:txBody>
          <a:bodyPr wrap="none" anchor="ctr"/>
          <a:lstStyle/>
          <a:p>
            <a:pPr algn="ctr" eaLnBrk="0" hangingPunct="0"/>
            <a:r>
              <a:rPr lang="en-US" sz="1200" b="1">
                <a:solidFill>
                  <a:schemeClr val="bg1"/>
                </a:solidFill>
                <a:latin typeface="Verdana" pitchFamily="34" charset="0"/>
              </a:rPr>
              <a:t>Performance</a:t>
            </a:r>
          </a:p>
        </p:txBody>
      </p:sp>
      <p:sp>
        <p:nvSpPr>
          <p:cNvPr id="43014" name="Rectangle 19"/>
          <p:cNvSpPr>
            <a:spLocks noChangeArrowheads="1"/>
          </p:cNvSpPr>
          <p:nvPr/>
        </p:nvSpPr>
        <p:spPr bwMode="auto">
          <a:xfrm>
            <a:off x="5486400" y="1143000"/>
            <a:ext cx="3124200" cy="762000"/>
          </a:xfrm>
          <a:prstGeom prst="rect">
            <a:avLst/>
          </a:prstGeom>
          <a:solidFill>
            <a:srgbClr val="66FF66"/>
          </a:solidFill>
          <a:ln w="50800" algn="ctr">
            <a:solidFill>
              <a:schemeClr val="tx1"/>
            </a:solidFill>
            <a:round/>
            <a:headEnd/>
            <a:tailEnd/>
          </a:ln>
        </p:spPr>
        <p:txBody>
          <a:bodyPr wrap="none" anchor="ctr"/>
          <a:lstStyle/>
          <a:p>
            <a:pPr algn="ctr" eaLnBrk="0" hangingPunct="0"/>
            <a:r>
              <a:rPr lang="en-US" sz="2400" b="1">
                <a:latin typeface="Verdana" pitchFamily="34" charset="0"/>
              </a:rPr>
              <a:t>I/O Flexibility</a:t>
            </a:r>
          </a:p>
        </p:txBody>
      </p:sp>
      <p:sp>
        <p:nvSpPr>
          <p:cNvPr id="43015" name="Rectangle 20"/>
          <p:cNvSpPr>
            <a:spLocks noChangeArrowheads="1"/>
          </p:cNvSpPr>
          <p:nvPr/>
        </p:nvSpPr>
        <p:spPr bwMode="auto">
          <a:xfrm>
            <a:off x="6096000" y="1905000"/>
            <a:ext cx="1981200" cy="304800"/>
          </a:xfrm>
          <a:prstGeom prst="rect">
            <a:avLst/>
          </a:prstGeom>
          <a:solidFill>
            <a:srgbClr val="008000"/>
          </a:solidFill>
          <a:ln w="50800" algn="ctr">
            <a:solidFill>
              <a:schemeClr val="tx1"/>
            </a:solidFill>
            <a:round/>
            <a:headEnd/>
            <a:tailEnd/>
          </a:ln>
        </p:spPr>
        <p:txBody>
          <a:bodyPr wrap="none" anchor="ctr"/>
          <a:lstStyle/>
          <a:p>
            <a:pPr algn="ctr" eaLnBrk="0" hangingPunct="0"/>
            <a:r>
              <a:rPr lang="en-US" sz="1200" b="1">
                <a:solidFill>
                  <a:schemeClr val="bg1"/>
                </a:solidFill>
                <a:latin typeface="Verdana" pitchFamily="34" charset="0"/>
              </a:rPr>
              <a:t>Small Form Factor</a:t>
            </a:r>
          </a:p>
        </p:txBody>
      </p:sp>
      <p:sp>
        <p:nvSpPr>
          <p:cNvPr id="43016" name="Rectangle 21"/>
          <p:cNvSpPr>
            <a:spLocks noChangeArrowheads="1"/>
          </p:cNvSpPr>
          <p:nvPr/>
        </p:nvSpPr>
        <p:spPr bwMode="auto">
          <a:xfrm>
            <a:off x="6096000" y="2209800"/>
            <a:ext cx="1981200" cy="304800"/>
          </a:xfrm>
          <a:prstGeom prst="rect">
            <a:avLst/>
          </a:prstGeom>
          <a:solidFill>
            <a:srgbClr val="008000"/>
          </a:solidFill>
          <a:ln w="50800" algn="ctr">
            <a:solidFill>
              <a:schemeClr val="tx1"/>
            </a:solidFill>
            <a:round/>
            <a:headEnd/>
            <a:tailEnd/>
          </a:ln>
        </p:spPr>
        <p:txBody>
          <a:bodyPr wrap="none" anchor="ctr"/>
          <a:lstStyle/>
          <a:p>
            <a:pPr algn="ctr" eaLnBrk="0" hangingPunct="0"/>
            <a:r>
              <a:rPr lang="en-US" sz="1200" b="1">
                <a:solidFill>
                  <a:schemeClr val="bg1"/>
                </a:solidFill>
                <a:latin typeface="Verdana" pitchFamily="34" charset="0"/>
              </a:rPr>
              <a:t>Ultra Low Power</a:t>
            </a:r>
          </a:p>
        </p:txBody>
      </p:sp>
      <p:sp>
        <p:nvSpPr>
          <p:cNvPr id="43017" name="Rectangle 22"/>
          <p:cNvSpPr>
            <a:spLocks noChangeArrowheads="1"/>
          </p:cNvSpPr>
          <p:nvPr/>
        </p:nvSpPr>
        <p:spPr bwMode="auto">
          <a:xfrm>
            <a:off x="6096000" y="2514600"/>
            <a:ext cx="1981200" cy="304800"/>
          </a:xfrm>
          <a:prstGeom prst="rect">
            <a:avLst/>
          </a:prstGeom>
          <a:solidFill>
            <a:srgbClr val="008000"/>
          </a:solidFill>
          <a:ln w="50800" algn="ctr">
            <a:solidFill>
              <a:schemeClr val="tx1"/>
            </a:solidFill>
            <a:round/>
            <a:headEnd/>
            <a:tailEnd/>
          </a:ln>
        </p:spPr>
        <p:txBody>
          <a:bodyPr wrap="none" anchor="ctr"/>
          <a:lstStyle/>
          <a:p>
            <a:pPr algn="ctr" eaLnBrk="0" hangingPunct="0"/>
            <a:r>
              <a:rPr lang="en-US" sz="1200" b="1">
                <a:solidFill>
                  <a:schemeClr val="bg1"/>
                </a:solidFill>
                <a:latin typeface="Verdana" pitchFamily="34" charset="0"/>
              </a:rPr>
              <a:t>Performance/Watt</a:t>
            </a:r>
          </a:p>
        </p:txBody>
      </p:sp>
      <p:cxnSp>
        <p:nvCxnSpPr>
          <p:cNvPr id="43018" name="Straight Arrow Connector 30"/>
          <p:cNvCxnSpPr>
            <a:cxnSpLocks noChangeShapeType="1"/>
          </p:cNvCxnSpPr>
          <p:nvPr/>
        </p:nvCxnSpPr>
        <p:spPr bwMode="auto">
          <a:xfrm>
            <a:off x="533400" y="5181600"/>
            <a:ext cx="8382000" cy="1588"/>
          </a:xfrm>
          <a:prstGeom prst="straightConnector1">
            <a:avLst/>
          </a:prstGeom>
          <a:noFill/>
          <a:ln w="50800" algn="ctr">
            <a:solidFill>
              <a:schemeClr val="tx1"/>
            </a:solidFill>
            <a:round/>
            <a:headEnd/>
            <a:tailEnd type="arrow" w="med" len="med"/>
          </a:ln>
        </p:spPr>
      </p:cxnSp>
      <p:cxnSp>
        <p:nvCxnSpPr>
          <p:cNvPr id="43019" name="Straight Arrow Connector 32"/>
          <p:cNvCxnSpPr>
            <a:cxnSpLocks noChangeShapeType="1"/>
          </p:cNvCxnSpPr>
          <p:nvPr/>
        </p:nvCxnSpPr>
        <p:spPr bwMode="auto">
          <a:xfrm rot="5400000" flipH="1" flipV="1">
            <a:off x="-1485899" y="3238500"/>
            <a:ext cx="4341812" cy="1587"/>
          </a:xfrm>
          <a:prstGeom prst="straightConnector1">
            <a:avLst/>
          </a:prstGeom>
          <a:noFill/>
          <a:ln w="50800" algn="ctr">
            <a:solidFill>
              <a:schemeClr val="tx1"/>
            </a:solidFill>
            <a:round/>
            <a:headEnd/>
            <a:tailEnd type="arrow" w="med" len="med"/>
          </a:ln>
        </p:spPr>
      </p:cxnSp>
      <p:sp>
        <p:nvSpPr>
          <p:cNvPr id="43020" name="TextBox 35"/>
          <p:cNvSpPr txBox="1">
            <a:spLocks noChangeArrowheads="1"/>
          </p:cNvSpPr>
          <p:nvPr/>
        </p:nvSpPr>
        <p:spPr bwMode="auto">
          <a:xfrm>
            <a:off x="762000" y="5181600"/>
            <a:ext cx="1295400" cy="369888"/>
          </a:xfrm>
          <a:prstGeom prst="rect">
            <a:avLst/>
          </a:prstGeom>
          <a:noFill/>
          <a:ln w="9525">
            <a:noFill/>
            <a:miter lim="800000"/>
            <a:headEnd/>
            <a:tailEnd/>
          </a:ln>
        </p:spPr>
        <p:txBody>
          <a:bodyPr>
            <a:spAutoFit/>
          </a:bodyPr>
          <a:lstStyle/>
          <a:p>
            <a:r>
              <a:rPr lang="en-US">
                <a:latin typeface="Verdana" pitchFamily="34" charset="0"/>
              </a:rPr>
              <a:t>PC</a:t>
            </a:r>
          </a:p>
        </p:txBody>
      </p:sp>
      <p:sp>
        <p:nvSpPr>
          <p:cNvPr id="43021" name="TextBox 36"/>
          <p:cNvSpPr txBox="1">
            <a:spLocks noChangeArrowheads="1"/>
          </p:cNvSpPr>
          <p:nvPr/>
        </p:nvSpPr>
        <p:spPr bwMode="auto">
          <a:xfrm>
            <a:off x="3657600" y="5181600"/>
            <a:ext cx="1524000" cy="369888"/>
          </a:xfrm>
          <a:prstGeom prst="rect">
            <a:avLst/>
          </a:prstGeom>
          <a:noFill/>
          <a:ln w="9525">
            <a:noFill/>
            <a:miter lim="800000"/>
            <a:headEnd/>
            <a:tailEnd/>
          </a:ln>
        </p:spPr>
        <p:txBody>
          <a:bodyPr>
            <a:spAutoFit/>
          </a:bodyPr>
          <a:lstStyle/>
          <a:p>
            <a:r>
              <a:rPr lang="en-US">
                <a:latin typeface="Verdana" pitchFamily="34" charset="0"/>
              </a:rPr>
              <a:t>Embedded</a:t>
            </a:r>
          </a:p>
        </p:txBody>
      </p:sp>
      <p:sp>
        <p:nvSpPr>
          <p:cNvPr id="43022" name="TextBox 37"/>
          <p:cNvSpPr txBox="1">
            <a:spLocks noChangeArrowheads="1"/>
          </p:cNvSpPr>
          <p:nvPr/>
        </p:nvSpPr>
        <p:spPr bwMode="auto">
          <a:xfrm>
            <a:off x="6019800" y="5181600"/>
            <a:ext cx="2971800" cy="381000"/>
          </a:xfrm>
          <a:prstGeom prst="rect">
            <a:avLst/>
          </a:prstGeom>
          <a:noFill/>
          <a:ln w="9525">
            <a:noFill/>
            <a:miter lim="800000"/>
            <a:headEnd/>
            <a:tailEnd/>
          </a:ln>
        </p:spPr>
        <p:txBody>
          <a:bodyPr>
            <a:spAutoFit/>
          </a:bodyPr>
          <a:lstStyle/>
          <a:p>
            <a:r>
              <a:rPr lang="en-US">
                <a:latin typeface="Verdana" pitchFamily="34" charset="0"/>
              </a:rPr>
              <a:t>Deeply Embedded</a:t>
            </a:r>
          </a:p>
        </p:txBody>
      </p:sp>
      <p:sp>
        <p:nvSpPr>
          <p:cNvPr id="43023" name="Rectangle 20"/>
          <p:cNvSpPr>
            <a:spLocks noChangeArrowheads="1"/>
          </p:cNvSpPr>
          <p:nvPr/>
        </p:nvSpPr>
        <p:spPr bwMode="auto">
          <a:xfrm>
            <a:off x="3505200" y="3429000"/>
            <a:ext cx="1981200" cy="304800"/>
          </a:xfrm>
          <a:prstGeom prst="rect">
            <a:avLst/>
          </a:prstGeom>
          <a:solidFill>
            <a:srgbClr val="008000"/>
          </a:solidFill>
          <a:ln w="50800" algn="ctr">
            <a:solidFill>
              <a:schemeClr val="tx1"/>
            </a:solidFill>
            <a:round/>
            <a:headEnd/>
            <a:tailEnd/>
          </a:ln>
        </p:spPr>
        <p:txBody>
          <a:bodyPr wrap="none" anchor="ctr"/>
          <a:lstStyle/>
          <a:p>
            <a:pPr algn="ctr" eaLnBrk="0" hangingPunct="0"/>
            <a:r>
              <a:rPr lang="en-US" sz="1200" b="1">
                <a:solidFill>
                  <a:schemeClr val="bg1"/>
                </a:solidFill>
                <a:latin typeface="Verdana" pitchFamily="34" charset="0"/>
              </a:rPr>
              <a:t>Small Form Factor</a:t>
            </a:r>
          </a:p>
        </p:txBody>
      </p:sp>
      <p:sp>
        <p:nvSpPr>
          <p:cNvPr id="43024" name="Rectangle 21"/>
          <p:cNvSpPr>
            <a:spLocks noChangeArrowheads="1"/>
          </p:cNvSpPr>
          <p:nvPr/>
        </p:nvSpPr>
        <p:spPr bwMode="auto">
          <a:xfrm>
            <a:off x="3505200" y="3733800"/>
            <a:ext cx="1981200" cy="304800"/>
          </a:xfrm>
          <a:prstGeom prst="rect">
            <a:avLst/>
          </a:prstGeom>
          <a:solidFill>
            <a:srgbClr val="008000"/>
          </a:solidFill>
          <a:ln w="50800" algn="ctr">
            <a:solidFill>
              <a:schemeClr val="tx1"/>
            </a:solidFill>
            <a:round/>
            <a:headEnd/>
            <a:tailEnd/>
          </a:ln>
        </p:spPr>
        <p:txBody>
          <a:bodyPr wrap="none" anchor="ctr"/>
          <a:lstStyle/>
          <a:p>
            <a:pPr algn="ctr" eaLnBrk="0" hangingPunct="0"/>
            <a:r>
              <a:rPr lang="en-US" sz="1200" b="1">
                <a:solidFill>
                  <a:schemeClr val="bg1"/>
                </a:solidFill>
                <a:latin typeface="Verdana" pitchFamily="34" charset="0"/>
              </a:rPr>
              <a:t>Ultra Low Power</a:t>
            </a:r>
          </a:p>
        </p:txBody>
      </p:sp>
      <p:sp>
        <p:nvSpPr>
          <p:cNvPr id="43025" name="Rectangle 22"/>
          <p:cNvSpPr>
            <a:spLocks noChangeArrowheads="1"/>
          </p:cNvSpPr>
          <p:nvPr/>
        </p:nvSpPr>
        <p:spPr bwMode="auto">
          <a:xfrm>
            <a:off x="3505200" y="4038600"/>
            <a:ext cx="1981200" cy="304800"/>
          </a:xfrm>
          <a:prstGeom prst="rect">
            <a:avLst/>
          </a:prstGeom>
          <a:solidFill>
            <a:srgbClr val="008000"/>
          </a:solidFill>
          <a:ln w="50800" algn="ctr">
            <a:solidFill>
              <a:schemeClr val="tx1"/>
            </a:solidFill>
            <a:round/>
            <a:headEnd/>
            <a:tailEnd/>
          </a:ln>
        </p:spPr>
        <p:txBody>
          <a:bodyPr wrap="none" anchor="ctr"/>
          <a:lstStyle/>
          <a:p>
            <a:pPr algn="ctr" eaLnBrk="0" hangingPunct="0"/>
            <a:r>
              <a:rPr lang="en-US" sz="1200" b="1">
                <a:solidFill>
                  <a:schemeClr val="bg1"/>
                </a:solidFill>
                <a:latin typeface="Verdana" pitchFamily="34" charset="0"/>
              </a:rPr>
              <a:t>Performance/Watt</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L-Shape 104"/>
          <p:cNvSpPr/>
          <p:nvPr/>
        </p:nvSpPr>
        <p:spPr bwMode="auto">
          <a:xfrm>
            <a:off x="1752600" y="3657600"/>
            <a:ext cx="1905000" cy="685800"/>
          </a:xfrm>
          <a:prstGeom prst="corne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r>
              <a:rPr lang="en-US" dirty="0" err="1">
                <a:solidFill>
                  <a:schemeClr val="bg1"/>
                </a:solidFill>
                <a:latin typeface="Neo Sans Intel" pitchFamily="34" charset="0"/>
              </a:rPr>
              <a:t>PCIe</a:t>
            </a:r>
            <a:r>
              <a:rPr lang="en-US" dirty="0">
                <a:solidFill>
                  <a:schemeClr val="bg1"/>
                </a:solidFill>
                <a:latin typeface="Neo Sans Intel" pitchFamily="34" charset="0"/>
              </a:rPr>
              <a:t> 4 x1</a:t>
            </a:r>
          </a:p>
        </p:txBody>
      </p:sp>
      <p:sp>
        <p:nvSpPr>
          <p:cNvPr id="44036" name="Rectangle 2"/>
          <p:cNvSpPr>
            <a:spLocks noGrp="1" noChangeArrowheads="1"/>
          </p:cNvSpPr>
          <p:nvPr>
            <p:ph type="title" idx="4294967295"/>
          </p:nvPr>
        </p:nvSpPr>
        <p:spPr>
          <a:xfrm>
            <a:off x="455613" y="228600"/>
            <a:ext cx="8237537" cy="660400"/>
          </a:xfrm>
        </p:spPr>
        <p:txBody>
          <a:bodyPr/>
          <a:lstStyle/>
          <a:p>
            <a:pPr eaLnBrk="1" hangingPunct="1"/>
            <a:r>
              <a:rPr lang="en-US" altLang="zh-CN" sz="2000" smtClean="0">
                <a:cs typeface="微软雅黑"/>
              </a:rPr>
              <a:t>Addressing the highly fragmented Embedded Market</a:t>
            </a:r>
          </a:p>
        </p:txBody>
      </p:sp>
      <p:sp>
        <p:nvSpPr>
          <p:cNvPr id="20486" name="AutoShape 119"/>
          <p:cNvSpPr>
            <a:spLocks noChangeArrowheads="1"/>
          </p:cNvSpPr>
          <p:nvPr/>
        </p:nvSpPr>
        <p:spPr bwMode="auto">
          <a:xfrm>
            <a:off x="5591175" y="4006850"/>
            <a:ext cx="1235075" cy="1138238"/>
          </a:xfrm>
          <a:prstGeom prst="roundRect">
            <a:avLst>
              <a:gd name="adj" fmla="val 5546"/>
            </a:avLst>
          </a:prstGeom>
          <a:solidFill>
            <a:schemeClr val="tx1"/>
          </a:solidFill>
          <a:ln w="9525">
            <a:solidFill>
              <a:schemeClr val="tx1"/>
            </a:solidFill>
            <a:round/>
            <a:headEnd/>
            <a:tailEnd/>
          </a:ln>
        </p:spPr>
        <p:txBody>
          <a:bodyPr wrap="none" anchor="ctr"/>
          <a:lstStyle/>
          <a:p>
            <a:endParaRPr lang="zh-CN" altLang="en-US">
              <a:latin typeface="Verdana" pitchFamily="34" charset="0"/>
              <a:cs typeface="微软雅黑"/>
            </a:endParaRPr>
          </a:p>
        </p:txBody>
      </p:sp>
      <p:grpSp>
        <p:nvGrpSpPr>
          <p:cNvPr id="2" name="Group 121"/>
          <p:cNvGrpSpPr>
            <a:grpSpLocks/>
          </p:cNvGrpSpPr>
          <p:nvPr/>
        </p:nvGrpSpPr>
        <p:grpSpPr bwMode="auto">
          <a:xfrm>
            <a:off x="5591175" y="4038600"/>
            <a:ext cx="1171575" cy="1087438"/>
            <a:chOff x="2268" y="731"/>
            <a:chExt cx="1383" cy="863"/>
          </a:xfrm>
        </p:grpSpPr>
        <p:sp>
          <p:nvSpPr>
            <p:cNvPr id="44118" name="AutoShape 122"/>
            <p:cNvSpPr>
              <a:spLocks noChangeArrowheads="1"/>
            </p:cNvSpPr>
            <p:nvPr/>
          </p:nvSpPr>
          <p:spPr bwMode="auto">
            <a:xfrm>
              <a:off x="2504" y="1065"/>
              <a:ext cx="904" cy="242"/>
            </a:xfrm>
            <a:prstGeom prst="roundRect">
              <a:avLst>
                <a:gd name="adj" fmla="val 16667"/>
              </a:avLst>
            </a:prstGeom>
            <a:solidFill>
              <a:srgbClr val="FF9B57">
                <a:alpha val="39999"/>
              </a:srgbClr>
            </a:solidFill>
            <a:ln w="25400">
              <a:noFill/>
              <a:round/>
              <a:headEnd type="none" w="sm" len="sm"/>
              <a:tailEnd type="none" w="sm" len="sm"/>
            </a:ln>
          </p:spPr>
          <p:txBody>
            <a:bodyPr lIns="0" tIns="0" rIns="0" bIns="0" anchor="ctr"/>
            <a:lstStyle/>
            <a:p>
              <a:pPr>
                <a:lnSpc>
                  <a:spcPct val="90000"/>
                </a:lnSpc>
              </a:pPr>
              <a:r>
                <a:rPr lang="it-IT" sz="1000">
                  <a:solidFill>
                    <a:schemeClr val="bg1"/>
                  </a:solidFill>
                  <a:latin typeface="Verdana" pitchFamily="34" charset="0"/>
                </a:rPr>
                <a:t>Interconnect Fabric</a:t>
              </a:r>
            </a:p>
          </p:txBody>
        </p:sp>
        <p:sp>
          <p:nvSpPr>
            <p:cNvPr id="44119" name="AutoShape 123"/>
            <p:cNvSpPr>
              <a:spLocks noChangeArrowheads="1"/>
            </p:cNvSpPr>
            <p:nvPr/>
          </p:nvSpPr>
          <p:spPr bwMode="auto">
            <a:xfrm>
              <a:off x="3413" y="1306"/>
              <a:ext cx="238" cy="287"/>
            </a:xfrm>
            <a:prstGeom prst="roundRect">
              <a:avLst>
                <a:gd name="adj" fmla="val 16667"/>
              </a:avLst>
            </a:prstGeom>
            <a:solidFill>
              <a:srgbClr val="FF7D25">
                <a:alpha val="39999"/>
              </a:srgbClr>
            </a:solidFill>
            <a:ln w="25400">
              <a:noFill/>
              <a:round/>
              <a:headEnd type="none" w="sm" len="sm"/>
              <a:tailEnd type="none" w="sm" len="sm"/>
            </a:ln>
          </p:spPr>
          <p:txBody>
            <a:bodyPr vert="eaVert" wrap="none" lIns="0" tIns="0" rIns="0" bIns="0" anchor="ctr"/>
            <a:lstStyle/>
            <a:p>
              <a:pPr>
                <a:lnSpc>
                  <a:spcPct val="110000"/>
                </a:lnSpc>
              </a:pPr>
              <a:r>
                <a:rPr lang="en-US" altLang="zh-CN" sz="600">
                  <a:solidFill>
                    <a:schemeClr val="bg1"/>
                  </a:solidFill>
                  <a:latin typeface="Verdana" pitchFamily="34" charset="0"/>
                  <a:cs typeface="微软雅黑"/>
                </a:rPr>
                <a:t>Other</a:t>
              </a:r>
            </a:p>
          </p:txBody>
        </p:sp>
        <p:sp>
          <p:nvSpPr>
            <p:cNvPr id="44120" name="AutoShape 124"/>
            <p:cNvSpPr>
              <a:spLocks noChangeArrowheads="1"/>
            </p:cNvSpPr>
            <p:nvPr/>
          </p:nvSpPr>
          <p:spPr bwMode="auto">
            <a:xfrm>
              <a:off x="2975" y="1308"/>
              <a:ext cx="215" cy="284"/>
            </a:xfrm>
            <a:prstGeom prst="roundRect">
              <a:avLst>
                <a:gd name="adj" fmla="val 16667"/>
              </a:avLst>
            </a:prstGeom>
            <a:solidFill>
              <a:srgbClr val="FF7D25">
                <a:alpha val="39999"/>
              </a:srgbClr>
            </a:solidFill>
            <a:ln w="25400">
              <a:noFill/>
              <a:round/>
              <a:headEnd type="none" w="sm" len="sm"/>
              <a:tailEnd type="none" w="sm" len="sm"/>
            </a:ln>
          </p:spPr>
          <p:txBody>
            <a:bodyPr vert="eaVert" lIns="0" tIns="0" rIns="0" bIns="0" anchor="ctr"/>
            <a:lstStyle/>
            <a:p>
              <a:r>
                <a:rPr lang="en-US" altLang="zh-CN" sz="600">
                  <a:solidFill>
                    <a:schemeClr val="bg1"/>
                  </a:solidFill>
                  <a:latin typeface="Verdana" pitchFamily="34" charset="0"/>
                  <a:cs typeface="微软雅黑"/>
                </a:rPr>
                <a:t>Clocks/ Timing</a:t>
              </a:r>
              <a:endParaRPr lang="en-US" altLang="zh-CN" sz="600" i="1">
                <a:solidFill>
                  <a:schemeClr val="bg1"/>
                </a:solidFill>
                <a:latin typeface="Verdana" pitchFamily="34" charset="0"/>
                <a:cs typeface="微软雅黑"/>
              </a:endParaRPr>
            </a:p>
          </p:txBody>
        </p:sp>
        <p:sp>
          <p:nvSpPr>
            <p:cNvPr id="44121" name="AutoShape 125"/>
            <p:cNvSpPr>
              <a:spLocks noChangeArrowheads="1"/>
            </p:cNvSpPr>
            <p:nvPr/>
          </p:nvSpPr>
          <p:spPr bwMode="auto">
            <a:xfrm>
              <a:off x="2507" y="732"/>
              <a:ext cx="271" cy="335"/>
            </a:xfrm>
            <a:prstGeom prst="roundRect">
              <a:avLst>
                <a:gd name="adj" fmla="val 16667"/>
              </a:avLst>
            </a:prstGeom>
            <a:solidFill>
              <a:srgbClr val="FF7D25">
                <a:alpha val="39999"/>
              </a:srgbClr>
            </a:solidFill>
            <a:ln w="25400">
              <a:noFill/>
              <a:round/>
              <a:headEnd type="none" w="sm" len="sm"/>
              <a:tailEnd type="none" w="sm" len="sm"/>
            </a:ln>
          </p:spPr>
          <p:txBody>
            <a:bodyPr vert="eaVert" lIns="0" tIns="0" rIns="0" bIns="0" anchor="ctr"/>
            <a:lstStyle/>
            <a:p>
              <a:r>
                <a:rPr lang="en-US" altLang="zh-CN" sz="600">
                  <a:solidFill>
                    <a:schemeClr val="bg1"/>
                  </a:solidFill>
                  <a:latin typeface="Verdana" pitchFamily="34" charset="0"/>
                  <a:cs typeface="微软雅黑"/>
                </a:rPr>
                <a:t>Audio</a:t>
              </a:r>
            </a:p>
            <a:p>
              <a:r>
                <a:rPr lang="en-US" altLang="zh-CN" sz="600">
                  <a:solidFill>
                    <a:schemeClr val="bg1"/>
                  </a:solidFill>
                  <a:latin typeface="Verdana" pitchFamily="34" charset="0"/>
                  <a:cs typeface="微软雅黑"/>
                </a:rPr>
                <a:t>I/F</a:t>
              </a:r>
              <a:endParaRPr lang="en-US" altLang="zh-CN" sz="300" i="1">
                <a:solidFill>
                  <a:schemeClr val="bg1"/>
                </a:solidFill>
                <a:latin typeface="Verdana" pitchFamily="34" charset="0"/>
                <a:cs typeface="微软雅黑"/>
              </a:endParaRPr>
            </a:p>
          </p:txBody>
        </p:sp>
        <p:sp>
          <p:nvSpPr>
            <p:cNvPr id="44122" name="AutoShape 126"/>
            <p:cNvSpPr>
              <a:spLocks noChangeArrowheads="1"/>
            </p:cNvSpPr>
            <p:nvPr/>
          </p:nvSpPr>
          <p:spPr bwMode="auto">
            <a:xfrm>
              <a:off x="2268" y="1059"/>
              <a:ext cx="239" cy="249"/>
            </a:xfrm>
            <a:prstGeom prst="roundRect">
              <a:avLst>
                <a:gd name="adj" fmla="val 16667"/>
              </a:avLst>
            </a:prstGeom>
            <a:solidFill>
              <a:srgbClr val="FF7D25">
                <a:alpha val="39999"/>
              </a:srgbClr>
            </a:solidFill>
            <a:ln w="25400">
              <a:noFill/>
              <a:round/>
              <a:headEnd type="none" w="sm" len="sm"/>
              <a:tailEnd type="none" w="sm" len="sm"/>
            </a:ln>
          </p:spPr>
          <p:txBody>
            <a:bodyPr vert="eaVert" lIns="0" tIns="0" rIns="0" bIns="0" anchor="ctr"/>
            <a:lstStyle/>
            <a:p>
              <a:r>
                <a:rPr lang="en-US" altLang="zh-CN" sz="600">
                  <a:solidFill>
                    <a:schemeClr val="bg1"/>
                  </a:solidFill>
                  <a:latin typeface="Verdana" pitchFamily="34" charset="0"/>
                  <a:cs typeface="微软雅黑"/>
                </a:rPr>
                <a:t>PCIe x2</a:t>
              </a:r>
            </a:p>
          </p:txBody>
        </p:sp>
        <p:sp>
          <p:nvSpPr>
            <p:cNvPr id="44123" name="AutoShape 127"/>
            <p:cNvSpPr>
              <a:spLocks noChangeArrowheads="1"/>
            </p:cNvSpPr>
            <p:nvPr/>
          </p:nvSpPr>
          <p:spPr bwMode="auto">
            <a:xfrm>
              <a:off x="2269" y="1310"/>
              <a:ext cx="236" cy="282"/>
            </a:xfrm>
            <a:prstGeom prst="roundRect">
              <a:avLst>
                <a:gd name="adj" fmla="val 16667"/>
              </a:avLst>
            </a:prstGeom>
            <a:solidFill>
              <a:srgbClr val="FF7D25">
                <a:alpha val="39999"/>
              </a:srgbClr>
            </a:solidFill>
            <a:ln w="25400">
              <a:noFill/>
              <a:round/>
              <a:headEnd type="none" w="sm" len="sm"/>
              <a:tailEnd type="none" w="sm" len="sm"/>
            </a:ln>
          </p:spPr>
          <p:txBody>
            <a:bodyPr vert="eaVert" wrap="none" lIns="0" tIns="0" rIns="0" bIns="0" anchor="ctr"/>
            <a:lstStyle/>
            <a:p>
              <a:r>
                <a:rPr lang="en-US" altLang="zh-CN" sz="600">
                  <a:solidFill>
                    <a:schemeClr val="bg1"/>
                  </a:solidFill>
                  <a:latin typeface="Verdana" pitchFamily="34" charset="0"/>
                  <a:cs typeface="微软雅黑"/>
                </a:rPr>
                <a:t>Power</a:t>
              </a:r>
            </a:p>
            <a:p>
              <a:r>
                <a:rPr lang="en-US" altLang="zh-CN" sz="600">
                  <a:solidFill>
                    <a:schemeClr val="bg1"/>
                  </a:solidFill>
                  <a:latin typeface="Verdana" pitchFamily="34" charset="0"/>
                  <a:cs typeface="微软雅黑"/>
                </a:rPr>
                <a:t>Mgmt.</a:t>
              </a:r>
            </a:p>
          </p:txBody>
        </p:sp>
        <p:sp>
          <p:nvSpPr>
            <p:cNvPr id="44124" name="AutoShape 128"/>
            <p:cNvSpPr>
              <a:spLocks noChangeArrowheads="1"/>
            </p:cNvSpPr>
            <p:nvPr/>
          </p:nvSpPr>
          <p:spPr bwMode="auto">
            <a:xfrm>
              <a:off x="2268" y="731"/>
              <a:ext cx="239" cy="334"/>
            </a:xfrm>
            <a:prstGeom prst="roundRect">
              <a:avLst>
                <a:gd name="adj" fmla="val 16667"/>
              </a:avLst>
            </a:prstGeom>
            <a:solidFill>
              <a:srgbClr val="FF7D25">
                <a:alpha val="39999"/>
              </a:srgbClr>
            </a:solidFill>
            <a:ln w="25400">
              <a:noFill/>
              <a:round/>
              <a:headEnd type="none" w="sm" len="sm"/>
              <a:tailEnd type="none" w="sm" len="sm"/>
            </a:ln>
          </p:spPr>
          <p:txBody>
            <a:bodyPr vert="eaVert" lIns="0" tIns="0" rIns="0" bIns="0" anchor="ctr"/>
            <a:lstStyle/>
            <a:p>
              <a:r>
                <a:rPr lang="en-US" altLang="zh-CN" sz="600">
                  <a:solidFill>
                    <a:schemeClr val="bg1"/>
                  </a:solidFill>
                  <a:latin typeface="Verdana" pitchFamily="34" charset="0"/>
                  <a:cs typeface="微软雅黑"/>
                </a:rPr>
                <a:t>Storage</a:t>
              </a:r>
            </a:p>
            <a:p>
              <a:r>
                <a:rPr lang="en-US" altLang="zh-CN" sz="600">
                  <a:solidFill>
                    <a:schemeClr val="bg1"/>
                  </a:solidFill>
                  <a:latin typeface="Verdana" pitchFamily="34" charset="0"/>
                  <a:cs typeface="微软雅黑"/>
                </a:rPr>
                <a:t>I/Fs</a:t>
              </a:r>
              <a:endParaRPr lang="en-US" altLang="zh-CN" sz="500">
                <a:solidFill>
                  <a:schemeClr val="bg1"/>
                </a:solidFill>
                <a:latin typeface="Verdana" pitchFamily="34" charset="0"/>
                <a:cs typeface="微软雅黑"/>
              </a:endParaRPr>
            </a:p>
          </p:txBody>
        </p:sp>
        <p:sp>
          <p:nvSpPr>
            <p:cNvPr id="44125" name="AutoShape 129"/>
            <p:cNvSpPr>
              <a:spLocks noChangeArrowheads="1"/>
            </p:cNvSpPr>
            <p:nvPr/>
          </p:nvSpPr>
          <p:spPr bwMode="auto">
            <a:xfrm>
              <a:off x="2504" y="1307"/>
              <a:ext cx="274" cy="285"/>
            </a:xfrm>
            <a:prstGeom prst="roundRect">
              <a:avLst>
                <a:gd name="adj" fmla="val 16667"/>
              </a:avLst>
            </a:prstGeom>
            <a:solidFill>
              <a:srgbClr val="FF7D25">
                <a:alpha val="39999"/>
              </a:srgbClr>
            </a:solidFill>
            <a:ln w="25400">
              <a:noFill/>
              <a:round/>
              <a:headEnd type="none" w="sm" len="sm"/>
              <a:tailEnd type="none" w="sm" len="sm"/>
            </a:ln>
          </p:spPr>
          <p:txBody>
            <a:bodyPr vert="eaVert" lIns="0" tIns="0" rIns="0" bIns="0" anchor="ctr"/>
            <a:lstStyle/>
            <a:p>
              <a:r>
                <a:rPr lang="en-US" altLang="zh-CN" sz="600">
                  <a:solidFill>
                    <a:schemeClr val="bg1"/>
                  </a:solidFill>
                  <a:latin typeface="Verdana" pitchFamily="34" charset="0"/>
                  <a:cs typeface="微软雅黑"/>
                </a:rPr>
                <a:t>Video</a:t>
              </a:r>
            </a:p>
            <a:p>
              <a:r>
                <a:rPr lang="en-US" altLang="zh-CN" sz="600">
                  <a:solidFill>
                    <a:schemeClr val="bg1"/>
                  </a:solidFill>
                  <a:latin typeface="Verdana" pitchFamily="34" charset="0"/>
                  <a:cs typeface="微软雅黑"/>
                </a:rPr>
                <a:t>I/F</a:t>
              </a:r>
              <a:endParaRPr lang="en-US" altLang="zh-CN" sz="300" i="1">
                <a:solidFill>
                  <a:schemeClr val="bg1"/>
                </a:solidFill>
                <a:latin typeface="Verdana" pitchFamily="34" charset="0"/>
                <a:cs typeface="微软雅黑"/>
              </a:endParaRPr>
            </a:p>
          </p:txBody>
        </p:sp>
        <p:sp>
          <p:nvSpPr>
            <p:cNvPr id="44126" name="AutoShape 130"/>
            <p:cNvSpPr>
              <a:spLocks noChangeArrowheads="1"/>
            </p:cNvSpPr>
            <p:nvPr/>
          </p:nvSpPr>
          <p:spPr bwMode="auto">
            <a:xfrm>
              <a:off x="2777" y="732"/>
              <a:ext cx="231" cy="333"/>
            </a:xfrm>
            <a:prstGeom prst="roundRect">
              <a:avLst>
                <a:gd name="adj" fmla="val 16667"/>
              </a:avLst>
            </a:prstGeom>
            <a:solidFill>
              <a:srgbClr val="FF7D25">
                <a:alpha val="39999"/>
              </a:srgbClr>
            </a:solidFill>
            <a:ln w="25400">
              <a:noFill/>
              <a:round/>
              <a:headEnd type="none" w="sm" len="sm"/>
              <a:tailEnd type="none" w="sm" len="sm"/>
            </a:ln>
          </p:spPr>
          <p:txBody>
            <a:bodyPr vert="eaVert" lIns="0" tIns="0" rIns="0" bIns="0" anchor="ctr"/>
            <a:lstStyle/>
            <a:p>
              <a:r>
                <a:rPr lang="en-US" altLang="zh-CN" sz="600">
                  <a:solidFill>
                    <a:schemeClr val="bg1"/>
                  </a:solidFill>
                  <a:latin typeface="Verdana" pitchFamily="34" charset="0"/>
                  <a:cs typeface="微软雅黑"/>
                </a:rPr>
                <a:t>HS Serial I/Fs</a:t>
              </a:r>
            </a:p>
          </p:txBody>
        </p:sp>
        <p:sp>
          <p:nvSpPr>
            <p:cNvPr id="44127" name="AutoShape 131"/>
            <p:cNvSpPr>
              <a:spLocks noChangeArrowheads="1"/>
            </p:cNvSpPr>
            <p:nvPr/>
          </p:nvSpPr>
          <p:spPr bwMode="auto">
            <a:xfrm>
              <a:off x="2778" y="1307"/>
              <a:ext cx="196" cy="285"/>
            </a:xfrm>
            <a:prstGeom prst="roundRect">
              <a:avLst>
                <a:gd name="adj" fmla="val 16667"/>
              </a:avLst>
            </a:prstGeom>
            <a:solidFill>
              <a:srgbClr val="FF7D25">
                <a:alpha val="39999"/>
              </a:srgbClr>
            </a:solidFill>
            <a:ln w="25400">
              <a:noFill/>
              <a:round/>
              <a:headEnd type="none" w="sm" len="sm"/>
              <a:tailEnd type="none" w="sm" len="sm"/>
            </a:ln>
          </p:spPr>
          <p:txBody>
            <a:bodyPr vert="eaVert" lIns="0" tIns="0" rIns="0" bIns="0" anchor="ctr"/>
            <a:lstStyle/>
            <a:p>
              <a:r>
                <a:rPr lang="en-US" altLang="zh-CN" sz="600">
                  <a:solidFill>
                    <a:schemeClr val="bg1"/>
                  </a:solidFill>
                  <a:latin typeface="Verdana" pitchFamily="34" charset="0"/>
                  <a:cs typeface="微软雅黑"/>
                </a:rPr>
                <a:t>Power /</a:t>
              </a:r>
            </a:p>
            <a:p>
              <a:r>
                <a:rPr lang="en-US" altLang="zh-CN" sz="600">
                  <a:solidFill>
                    <a:schemeClr val="bg1"/>
                  </a:solidFill>
                  <a:latin typeface="Verdana" pitchFamily="34" charset="0"/>
                  <a:cs typeface="微软雅黑"/>
                </a:rPr>
                <a:t>VR</a:t>
              </a:r>
              <a:endParaRPr lang="en-US" altLang="zh-CN" sz="600" i="1">
                <a:solidFill>
                  <a:schemeClr val="bg1"/>
                </a:solidFill>
                <a:latin typeface="Verdana" pitchFamily="34" charset="0"/>
                <a:cs typeface="微软雅黑"/>
              </a:endParaRPr>
            </a:p>
          </p:txBody>
        </p:sp>
        <p:sp>
          <p:nvSpPr>
            <p:cNvPr id="44128" name="AutoShape 132"/>
            <p:cNvSpPr>
              <a:spLocks noChangeArrowheads="1"/>
            </p:cNvSpPr>
            <p:nvPr/>
          </p:nvSpPr>
          <p:spPr bwMode="auto">
            <a:xfrm>
              <a:off x="3009" y="732"/>
              <a:ext cx="230" cy="333"/>
            </a:xfrm>
            <a:prstGeom prst="roundRect">
              <a:avLst>
                <a:gd name="adj" fmla="val 16667"/>
              </a:avLst>
            </a:prstGeom>
            <a:solidFill>
              <a:srgbClr val="FF7D25">
                <a:alpha val="39999"/>
              </a:srgbClr>
            </a:solidFill>
            <a:ln w="25400">
              <a:noFill/>
              <a:round/>
              <a:headEnd type="none" w="sm" len="sm"/>
              <a:tailEnd type="none" w="sm" len="sm"/>
            </a:ln>
          </p:spPr>
          <p:txBody>
            <a:bodyPr vert="eaVert" lIns="0" tIns="0" rIns="0" bIns="0" anchor="ctr"/>
            <a:lstStyle/>
            <a:p>
              <a:r>
                <a:rPr lang="en-US" altLang="zh-CN" sz="600">
                  <a:solidFill>
                    <a:schemeClr val="bg1"/>
                  </a:solidFill>
                  <a:latin typeface="Verdana" pitchFamily="34" charset="0"/>
                  <a:cs typeface="微软雅黑"/>
                </a:rPr>
                <a:t>Low Spd Serial I/Fs</a:t>
              </a:r>
            </a:p>
          </p:txBody>
        </p:sp>
        <p:sp>
          <p:nvSpPr>
            <p:cNvPr id="44129" name="AutoShape 133"/>
            <p:cNvSpPr>
              <a:spLocks noChangeArrowheads="1"/>
            </p:cNvSpPr>
            <p:nvPr/>
          </p:nvSpPr>
          <p:spPr bwMode="auto">
            <a:xfrm>
              <a:off x="3239" y="732"/>
              <a:ext cx="411" cy="335"/>
            </a:xfrm>
            <a:prstGeom prst="roundRect">
              <a:avLst>
                <a:gd name="adj" fmla="val 16667"/>
              </a:avLst>
            </a:prstGeom>
            <a:solidFill>
              <a:srgbClr val="FF7D25">
                <a:alpha val="39999"/>
              </a:srgbClr>
            </a:solidFill>
            <a:ln w="25400">
              <a:noFill/>
              <a:round/>
              <a:headEnd type="none" w="sm" len="sm"/>
              <a:tailEnd type="none" w="sm" len="sm"/>
            </a:ln>
          </p:spPr>
          <p:txBody>
            <a:bodyPr vert="eaVert" lIns="0" tIns="0" rIns="0" bIns="0" anchor="ctr"/>
            <a:lstStyle/>
            <a:p>
              <a:r>
                <a:rPr lang="en-US" altLang="zh-CN" sz="600">
                  <a:solidFill>
                    <a:schemeClr val="bg1"/>
                  </a:solidFill>
                  <a:latin typeface="Verdana" pitchFamily="34" charset="0"/>
                  <a:cs typeface="微软雅黑"/>
                </a:rPr>
                <a:t>Network</a:t>
              </a:r>
            </a:p>
            <a:p>
              <a:r>
                <a:rPr lang="en-US" altLang="zh-CN" sz="600">
                  <a:solidFill>
                    <a:schemeClr val="bg1"/>
                  </a:solidFill>
                  <a:latin typeface="Verdana" pitchFamily="34" charset="0"/>
                  <a:cs typeface="微软雅黑"/>
                </a:rPr>
                <a:t>Interfaces</a:t>
              </a:r>
              <a:endParaRPr lang="en-US" altLang="zh-CN" sz="300" i="1">
                <a:solidFill>
                  <a:schemeClr val="bg1"/>
                </a:solidFill>
                <a:latin typeface="Verdana" pitchFamily="34" charset="0"/>
                <a:cs typeface="微软雅黑"/>
              </a:endParaRPr>
            </a:p>
          </p:txBody>
        </p:sp>
        <p:sp>
          <p:nvSpPr>
            <p:cNvPr id="44130" name="AutoShape 134"/>
            <p:cNvSpPr>
              <a:spLocks noChangeArrowheads="1"/>
            </p:cNvSpPr>
            <p:nvPr/>
          </p:nvSpPr>
          <p:spPr bwMode="auto">
            <a:xfrm>
              <a:off x="3405" y="1059"/>
              <a:ext cx="245" cy="248"/>
            </a:xfrm>
            <a:prstGeom prst="roundRect">
              <a:avLst>
                <a:gd name="adj" fmla="val 16667"/>
              </a:avLst>
            </a:prstGeom>
            <a:solidFill>
              <a:srgbClr val="FF7D25">
                <a:alpha val="39999"/>
              </a:srgbClr>
            </a:solidFill>
            <a:ln w="25400">
              <a:noFill/>
              <a:round/>
              <a:headEnd type="none" w="sm" len="sm"/>
              <a:tailEnd type="none" w="sm" len="sm"/>
            </a:ln>
          </p:spPr>
          <p:txBody>
            <a:bodyPr vert="eaVert" lIns="0" tIns="0" rIns="0" bIns="0" anchor="ctr"/>
            <a:lstStyle/>
            <a:p>
              <a:r>
                <a:rPr lang="en-US" altLang="zh-CN" sz="500">
                  <a:solidFill>
                    <a:schemeClr val="bg1"/>
                  </a:solidFill>
                  <a:latin typeface="Verdana" pitchFamily="34" charset="0"/>
                  <a:cs typeface="微软雅黑"/>
                </a:rPr>
                <a:t>Parallel I/F</a:t>
              </a:r>
              <a:endParaRPr lang="en-US" altLang="zh-CN" sz="300" i="1">
                <a:solidFill>
                  <a:schemeClr val="bg1"/>
                </a:solidFill>
                <a:latin typeface="Verdana" pitchFamily="34" charset="0"/>
                <a:cs typeface="微软雅黑"/>
              </a:endParaRPr>
            </a:p>
          </p:txBody>
        </p:sp>
        <p:sp>
          <p:nvSpPr>
            <p:cNvPr id="44131" name="AutoShape 135"/>
            <p:cNvSpPr>
              <a:spLocks noChangeArrowheads="1"/>
            </p:cNvSpPr>
            <p:nvPr/>
          </p:nvSpPr>
          <p:spPr bwMode="auto">
            <a:xfrm>
              <a:off x="3190" y="1307"/>
              <a:ext cx="216" cy="287"/>
            </a:xfrm>
            <a:prstGeom prst="roundRect">
              <a:avLst>
                <a:gd name="adj" fmla="val 16667"/>
              </a:avLst>
            </a:prstGeom>
            <a:solidFill>
              <a:srgbClr val="FF7D25">
                <a:alpha val="39999"/>
              </a:srgbClr>
            </a:solidFill>
            <a:ln w="25400">
              <a:noFill/>
              <a:round/>
              <a:headEnd type="none" w="sm" len="sm"/>
              <a:tailEnd type="none" w="sm" len="sm"/>
            </a:ln>
          </p:spPr>
          <p:txBody>
            <a:bodyPr vert="eaVert" wrap="none" lIns="0" tIns="0" rIns="0" bIns="0" anchor="ctr"/>
            <a:lstStyle/>
            <a:p>
              <a:pPr>
                <a:lnSpc>
                  <a:spcPct val="110000"/>
                </a:lnSpc>
              </a:pPr>
              <a:r>
                <a:rPr lang="en-US" altLang="zh-CN" sz="600">
                  <a:solidFill>
                    <a:schemeClr val="bg1"/>
                  </a:solidFill>
                  <a:latin typeface="Verdana" pitchFamily="34" charset="0"/>
                  <a:cs typeface="微软雅黑"/>
                </a:rPr>
                <a:t>Accel.</a:t>
              </a:r>
            </a:p>
          </p:txBody>
        </p:sp>
      </p:grpSp>
      <p:sp>
        <p:nvSpPr>
          <p:cNvPr id="20488" name="AutoShape 136"/>
          <p:cNvSpPr>
            <a:spLocks noChangeArrowheads="1"/>
          </p:cNvSpPr>
          <p:nvPr/>
        </p:nvSpPr>
        <p:spPr bwMode="gray">
          <a:xfrm>
            <a:off x="5591175" y="2055813"/>
            <a:ext cx="809625" cy="666750"/>
          </a:xfrm>
          <a:prstGeom prst="bevel">
            <a:avLst>
              <a:gd name="adj" fmla="val 3125"/>
            </a:avLst>
          </a:prstGeom>
          <a:solidFill>
            <a:srgbClr val="1C1C1C"/>
          </a:solidFill>
          <a:ln w="9525">
            <a:noFill/>
            <a:miter lim="800000"/>
            <a:headEnd/>
            <a:tailEnd/>
          </a:ln>
        </p:spPr>
        <p:txBody>
          <a:bodyPr wrap="none" lIns="45720" anchor="ctr"/>
          <a:lstStyle/>
          <a:p>
            <a:pPr>
              <a:lnSpc>
                <a:spcPct val="110000"/>
              </a:lnSpc>
            </a:pPr>
            <a:r>
              <a:rPr lang="en-GB" sz="1000">
                <a:solidFill>
                  <a:schemeClr val="bg1"/>
                </a:solidFill>
                <a:latin typeface="Verdana" pitchFamily="34" charset="0"/>
              </a:rPr>
              <a:t>Proprietary</a:t>
            </a:r>
          </a:p>
          <a:p>
            <a:pPr>
              <a:lnSpc>
                <a:spcPct val="110000"/>
              </a:lnSpc>
            </a:pPr>
            <a:r>
              <a:rPr lang="en-GB" sz="1000">
                <a:solidFill>
                  <a:schemeClr val="bg1"/>
                </a:solidFill>
                <a:latin typeface="Verdana" pitchFamily="34" charset="0"/>
              </a:rPr>
              <a:t> ASIC</a:t>
            </a:r>
            <a:endParaRPr lang="en-US" altLang="zh-CN" sz="800">
              <a:solidFill>
                <a:schemeClr val="bg1"/>
              </a:solidFill>
              <a:latin typeface="Verdana" pitchFamily="34" charset="0"/>
              <a:ea typeface="SimSun" pitchFamily="2" charset="-122"/>
            </a:endParaRPr>
          </a:p>
        </p:txBody>
      </p:sp>
      <p:sp>
        <p:nvSpPr>
          <p:cNvPr id="20489" name="AutoShape 138"/>
          <p:cNvSpPr>
            <a:spLocks noChangeArrowheads="1"/>
          </p:cNvSpPr>
          <p:nvPr/>
        </p:nvSpPr>
        <p:spPr bwMode="gray">
          <a:xfrm>
            <a:off x="5591175" y="2979738"/>
            <a:ext cx="914400" cy="765175"/>
          </a:xfrm>
          <a:prstGeom prst="bevel">
            <a:avLst>
              <a:gd name="adj" fmla="val 3125"/>
            </a:avLst>
          </a:prstGeom>
          <a:solidFill>
            <a:srgbClr val="1C1C1C"/>
          </a:solidFill>
          <a:ln w="9525">
            <a:noFill/>
            <a:miter lim="800000"/>
            <a:headEnd/>
            <a:tailEnd/>
          </a:ln>
        </p:spPr>
        <p:txBody>
          <a:bodyPr wrap="none" anchor="ctr"/>
          <a:lstStyle/>
          <a:p>
            <a:pPr>
              <a:lnSpc>
                <a:spcPct val="110000"/>
              </a:lnSpc>
            </a:pPr>
            <a:r>
              <a:rPr lang="en-GB">
                <a:solidFill>
                  <a:schemeClr val="bg1"/>
                </a:solidFill>
                <a:latin typeface="Verdana" pitchFamily="34" charset="0"/>
              </a:rPr>
              <a:t>FPGA</a:t>
            </a:r>
            <a:endParaRPr lang="en-US" altLang="zh-CN" sz="900">
              <a:solidFill>
                <a:schemeClr val="bg1"/>
              </a:solidFill>
              <a:latin typeface="Verdana" pitchFamily="34" charset="0"/>
              <a:ea typeface="SimSun" pitchFamily="2" charset="-122"/>
            </a:endParaRPr>
          </a:p>
        </p:txBody>
      </p:sp>
      <p:sp>
        <p:nvSpPr>
          <p:cNvPr id="20494" name="AutoShape 144"/>
          <p:cNvSpPr>
            <a:spLocks/>
          </p:cNvSpPr>
          <p:nvPr/>
        </p:nvSpPr>
        <p:spPr bwMode="auto">
          <a:xfrm>
            <a:off x="5111750" y="4365625"/>
            <a:ext cx="130175" cy="552450"/>
          </a:xfrm>
          <a:prstGeom prst="leftBrace">
            <a:avLst>
              <a:gd name="adj1" fmla="val 35366"/>
              <a:gd name="adj2" fmla="val 50000"/>
            </a:avLst>
          </a:prstGeom>
          <a:noFill/>
          <a:ln w="9525">
            <a:solidFill>
              <a:schemeClr val="tx1"/>
            </a:solidFill>
            <a:round/>
            <a:headEnd/>
            <a:tailEnd/>
          </a:ln>
        </p:spPr>
        <p:txBody>
          <a:bodyPr wrap="none" anchor="ctr"/>
          <a:lstStyle/>
          <a:p>
            <a:endParaRPr lang="zh-CN" altLang="en-US">
              <a:latin typeface="Verdana" pitchFamily="34" charset="0"/>
              <a:cs typeface="微软雅黑"/>
            </a:endParaRPr>
          </a:p>
        </p:txBody>
      </p:sp>
      <p:sp>
        <p:nvSpPr>
          <p:cNvPr id="20497" name="AutoShape 148"/>
          <p:cNvSpPr>
            <a:spLocks/>
          </p:cNvSpPr>
          <p:nvPr/>
        </p:nvSpPr>
        <p:spPr bwMode="auto">
          <a:xfrm>
            <a:off x="5102225" y="3076575"/>
            <a:ext cx="131763" cy="554038"/>
          </a:xfrm>
          <a:prstGeom prst="leftBrace">
            <a:avLst>
              <a:gd name="adj1" fmla="val 35040"/>
              <a:gd name="adj2" fmla="val 50000"/>
            </a:avLst>
          </a:prstGeom>
          <a:noFill/>
          <a:ln w="9525">
            <a:solidFill>
              <a:schemeClr val="tx1"/>
            </a:solidFill>
            <a:round/>
            <a:headEnd/>
            <a:tailEnd/>
          </a:ln>
        </p:spPr>
        <p:txBody>
          <a:bodyPr wrap="none" anchor="ctr"/>
          <a:lstStyle/>
          <a:p>
            <a:endParaRPr lang="zh-CN" altLang="en-US">
              <a:latin typeface="Verdana" pitchFamily="34" charset="0"/>
              <a:cs typeface="微软雅黑"/>
            </a:endParaRPr>
          </a:p>
        </p:txBody>
      </p:sp>
      <p:sp>
        <p:nvSpPr>
          <p:cNvPr id="20498" name="AutoShape 150"/>
          <p:cNvSpPr>
            <a:spLocks/>
          </p:cNvSpPr>
          <p:nvPr/>
        </p:nvSpPr>
        <p:spPr bwMode="auto">
          <a:xfrm>
            <a:off x="5102225" y="2120900"/>
            <a:ext cx="131763" cy="552450"/>
          </a:xfrm>
          <a:prstGeom prst="leftBrace">
            <a:avLst>
              <a:gd name="adj1" fmla="val 34940"/>
              <a:gd name="adj2" fmla="val 50000"/>
            </a:avLst>
          </a:prstGeom>
          <a:noFill/>
          <a:ln w="9525">
            <a:solidFill>
              <a:schemeClr val="tx1"/>
            </a:solidFill>
            <a:round/>
            <a:headEnd/>
            <a:tailEnd/>
          </a:ln>
        </p:spPr>
        <p:txBody>
          <a:bodyPr wrap="none" anchor="ctr"/>
          <a:lstStyle/>
          <a:p>
            <a:endParaRPr lang="zh-CN" altLang="en-US">
              <a:latin typeface="Verdana" pitchFamily="34" charset="0"/>
              <a:cs typeface="微软雅黑"/>
            </a:endParaRPr>
          </a:p>
        </p:txBody>
      </p:sp>
      <p:sp>
        <p:nvSpPr>
          <p:cNvPr id="20505" name="AutoShape 164"/>
          <p:cNvSpPr>
            <a:spLocks noChangeArrowheads="1"/>
          </p:cNvSpPr>
          <p:nvPr/>
        </p:nvSpPr>
        <p:spPr bwMode="gray">
          <a:xfrm>
            <a:off x="5591175" y="817563"/>
            <a:ext cx="487363" cy="433387"/>
          </a:xfrm>
          <a:prstGeom prst="bevel">
            <a:avLst>
              <a:gd name="adj" fmla="val 0"/>
            </a:avLst>
          </a:prstGeom>
          <a:solidFill>
            <a:srgbClr val="1C1C1C"/>
          </a:solidFill>
          <a:ln w="9525">
            <a:noFill/>
            <a:miter lim="800000"/>
            <a:headEnd/>
            <a:tailEnd/>
          </a:ln>
        </p:spPr>
        <p:txBody>
          <a:bodyPr wrap="none" lIns="45720" rIns="0" anchor="ctr"/>
          <a:lstStyle/>
          <a:p>
            <a:pPr>
              <a:lnSpc>
                <a:spcPct val="90000"/>
              </a:lnSpc>
            </a:pPr>
            <a:r>
              <a:rPr lang="en-GB" sz="800">
                <a:solidFill>
                  <a:schemeClr val="bg1"/>
                </a:solidFill>
                <a:latin typeface="Verdana" pitchFamily="34" charset="0"/>
              </a:rPr>
              <a:t>Discrete</a:t>
            </a:r>
          </a:p>
          <a:p>
            <a:pPr>
              <a:lnSpc>
                <a:spcPct val="90000"/>
              </a:lnSpc>
            </a:pPr>
            <a:r>
              <a:rPr lang="en-GB" altLang="zh-CN" sz="800">
                <a:solidFill>
                  <a:schemeClr val="bg1"/>
                </a:solidFill>
                <a:latin typeface="Verdana" pitchFamily="34" charset="0"/>
                <a:ea typeface="SimSun" pitchFamily="2" charset="-122"/>
              </a:rPr>
              <a:t>PCIe*</a:t>
            </a:r>
          </a:p>
          <a:p>
            <a:pPr>
              <a:lnSpc>
                <a:spcPct val="90000"/>
              </a:lnSpc>
            </a:pPr>
            <a:r>
              <a:rPr lang="en-GB" altLang="zh-CN" sz="800">
                <a:solidFill>
                  <a:schemeClr val="bg1"/>
                </a:solidFill>
                <a:latin typeface="Verdana" pitchFamily="34" charset="0"/>
                <a:ea typeface="SimSun" pitchFamily="2" charset="-122"/>
              </a:rPr>
              <a:t>Device</a:t>
            </a:r>
            <a:endParaRPr lang="en-US" altLang="zh-CN" sz="600">
              <a:solidFill>
                <a:schemeClr val="bg1"/>
              </a:solidFill>
              <a:latin typeface="Verdana" pitchFamily="34" charset="0"/>
              <a:ea typeface="SimSun" pitchFamily="2" charset="-122"/>
            </a:endParaRPr>
          </a:p>
        </p:txBody>
      </p:sp>
      <p:sp>
        <p:nvSpPr>
          <p:cNvPr id="20506" name="Line 165"/>
          <p:cNvSpPr>
            <a:spLocks noChangeShapeType="1"/>
          </p:cNvSpPr>
          <p:nvPr/>
        </p:nvSpPr>
        <p:spPr bwMode="auto">
          <a:xfrm flipH="1">
            <a:off x="5164138" y="1338263"/>
            <a:ext cx="1204912" cy="0"/>
          </a:xfrm>
          <a:prstGeom prst="line">
            <a:avLst/>
          </a:prstGeom>
          <a:noFill/>
          <a:ln w="38100">
            <a:solidFill>
              <a:schemeClr val="tx1"/>
            </a:solidFill>
            <a:round/>
            <a:headEnd type="triangle" w="med" len="med"/>
            <a:tailEnd type="triangle" w="med" len="med"/>
          </a:ln>
        </p:spPr>
        <p:txBody>
          <a:bodyPr/>
          <a:lstStyle/>
          <a:p>
            <a:endParaRPr lang="en-US"/>
          </a:p>
        </p:txBody>
      </p:sp>
      <p:sp>
        <p:nvSpPr>
          <p:cNvPr id="20507" name="AutoShape 166"/>
          <p:cNvSpPr>
            <a:spLocks/>
          </p:cNvSpPr>
          <p:nvPr/>
        </p:nvSpPr>
        <p:spPr bwMode="auto">
          <a:xfrm>
            <a:off x="5113338" y="947738"/>
            <a:ext cx="119062" cy="779462"/>
          </a:xfrm>
          <a:prstGeom prst="leftBrace">
            <a:avLst>
              <a:gd name="adj1" fmla="val 54556"/>
              <a:gd name="adj2" fmla="val 50000"/>
            </a:avLst>
          </a:prstGeom>
          <a:noFill/>
          <a:ln w="9525">
            <a:solidFill>
              <a:schemeClr val="tx1"/>
            </a:solidFill>
            <a:round/>
            <a:headEnd/>
            <a:tailEnd/>
          </a:ln>
        </p:spPr>
        <p:txBody>
          <a:bodyPr wrap="none" anchor="ctr"/>
          <a:lstStyle/>
          <a:p>
            <a:endParaRPr lang="zh-CN" altLang="en-US">
              <a:latin typeface="Verdana" pitchFamily="34" charset="0"/>
              <a:cs typeface="微软雅黑"/>
            </a:endParaRPr>
          </a:p>
        </p:txBody>
      </p:sp>
      <p:sp>
        <p:nvSpPr>
          <p:cNvPr id="20508" name="AutoShape 167"/>
          <p:cNvSpPr>
            <a:spLocks noChangeArrowheads="1"/>
          </p:cNvSpPr>
          <p:nvPr/>
        </p:nvSpPr>
        <p:spPr bwMode="gray">
          <a:xfrm>
            <a:off x="5591175" y="1401763"/>
            <a:ext cx="488950" cy="433387"/>
          </a:xfrm>
          <a:prstGeom prst="bevel">
            <a:avLst>
              <a:gd name="adj" fmla="val 3125"/>
            </a:avLst>
          </a:prstGeom>
          <a:solidFill>
            <a:srgbClr val="1C1C1C"/>
          </a:solidFill>
          <a:ln w="9525">
            <a:noFill/>
            <a:miter lim="800000"/>
            <a:headEnd/>
            <a:tailEnd/>
          </a:ln>
        </p:spPr>
        <p:txBody>
          <a:bodyPr wrap="none" lIns="45720" anchor="ctr"/>
          <a:lstStyle/>
          <a:p>
            <a:pPr>
              <a:lnSpc>
                <a:spcPct val="90000"/>
              </a:lnSpc>
            </a:pPr>
            <a:r>
              <a:rPr lang="en-GB" sz="800">
                <a:solidFill>
                  <a:schemeClr val="bg1"/>
                </a:solidFill>
                <a:latin typeface="Verdana" pitchFamily="34" charset="0"/>
              </a:rPr>
              <a:t>Discrete</a:t>
            </a:r>
          </a:p>
          <a:p>
            <a:pPr>
              <a:lnSpc>
                <a:spcPct val="90000"/>
              </a:lnSpc>
            </a:pPr>
            <a:r>
              <a:rPr lang="en-GB" sz="800">
                <a:solidFill>
                  <a:schemeClr val="bg1"/>
                </a:solidFill>
                <a:latin typeface="Verdana" pitchFamily="34" charset="0"/>
              </a:rPr>
              <a:t>PCIe</a:t>
            </a:r>
          </a:p>
          <a:p>
            <a:pPr>
              <a:lnSpc>
                <a:spcPct val="90000"/>
              </a:lnSpc>
            </a:pPr>
            <a:r>
              <a:rPr lang="en-GB" altLang="zh-CN" sz="800">
                <a:solidFill>
                  <a:schemeClr val="bg1"/>
                </a:solidFill>
                <a:latin typeface="Verdana" pitchFamily="34" charset="0"/>
                <a:ea typeface="SimSun" pitchFamily="2" charset="-122"/>
              </a:rPr>
              <a:t>Device</a:t>
            </a:r>
            <a:endParaRPr lang="en-US" altLang="zh-CN" sz="600">
              <a:solidFill>
                <a:schemeClr val="bg1"/>
              </a:solidFill>
              <a:latin typeface="Verdana" pitchFamily="34" charset="0"/>
              <a:ea typeface="SimSun" pitchFamily="2" charset="-122"/>
            </a:endParaRPr>
          </a:p>
        </p:txBody>
      </p:sp>
      <p:sp>
        <p:nvSpPr>
          <p:cNvPr id="20509" name="Text Box 168"/>
          <p:cNvSpPr txBox="1">
            <a:spLocks noChangeArrowheads="1"/>
          </p:cNvSpPr>
          <p:nvPr/>
        </p:nvSpPr>
        <p:spPr bwMode="auto">
          <a:xfrm rot="5400000">
            <a:off x="5971381" y="910432"/>
            <a:ext cx="407987" cy="247650"/>
          </a:xfrm>
          <a:prstGeom prst="rect">
            <a:avLst/>
          </a:prstGeom>
          <a:noFill/>
          <a:ln w="9525">
            <a:noFill/>
            <a:miter lim="800000"/>
            <a:headEnd/>
            <a:tailEnd/>
          </a:ln>
        </p:spPr>
        <p:txBody>
          <a:bodyPr wrap="none">
            <a:spAutoFit/>
          </a:bodyPr>
          <a:lstStyle/>
          <a:p>
            <a:pPr algn="r"/>
            <a:r>
              <a:rPr lang="en-US" altLang="zh-CN" sz="1000">
                <a:latin typeface="Verdana" pitchFamily="34" charset="0"/>
                <a:cs typeface="微软雅黑"/>
              </a:rPr>
              <a:t>USB</a:t>
            </a:r>
          </a:p>
        </p:txBody>
      </p:sp>
      <p:sp>
        <p:nvSpPr>
          <p:cNvPr id="20510" name="Text Box 169"/>
          <p:cNvSpPr txBox="1">
            <a:spLocks noChangeArrowheads="1"/>
          </p:cNvSpPr>
          <p:nvPr/>
        </p:nvSpPr>
        <p:spPr bwMode="auto">
          <a:xfrm rot="5400000">
            <a:off x="5965825" y="1484313"/>
            <a:ext cx="355600" cy="247650"/>
          </a:xfrm>
          <a:prstGeom prst="rect">
            <a:avLst/>
          </a:prstGeom>
          <a:noFill/>
          <a:ln w="9525">
            <a:noFill/>
            <a:miter lim="800000"/>
            <a:headEnd/>
            <a:tailEnd/>
          </a:ln>
        </p:spPr>
        <p:txBody>
          <a:bodyPr wrap="none">
            <a:spAutoFit/>
          </a:bodyPr>
          <a:lstStyle/>
          <a:p>
            <a:pPr algn="r"/>
            <a:r>
              <a:rPr lang="en-US" altLang="zh-CN" sz="1000">
                <a:latin typeface="Verdana" pitchFamily="34" charset="0"/>
                <a:cs typeface="微软雅黑"/>
              </a:rPr>
              <a:t>PCI</a:t>
            </a:r>
          </a:p>
        </p:txBody>
      </p:sp>
      <p:sp>
        <p:nvSpPr>
          <p:cNvPr id="20512" name="AutoShape 173"/>
          <p:cNvSpPr>
            <a:spLocks noChangeArrowheads="1"/>
          </p:cNvSpPr>
          <p:nvPr/>
        </p:nvSpPr>
        <p:spPr bwMode="gray">
          <a:xfrm>
            <a:off x="6435725" y="1098550"/>
            <a:ext cx="487363" cy="434975"/>
          </a:xfrm>
          <a:prstGeom prst="bevel">
            <a:avLst>
              <a:gd name="adj" fmla="val 3125"/>
            </a:avLst>
          </a:prstGeom>
          <a:solidFill>
            <a:srgbClr val="1C1C1C"/>
          </a:solidFill>
          <a:ln w="9525">
            <a:noFill/>
            <a:miter lim="800000"/>
            <a:headEnd/>
            <a:tailEnd/>
          </a:ln>
        </p:spPr>
        <p:txBody>
          <a:bodyPr wrap="none" lIns="45720" anchor="ctr"/>
          <a:lstStyle/>
          <a:p>
            <a:pPr>
              <a:lnSpc>
                <a:spcPct val="90000"/>
              </a:lnSpc>
            </a:pPr>
            <a:r>
              <a:rPr lang="en-GB" sz="800">
                <a:solidFill>
                  <a:schemeClr val="bg1"/>
                </a:solidFill>
                <a:latin typeface="Verdana" pitchFamily="34" charset="0"/>
              </a:rPr>
              <a:t>Discrete </a:t>
            </a:r>
          </a:p>
          <a:p>
            <a:pPr>
              <a:lnSpc>
                <a:spcPct val="90000"/>
              </a:lnSpc>
            </a:pPr>
            <a:r>
              <a:rPr lang="en-GB" sz="800">
                <a:solidFill>
                  <a:schemeClr val="bg1"/>
                </a:solidFill>
                <a:latin typeface="Verdana" pitchFamily="34" charset="0"/>
              </a:rPr>
              <a:t>PCIe </a:t>
            </a:r>
          </a:p>
          <a:p>
            <a:pPr>
              <a:lnSpc>
                <a:spcPct val="90000"/>
              </a:lnSpc>
            </a:pPr>
            <a:r>
              <a:rPr lang="en-GB" sz="800">
                <a:solidFill>
                  <a:schemeClr val="bg1"/>
                </a:solidFill>
                <a:latin typeface="Verdana" pitchFamily="34" charset="0"/>
              </a:rPr>
              <a:t>Device</a:t>
            </a:r>
            <a:endParaRPr lang="en-US" altLang="zh-CN" sz="600">
              <a:solidFill>
                <a:schemeClr val="bg1"/>
              </a:solidFill>
              <a:latin typeface="Verdana" pitchFamily="34" charset="0"/>
              <a:ea typeface="SimSun" pitchFamily="2" charset="-122"/>
            </a:endParaRPr>
          </a:p>
        </p:txBody>
      </p:sp>
      <p:sp>
        <p:nvSpPr>
          <p:cNvPr id="20513" name="Text Box 174"/>
          <p:cNvSpPr txBox="1">
            <a:spLocks noChangeArrowheads="1"/>
          </p:cNvSpPr>
          <p:nvPr/>
        </p:nvSpPr>
        <p:spPr bwMode="auto">
          <a:xfrm rot="5400000">
            <a:off x="6842919" y="1204119"/>
            <a:ext cx="392112" cy="247650"/>
          </a:xfrm>
          <a:prstGeom prst="rect">
            <a:avLst/>
          </a:prstGeom>
          <a:noFill/>
          <a:ln w="9525">
            <a:noFill/>
            <a:miter lim="800000"/>
            <a:headEnd/>
            <a:tailEnd/>
          </a:ln>
        </p:spPr>
        <p:txBody>
          <a:bodyPr wrap="none">
            <a:spAutoFit/>
          </a:bodyPr>
          <a:lstStyle/>
          <a:p>
            <a:pPr algn="r"/>
            <a:r>
              <a:rPr lang="en-US" altLang="zh-CN" sz="1000">
                <a:latin typeface="Verdana" pitchFamily="34" charset="0"/>
                <a:cs typeface="微软雅黑"/>
              </a:rPr>
              <a:t>GbE</a:t>
            </a:r>
          </a:p>
        </p:txBody>
      </p:sp>
      <p:sp>
        <p:nvSpPr>
          <p:cNvPr id="20518" name="Freeform 185"/>
          <p:cNvSpPr>
            <a:spLocks/>
          </p:cNvSpPr>
          <p:nvPr/>
        </p:nvSpPr>
        <p:spPr bwMode="auto">
          <a:xfrm>
            <a:off x="3657600" y="4313238"/>
            <a:ext cx="1219200" cy="334962"/>
          </a:xfrm>
          <a:custGeom>
            <a:avLst/>
            <a:gdLst>
              <a:gd name="T0" fmla="*/ 0 w 1326"/>
              <a:gd name="T1" fmla="*/ 2147483647 h 314"/>
              <a:gd name="T2" fmla="*/ 2147483647 w 1326"/>
              <a:gd name="T3" fmla="*/ 2147483647 h 314"/>
              <a:gd name="T4" fmla="*/ 2147483647 w 1326"/>
              <a:gd name="T5" fmla="*/ 2147483647 h 314"/>
              <a:gd name="T6" fmla="*/ 2147483647 w 1326"/>
              <a:gd name="T7" fmla="*/ 2147483647 h 314"/>
              <a:gd name="T8" fmla="*/ 2147483647 w 1326"/>
              <a:gd name="T9" fmla="*/ 2147483647 h 314"/>
              <a:gd name="T10" fmla="*/ 0 60000 65536"/>
              <a:gd name="T11" fmla="*/ 0 60000 65536"/>
              <a:gd name="T12" fmla="*/ 0 60000 65536"/>
              <a:gd name="T13" fmla="*/ 0 60000 65536"/>
              <a:gd name="T14" fmla="*/ 0 60000 65536"/>
              <a:gd name="T15" fmla="*/ 0 w 1326"/>
              <a:gd name="T16" fmla="*/ 0 h 314"/>
              <a:gd name="T17" fmla="*/ 1326 w 1326"/>
              <a:gd name="T18" fmla="*/ 314 h 314"/>
            </a:gdLst>
            <a:ahLst/>
            <a:cxnLst>
              <a:cxn ang="T10">
                <a:pos x="T0" y="T1"/>
              </a:cxn>
              <a:cxn ang="T11">
                <a:pos x="T2" y="T3"/>
              </a:cxn>
              <a:cxn ang="T12">
                <a:pos x="T4" y="T5"/>
              </a:cxn>
              <a:cxn ang="T13">
                <a:pos x="T6" y="T7"/>
              </a:cxn>
              <a:cxn ang="T14">
                <a:pos x="T8" y="T9"/>
              </a:cxn>
            </a:cxnLst>
            <a:rect l="T15" t="T16" r="T17" b="T18"/>
            <a:pathLst>
              <a:path w="1326" h="314">
                <a:moveTo>
                  <a:pt x="0" y="6"/>
                </a:moveTo>
                <a:cubicBezTo>
                  <a:pt x="85" y="9"/>
                  <a:pt x="379" y="0"/>
                  <a:pt x="509" y="18"/>
                </a:cubicBezTo>
                <a:cubicBezTo>
                  <a:pt x="639" y="36"/>
                  <a:pt x="689" y="69"/>
                  <a:pt x="780" y="113"/>
                </a:cubicBezTo>
                <a:cubicBezTo>
                  <a:pt x="871" y="157"/>
                  <a:pt x="965" y="250"/>
                  <a:pt x="1056" y="282"/>
                </a:cubicBezTo>
                <a:cubicBezTo>
                  <a:pt x="1147" y="314"/>
                  <a:pt x="1270" y="300"/>
                  <a:pt x="1326" y="305"/>
                </a:cubicBezTo>
              </a:path>
            </a:pathLst>
          </a:custGeom>
          <a:noFill/>
          <a:ln w="38100">
            <a:solidFill>
              <a:srgbClr val="000000"/>
            </a:solidFill>
            <a:round/>
            <a:headEnd type="triangle" w="sm" len="med"/>
            <a:tailEnd type="triangle" w="sm" len="med"/>
          </a:ln>
        </p:spPr>
        <p:txBody>
          <a:bodyPr wrap="none" anchor="ctr"/>
          <a:lstStyle/>
          <a:p>
            <a:endParaRPr lang="en-US"/>
          </a:p>
        </p:txBody>
      </p:sp>
      <p:sp>
        <p:nvSpPr>
          <p:cNvPr id="20519" name="Freeform 187"/>
          <p:cNvSpPr>
            <a:spLocks/>
          </p:cNvSpPr>
          <p:nvPr/>
        </p:nvSpPr>
        <p:spPr bwMode="auto">
          <a:xfrm>
            <a:off x="3657600" y="3381375"/>
            <a:ext cx="1193800" cy="838200"/>
          </a:xfrm>
          <a:custGeom>
            <a:avLst/>
            <a:gdLst>
              <a:gd name="T0" fmla="*/ 2147483647 w 454"/>
              <a:gd name="T1" fmla="*/ 0 h 589"/>
              <a:gd name="T2" fmla="*/ 2147483647 w 454"/>
              <a:gd name="T3" fmla="*/ 2147483647 h 589"/>
              <a:gd name="T4" fmla="*/ 2147483647 w 454"/>
              <a:gd name="T5" fmla="*/ 2147483647 h 589"/>
              <a:gd name="T6" fmla="*/ 0 w 454"/>
              <a:gd name="T7" fmla="*/ 2147483647 h 589"/>
              <a:gd name="T8" fmla="*/ 0 60000 65536"/>
              <a:gd name="T9" fmla="*/ 0 60000 65536"/>
              <a:gd name="T10" fmla="*/ 0 60000 65536"/>
              <a:gd name="T11" fmla="*/ 0 60000 65536"/>
              <a:gd name="T12" fmla="*/ 0 w 454"/>
              <a:gd name="T13" fmla="*/ 0 h 589"/>
              <a:gd name="T14" fmla="*/ 454 w 454"/>
              <a:gd name="T15" fmla="*/ 589 h 589"/>
            </a:gdLst>
            <a:ahLst/>
            <a:cxnLst>
              <a:cxn ang="T8">
                <a:pos x="T0" y="T1"/>
              </a:cxn>
              <a:cxn ang="T9">
                <a:pos x="T2" y="T3"/>
              </a:cxn>
              <a:cxn ang="T10">
                <a:pos x="T4" y="T5"/>
              </a:cxn>
              <a:cxn ang="T11">
                <a:pos x="T6" y="T7"/>
              </a:cxn>
            </a:cxnLst>
            <a:rect l="T12" t="T13" r="T14" b="T15"/>
            <a:pathLst>
              <a:path w="454" h="589">
                <a:moveTo>
                  <a:pt x="454" y="0"/>
                </a:moveTo>
                <a:cubicBezTo>
                  <a:pt x="430" y="16"/>
                  <a:pt x="341" y="11"/>
                  <a:pt x="310" y="96"/>
                </a:cubicBezTo>
                <a:cubicBezTo>
                  <a:pt x="279" y="181"/>
                  <a:pt x="320" y="431"/>
                  <a:pt x="268" y="510"/>
                </a:cubicBezTo>
                <a:cubicBezTo>
                  <a:pt x="216" y="589"/>
                  <a:pt x="56" y="560"/>
                  <a:pt x="0" y="573"/>
                </a:cubicBezTo>
              </a:path>
            </a:pathLst>
          </a:custGeom>
          <a:noFill/>
          <a:ln w="28575">
            <a:solidFill>
              <a:srgbClr val="000000"/>
            </a:solidFill>
            <a:round/>
            <a:headEnd type="triangle" w="med" len="med"/>
            <a:tailEnd type="triangle" w="med" len="med"/>
          </a:ln>
        </p:spPr>
        <p:txBody>
          <a:bodyPr wrap="none" anchor="ctr"/>
          <a:lstStyle/>
          <a:p>
            <a:endParaRPr lang="en-US"/>
          </a:p>
        </p:txBody>
      </p:sp>
      <p:sp>
        <p:nvSpPr>
          <p:cNvPr id="20521" name="Freeform 189"/>
          <p:cNvSpPr>
            <a:spLocks/>
          </p:cNvSpPr>
          <p:nvPr/>
        </p:nvSpPr>
        <p:spPr bwMode="auto">
          <a:xfrm>
            <a:off x="3657600" y="1206500"/>
            <a:ext cx="1128713" cy="2832100"/>
          </a:xfrm>
          <a:custGeom>
            <a:avLst/>
            <a:gdLst>
              <a:gd name="T0" fmla="*/ 0 w 431"/>
              <a:gd name="T1" fmla="*/ 2147483647 h 2086"/>
              <a:gd name="T2" fmla="*/ 2147483647 w 431"/>
              <a:gd name="T3" fmla="*/ 2147483647 h 2086"/>
              <a:gd name="T4" fmla="*/ 2147483647 w 431"/>
              <a:gd name="T5" fmla="*/ 2147483647 h 2086"/>
              <a:gd name="T6" fmla="*/ 2147483647 w 431"/>
              <a:gd name="T7" fmla="*/ 0 h 2086"/>
              <a:gd name="T8" fmla="*/ 0 60000 65536"/>
              <a:gd name="T9" fmla="*/ 0 60000 65536"/>
              <a:gd name="T10" fmla="*/ 0 60000 65536"/>
              <a:gd name="T11" fmla="*/ 0 60000 65536"/>
              <a:gd name="T12" fmla="*/ 0 w 431"/>
              <a:gd name="T13" fmla="*/ 0 h 2086"/>
              <a:gd name="T14" fmla="*/ 431 w 431"/>
              <a:gd name="T15" fmla="*/ 2086 h 2086"/>
            </a:gdLst>
            <a:ahLst/>
            <a:cxnLst>
              <a:cxn ang="T8">
                <a:pos x="T0" y="T1"/>
              </a:cxn>
              <a:cxn ang="T9">
                <a:pos x="T2" y="T3"/>
              </a:cxn>
              <a:cxn ang="T10">
                <a:pos x="T4" y="T5"/>
              </a:cxn>
              <a:cxn ang="T11">
                <a:pos x="T6" y="T7"/>
              </a:cxn>
            </a:cxnLst>
            <a:rect l="T12" t="T13" r="T14" b="T15"/>
            <a:pathLst>
              <a:path w="431" h="2086">
                <a:moveTo>
                  <a:pt x="0" y="2086"/>
                </a:moveTo>
                <a:cubicBezTo>
                  <a:pt x="12" y="2037"/>
                  <a:pt x="52" y="2080"/>
                  <a:pt x="75" y="1789"/>
                </a:cubicBezTo>
                <a:cubicBezTo>
                  <a:pt x="98" y="1498"/>
                  <a:pt x="77" y="638"/>
                  <a:pt x="136" y="340"/>
                </a:cubicBezTo>
                <a:cubicBezTo>
                  <a:pt x="195" y="42"/>
                  <a:pt x="314" y="11"/>
                  <a:pt x="431" y="0"/>
                </a:cubicBezTo>
              </a:path>
            </a:pathLst>
          </a:custGeom>
          <a:noFill/>
          <a:ln w="28575">
            <a:solidFill>
              <a:srgbClr val="000000"/>
            </a:solidFill>
            <a:round/>
            <a:headEnd type="triangle" w="med" len="med"/>
            <a:tailEnd type="triangle" w="med" len="med"/>
          </a:ln>
        </p:spPr>
        <p:txBody>
          <a:bodyPr wrap="none" anchor="ctr"/>
          <a:lstStyle/>
          <a:p>
            <a:endParaRPr lang="en-US"/>
          </a:p>
        </p:txBody>
      </p:sp>
      <p:cxnSp>
        <p:nvCxnSpPr>
          <p:cNvPr id="44055" name="Elbow Connector 113"/>
          <p:cNvCxnSpPr>
            <a:cxnSpLocks noChangeShapeType="1"/>
          </p:cNvCxnSpPr>
          <p:nvPr/>
        </p:nvCxnSpPr>
        <p:spPr bwMode="auto">
          <a:xfrm rot="5400000">
            <a:off x="1096962" y="2809876"/>
            <a:ext cx="396875" cy="146050"/>
          </a:xfrm>
          <a:prstGeom prst="bentConnector2">
            <a:avLst/>
          </a:prstGeom>
          <a:noFill/>
          <a:ln w="19050" algn="ctr">
            <a:solidFill>
              <a:schemeClr val="accent1"/>
            </a:solidFill>
            <a:round/>
            <a:headEnd/>
            <a:tailEnd/>
          </a:ln>
        </p:spPr>
      </p:cxnSp>
      <p:cxnSp>
        <p:nvCxnSpPr>
          <p:cNvPr id="44056" name="Straight Connector 77"/>
          <p:cNvCxnSpPr>
            <a:cxnSpLocks noChangeShapeType="1"/>
          </p:cNvCxnSpPr>
          <p:nvPr/>
        </p:nvCxnSpPr>
        <p:spPr bwMode="gray">
          <a:xfrm>
            <a:off x="1185863" y="3086100"/>
            <a:ext cx="547687" cy="1588"/>
          </a:xfrm>
          <a:prstGeom prst="line">
            <a:avLst/>
          </a:prstGeom>
          <a:noFill/>
          <a:ln w="19050" algn="ctr">
            <a:solidFill>
              <a:schemeClr val="accent1"/>
            </a:solidFill>
            <a:round/>
            <a:headEnd/>
            <a:tailEnd/>
          </a:ln>
        </p:spPr>
      </p:cxnSp>
      <p:sp>
        <p:nvSpPr>
          <p:cNvPr id="73" name="Rounded Rectangle 72"/>
          <p:cNvSpPr/>
          <p:nvPr/>
        </p:nvSpPr>
        <p:spPr bwMode="auto">
          <a:xfrm>
            <a:off x="304800" y="1905000"/>
            <a:ext cx="3140118" cy="185255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sz="1000" dirty="0">
              <a:solidFill>
                <a:schemeClr val="tx1"/>
              </a:solidFill>
              <a:latin typeface="Neo Sans Intel" pitchFamily="34" charset="0"/>
            </a:endParaRPr>
          </a:p>
        </p:txBody>
      </p:sp>
      <p:sp>
        <p:nvSpPr>
          <p:cNvPr id="44060" name="Rectangle 73"/>
          <p:cNvSpPr>
            <a:spLocks noChangeArrowheads="1"/>
          </p:cNvSpPr>
          <p:nvPr/>
        </p:nvSpPr>
        <p:spPr bwMode="auto">
          <a:xfrm>
            <a:off x="304800" y="1905000"/>
            <a:ext cx="3124200" cy="276999"/>
          </a:xfrm>
          <a:prstGeom prst="rect">
            <a:avLst/>
          </a:prstGeom>
          <a:noFill/>
          <a:ln w="9525">
            <a:noFill/>
            <a:miter lim="800000"/>
            <a:headEnd/>
            <a:tailEnd/>
          </a:ln>
        </p:spPr>
        <p:txBody>
          <a:bodyPr wrap="square">
            <a:spAutoFit/>
          </a:bodyPr>
          <a:lstStyle/>
          <a:p>
            <a:pPr algn="ctr"/>
            <a:r>
              <a:rPr lang="en-US" sz="1200" b="1" dirty="0" smtClean="0">
                <a:latin typeface="Verdana" pitchFamily="34" charset="0"/>
                <a:ea typeface="MS PGothic" pitchFamily="34" charset="-128"/>
              </a:rPr>
              <a:t>Intel® Atom™ Processor E6xx</a:t>
            </a:r>
            <a:endParaRPr lang="en-US" sz="900" b="1" dirty="0">
              <a:latin typeface="Verdana" pitchFamily="34" charset="0"/>
              <a:ea typeface="MS PGothic" pitchFamily="34" charset="-128"/>
            </a:endParaRPr>
          </a:p>
        </p:txBody>
      </p:sp>
      <p:sp>
        <p:nvSpPr>
          <p:cNvPr id="75" name="Rounded Rectangle 74"/>
          <p:cNvSpPr/>
          <p:nvPr/>
        </p:nvSpPr>
        <p:spPr bwMode="auto">
          <a:xfrm>
            <a:off x="1266674" y="2264087"/>
            <a:ext cx="1375312" cy="112628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r>
              <a:rPr lang="en-US" sz="1600" dirty="0">
                <a:solidFill>
                  <a:schemeClr val="bg1"/>
                </a:solidFill>
                <a:latin typeface="Neo Sans Intel" pitchFamily="34" charset="0"/>
              </a:rPr>
              <a:t>Processor</a:t>
            </a:r>
          </a:p>
          <a:p>
            <a:pPr algn="ctr" fontAlgn="auto">
              <a:spcBef>
                <a:spcPts val="0"/>
              </a:spcBef>
              <a:spcAft>
                <a:spcPts val="0"/>
              </a:spcAft>
              <a:defRPr/>
            </a:pPr>
            <a:r>
              <a:rPr lang="en-US" sz="1600" dirty="0">
                <a:solidFill>
                  <a:schemeClr val="bg1"/>
                </a:solidFill>
                <a:latin typeface="Neo Sans Intel" pitchFamily="34" charset="0"/>
              </a:rPr>
              <a:t>Core</a:t>
            </a:r>
          </a:p>
        </p:txBody>
      </p:sp>
      <p:sp>
        <p:nvSpPr>
          <p:cNvPr id="76" name="Rounded Rectangle 75"/>
          <p:cNvSpPr/>
          <p:nvPr/>
        </p:nvSpPr>
        <p:spPr bwMode="auto">
          <a:xfrm>
            <a:off x="1468438" y="3376613"/>
            <a:ext cx="923925" cy="27463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endParaRPr lang="en-US" altLang="zh-CN" dirty="0">
              <a:solidFill>
                <a:srgbClr val="FFFFFF"/>
              </a:solidFill>
              <a:effectLst>
                <a:outerShdw blurRad="38100" dist="38100" dir="2700000" algn="tl">
                  <a:srgbClr val="000000"/>
                </a:outerShdw>
              </a:effectLst>
              <a:latin typeface="Neo Sans Intel" pitchFamily="34" charset="0"/>
            </a:endParaRPr>
          </a:p>
        </p:txBody>
      </p:sp>
      <p:sp>
        <p:nvSpPr>
          <p:cNvPr id="77" name="Rounded Rectangle 76"/>
          <p:cNvSpPr/>
          <p:nvPr/>
        </p:nvSpPr>
        <p:spPr bwMode="auto">
          <a:xfrm>
            <a:off x="2613025" y="3376613"/>
            <a:ext cx="639763" cy="274637"/>
          </a:xfrm>
          <a:prstGeom prst="roundRect">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r>
              <a:rPr lang="en-US" sz="900" dirty="0">
                <a:solidFill>
                  <a:schemeClr val="bg1"/>
                </a:solidFill>
                <a:effectLst>
                  <a:outerShdw blurRad="38100" dist="38100" dir="2700000" algn="tl">
                    <a:srgbClr val="000000">
                      <a:alpha val="43137"/>
                    </a:srgbClr>
                  </a:outerShdw>
                </a:effectLst>
                <a:latin typeface="Neo Sans Intel" pitchFamily="34" charset="0"/>
              </a:rPr>
              <a:t>Memory</a:t>
            </a:r>
            <a:br>
              <a:rPr lang="en-US" sz="900" dirty="0">
                <a:solidFill>
                  <a:schemeClr val="bg1"/>
                </a:solidFill>
                <a:effectLst>
                  <a:outerShdw blurRad="38100" dist="38100" dir="2700000" algn="tl">
                    <a:srgbClr val="000000">
                      <a:alpha val="43137"/>
                    </a:srgbClr>
                  </a:outerShdw>
                </a:effectLst>
                <a:latin typeface="Neo Sans Intel" pitchFamily="34" charset="0"/>
              </a:rPr>
            </a:br>
            <a:r>
              <a:rPr lang="en-US" sz="900" dirty="0">
                <a:solidFill>
                  <a:schemeClr val="bg1"/>
                </a:solidFill>
                <a:effectLst>
                  <a:outerShdw blurRad="38100" dist="38100" dir="2700000" algn="tl">
                    <a:srgbClr val="000000">
                      <a:alpha val="43137"/>
                    </a:srgbClr>
                  </a:outerShdw>
                </a:effectLst>
                <a:latin typeface="Neo Sans Intel" pitchFamily="34" charset="0"/>
              </a:rPr>
              <a:t>Controller</a:t>
            </a:r>
          </a:p>
        </p:txBody>
      </p:sp>
      <p:sp>
        <p:nvSpPr>
          <p:cNvPr id="78" name="Rounded Rectangle 77"/>
          <p:cNvSpPr/>
          <p:nvPr/>
        </p:nvSpPr>
        <p:spPr bwMode="auto">
          <a:xfrm>
            <a:off x="609600" y="3376613"/>
            <a:ext cx="639763" cy="274637"/>
          </a:xfrm>
          <a:prstGeom prst="roundRect">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r>
              <a:rPr lang="en-US" sz="900" dirty="0">
                <a:solidFill>
                  <a:schemeClr val="bg1"/>
                </a:solidFill>
                <a:effectLst>
                  <a:outerShdw blurRad="38100" dist="38100" dir="2700000" algn="tl">
                    <a:srgbClr val="000000">
                      <a:alpha val="43137"/>
                    </a:srgbClr>
                  </a:outerShdw>
                </a:effectLst>
                <a:latin typeface="Neo Sans Intel" pitchFamily="34" charset="0"/>
              </a:rPr>
              <a:t>Graphics</a:t>
            </a:r>
          </a:p>
          <a:p>
            <a:pPr fontAlgn="auto">
              <a:spcBef>
                <a:spcPts val="0"/>
              </a:spcBef>
              <a:spcAft>
                <a:spcPts val="0"/>
              </a:spcAft>
              <a:defRPr/>
            </a:pPr>
            <a:r>
              <a:rPr lang="en-US" sz="900" dirty="0">
                <a:solidFill>
                  <a:schemeClr val="bg1"/>
                </a:solidFill>
                <a:effectLst>
                  <a:outerShdw blurRad="38100" dist="38100" dir="2700000" algn="tl">
                    <a:srgbClr val="000000">
                      <a:alpha val="43137"/>
                    </a:srgbClr>
                  </a:outerShdw>
                </a:effectLst>
                <a:latin typeface="Neo Sans Intel" pitchFamily="34" charset="0"/>
              </a:rPr>
              <a:t>&amp; Video</a:t>
            </a:r>
          </a:p>
        </p:txBody>
      </p:sp>
      <p:sp>
        <p:nvSpPr>
          <p:cNvPr id="79" name="Text Box 65"/>
          <p:cNvSpPr txBox="1">
            <a:spLocks noChangeArrowheads="1"/>
          </p:cNvSpPr>
          <p:nvPr/>
        </p:nvSpPr>
        <p:spPr bwMode="gray">
          <a:xfrm>
            <a:off x="2667000" y="2690750"/>
            <a:ext cx="621792" cy="219456"/>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fontAlgn="auto">
              <a:spcBef>
                <a:spcPts val="0"/>
              </a:spcBef>
              <a:spcAft>
                <a:spcPts val="0"/>
              </a:spcAft>
              <a:defRPr/>
            </a:pPr>
            <a:r>
              <a:rPr lang="en-US" sz="800">
                <a:solidFill>
                  <a:srgbClr val="FFFFFF"/>
                </a:solidFill>
                <a:latin typeface="Neo Sans Intel" pitchFamily="34" charset="0"/>
              </a:rPr>
              <a:t>Audio</a:t>
            </a:r>
          </a:p>
        </p:txBody>
      </p:sp>
      <p:sp>
        <p:nvSpPr>
          <p:cNvPr id="80" name="Text Box 68"/>
          <p:cNvSpPr txBox="1">
            <a:spLocks noChangeArrowheads="1"/>
          </p:cNvSpPr>
          <p:nvPr/>
        </p:nvSpPr>
        <p:spPr bwMode="gray">
          <a:xfrm>
            <a:off x="2667000" y="2948221"/>
            <a:ext cx="621792" cy="215444"/>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fontAlgn="auto">
              <a:spcBef>
                <a:spcPts val="0"/>
              </a:spcBef>
              <a:spcAft>
                <a:spcPts val="0"/>
              </a:spcAft>
              <a:defRPr/>
            </a:pPr>
            <a:r>
              <a:rPr lang="en-US" sz="800" dirty="0">
                <a:solidFill>
                  <a:srgbClr val="FFFFFF"/>
                </a:solidFill>
                <a:latin typeface="Neo Sans Intel" pitchFamily="34" charset="0"/>
              </a:rPr>
              <a:t>SPI/LPC</a:t>
            </a:r>
          </a:p>
        </p:txBody>
      </p:sp>
      <p:sp>
        <p:nvSpPr>
          <p:cNvPr id="81" name="Text Box 91"/>
          <p:cNvSpPr txBox="1">
            <a:spLocks noChangeArrowheads="1"/>
          </p:cNvSpPr>
          <p:nvPr/>
        </p:nvSpPr>
        <p:spPr bwMode="gray">
          <a:xfrm>
            <a:off x="609600" y="2792571"/>
            <a:ext cx="617537" cy="338554"/>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lIns="0" rIns="0" anchor="ctr">
            <a:spAutoFit/>
          </a:bodyPr>
          <a:lstStyle/>
          <a:p>
            <a:pPr fontAlgn="auto">
              <a:spcBef>
                <a:spcPts val="0"/>
              </a:spcBef>
              <a:spcAft>
                <a:spcPts val="0"/>
              </a:spcAft>
              <a:defRPr/>
            </a:pPr>
            <a:r>
              <a:rPr lang="en-US" sz="800" dirty="0">
                <a:solidFill>
                  <a:srgbClr val="FFFFFF"/>
                </a:solidFill>
                <a:latin typeface="Neo Sans Intel" pitchFamily="34" charset="0"/>
              </a:rPr>
              <a:t>Display</a:t>
            </a:r>
            <a:br>
              <a:rPr lang="en-US" sz="800" dirty="0">
                <a:solidFill>
                  <a:srgbClr val="FFFFFF"/>
                </a:solidFill>
                <a:latin typeface="Neo Sans Intel" pitchFamily="34" charset="0"/>
              </a:rPr>
            </a:br>
            <a:r>
              <a:rPr lang="en-US" sz="800" dirty="0">
                <a:solidFill>
                  <a:srgbClr val="FFFFFF"/>
                </a:solidFill>
                <a:latin typeface="Neo Sans Intel" pitchFamily="34" charset="0"/>
              </a:rPr>
              <a:t>Controller</a:t>
            </a:r>
          </a:p>
        </p:txBody>
      </p:sp>
      <p:sp>
        <p:nvSpPr>
          <p:cNvPr id="20546" name="AutoShape 120"/>
          <p:cNvSpPr>
            <a:spLocks noChangeArrowheads="1"/>
          </p:cNvSpPr>
          <p:nvPr/>
        </p:nvSpPr>
        <p:spPr bwMode="gray">
          <a:xfrm>
            <a:off x="5591175" y="4006850"/>
            <a:ext cx="1236663" cy="1138238"/>
          </a:xfrm>
          <a:prstGeom prst="roundRect">
            <a:avLst>
              <a:gd name="adj" fmla="val 4037"/>
            </a:avLst>
          </a:prstGeom>
          <a:solidFill>
            <a:srgbClr val="1C1C1C">
              <a:alpha val="70195"/>
            </a:srgbClr>
          </a:solidFill>
          <a:ln w="9525">
            <a:noFill/>
            <a:round/>
            <a:headEnd/>
            <a:tailEnd/>
          </a:ln>
        </p:spPr>
        <p:txBody>
          <a:bodyPr wrap="none" anchor="ctr"/>
          <a:lstStyle/>
          <a:p>
            <a:pPr>
              <a:lnSpc>
                <a:spcPct val="110000"/>
              </a:lnSpc>
            </a:pPr>
            <a:r>
              <a:rPr lang="en-US" altLang="zh-CN">
                <a:solidFill>
                  <a:schemeClr val="bg1"/>
                </a:solidFill>
                <a:latin typeface="Verdana" pitchFamily="34" charset="0"/>
                <a:ea typeface="SimSun" pitchFamily="2" charset="-122"/>
              </a:rPr>
              <a:t>IOH</a:t>
            </a:r>
          </a:p>
        </p:txBody>
      </p:sp>
      <p:graphicFrame>
        <p:nvGraphicFramePr>
          <p:cNvPr id="82" name="Table 81"/>
          <p:cNvGraphicFramePr>
            <a:graphicFrameLocks noGrp="1"/>
          </p:cNvGraphicFramePr>
          <p:nvPr/>
        </p:nvGraphicFramePr>
        <p:xfrm>
          <a:off x="7227888" y="800100"/>
          <a:ext cx="1752600" cy="1036638"/>
        </p:xfrm>
        <a:graphic>
          <a:graphicData uri="http://schemas.openxmlformats.org/drawingml/2006/table">
            <a:tbl>
              <a:tblPr/>
              <a:tblGrid>
                <a:gridCol w="1752600"/>
              </a:tblGrid>
              <a:tr h="307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Neo Sans Intel" pitchFamily="34" charset="0"/>
                          <a:ea typeface="MS PGothic" pitchFamily="34" charset="-128"/>
                          <a:cs typeface="Arial" charset="0"/>
                        </a:rPr>
                        <a:t>Target segment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0000"/>
                    </a:solidFill>
                  </a:tcPr>
                </a:tc>
              </a:tr>
              <a:tr h="728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Neo Sans Intel" pitchFamily="34" charset="0"/>
                          <a:ea typeface="MS PGothic" pitchFamily="34" charset="-128"/>
                          <a:cs typeface="Arial" charset="0"/>
                        </a:rPr>
                        <a:t>Segment requiring standard, minimal I/O’s, </a:t>
                      </a:r>
                      <a:r>
                        <a:rPr kumimoji="0" lang="en-US" altLang="zh-CN" sz="1100" b="0" i="1" u="none" strike="noStrike" cap="none" normalizeH="0" baseline="0" smtClean="0">
                          <a:ln>
                            <a:noFill/>
                          </a:ln>
                          <a:solidFill>
                            <a:schemeClr val="tx1"/>
                          </a:solidFill>
                          <a:effectLst/>
                          <a:latin typeface="Neo Sans Intel" pitchFamily="34" charset="0"/>
                          <a:ea typeface="MS PGothic" pitchFamily="34" charset="-128"/>
                          <a:cs typeface="Arial" charset="0"/>
                        </a:rPr>
                        <a:t>e.g.</a:t>
                      </a:r>
                      <a:r>
                        <a:rPr kumimoji="0" lang="en-US" altLang="zh-CN" sz="1100" b="0" i="0" u="none" strike="noStrike" cap="none" normalizeH="0" baseline="0" smtClean="0">
                          <a:ln>
                            <a:noFill/>
                          </a:ln>
                          <a:solidFill>
                            <a:schemeClr val="tx1"/>
                          </a:solidFill>
                          <a:effectLst/>
                          <a:latin typeface="Neo Sans Intel" pitchFamily="34" charset="0"/>
                          <a:ea typeface="MS PGothic" pitchFamily="34" charset="-128"/>
                          <a:cs typeface="Arial" charset="0"/>
                        </a:rPr>
                        <a:t>, IP Camera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bl>
          </a:graphicData>
        </a:graphic>
      </p:graphicFrame>
      <p:sp>
        <p:nvSpPr>
          <p:cNvPr id="20561" name="Line 152"/>
          <p:cNvSpPr>
            <a:spLocks noChangeShapeType="1"/>
          </p:cNvSpPr>
          <p:nvPr/>
        </p:nvSpPr>
        <p:spPr bwMode="auto">
          <a:xfrm flipV="1">
            <a:off x="4883150" y="1911350"/>
            <a:ext cx="4022725" cy="1588"/>
          </a:xfrm>
          <a:prstGeom prst="line">
            <a:avLst/>
          </a:prstGeom>
          <a:noFill/>
          <a:ln w="19050">
            <a:solidFill>
              <a:srgbClr val="7030A0"/>
            </a:solidFill>
            <a:prstDash val="dash"/>
            <a:round/>
            <a:headEnd/>
            <a:tailEnd/>
          </a:ln>
        </p:spPr>
        <p:txBody>
          <a:bodyPr/>
          <a:lstStyle/>
          <a:p>
            <a:endParaRPr lang="en-US"/>
          </a:p>
        </p:txBody>
      </p:sp>
      <p:sp>
        <p:nvSpPr>
          <p:cNvPr id="20562" name="Line 151"/>
          <p:cNvSpPr>
            <a:spLocks noChangeShapeType="1"/>
          </p:cNvSpPr>
          <p:nvPr/>
        </p:nvSpPr>
        <p:spPr bwMode="auto">
          <a:xfrm flipV="1">
            <a:off x="4883150" y="3911600"/>
            <a:ext cx="4022725" cy="1588"/>
          </a:xfrm>
          <a:prstGeom prst="line">
            <a:avLst/>
          </a:prstGeom>
          <a:noFill/>
          <a:ln w="19050">
            <a:solidFill>
              <a:srgbClr val="7030A0"/>
            </a:solidFill>
            <a:prstDash val="dash"/>
            <a:round/>
            <a:headEnd/>
            <a:tailEnd/>
          </a:ln>
        </p:spPr>
        <p:txBody>
          <a:bodyPr/>
          <a:lstStyle/>
          <a:p>
            <a:endParaRPr lang="en-US"/>
          </a:p>
        </p:txBody>
      </p:sp>
      <p:sp>
        <p:nvSpPr>
          <p:cNvPr id="20563" name="Line 153"/>
          <p:cNvSpPr>
            <a:spLocks noChangeShapeType="1"/>
          </p:cNvSpPr>
          <p:nvPr/>
        </p:nvSpPr>
        <p:spPr bwMode="auto">
          <a:xfrm flipV="1">
            <a:off x="4883150" y="2906713"/>
            <a:ext cx="4022725" cy="0"/>
          </a:xfrm>
          <a:prstGeom prst="line">
            <a:avLst/>
          </a:prstGeom>
          <a:noFill/>
          <a:ln w="19050">
            <a:solidFill>
              <a:srgbClr val="7030A0"/>
            </a:solidFill>
            <a:prstDash val="dash"/>
            <a:round/>
            <a:headEnd/>
            <a:tailEnd/>
          </a:ln>
        </p:spPr>
        <p:txBody>
          <a:bodyPr/>
          <a:lstStyle/>
          <a:p>
            <a:endParaRPr lang="en-US"/>
          </a:p>
        </p:txBody>
      </p:sp>
      <p:sp>
        <p:nvSpPr>
          <p:cNvPr id="20520" name="Freeform 188"/>
          <p:cNvSpPr>
            <a:spLocks/>
          </p:cNvSpPr>
          <p:nvPr/>
        </p:nvSpPr>
        <p:spPr bwMode="auto">
          <a:xfrm>
            <a:off x="3657600" y="2362200"/>
            <a:ext cx="1219200" cy="1752600"/>
          </a:xfrm>
          <a:custGeom>
            <a:avLst/>
            <a:gdLst>
              <a:gd name="T0" fmla="*/ 0 w 454"/>
              <a:gd name="T1" fmla="*/ 2147483647 h 1280"/>
              <a:gd name="T2" fmla="*/ 2147483647 w 454"/>
              <a:gd name="T3" fmla="*/ 2147483647 h 1280"/>
              <a:gd name="T4" fmla="*/ 2147483647 w 454"/>
              <a:gd name="T5" fmla="*/ 2147483647 h 1280"/>
              <a:gd name="T6" fmla="*/ 2147483647 w 454"/>
              <a:gd name="T7" fmla="*/ 2147483647 h 1280"/>
              <a:gd name="T8" fmla="*/ 0 60000 65536"/>
              <a:gd name="T9" fmla="*/ 0 60000 65536"/>
              <a:gd name="T10" fmla="*/ 0 60000 65536"/>
              <a:gd name="T11" fmla="*/ 0 60000 65536"/>
              <a:gd name="T12" fmla="*/ 0 w 454"/>
              <a:gd name="T13" fmla="*/ 0 h 1280"/>
              <a:gd name="T14" fmla="*/ 454 w 454"/>
              <a:gd name="T15" fmla="*/ 1280 h 1280"/>
            </a:gdLst>
            <a:ahLst/>
            <a:cxnLst>
              <a:cxn ang="T8">
                <a:pos x="T0" y="T1"/>
              </a:cxn>
              <a:cxn ang="T9">
                <a:pos x="T2" y="T3"/>
              </a:cxn>
              <a:cxn ang="T10">
                <a:pos x="T4" y="T5"/>
              </a:cxn>
              <a:cxn ang="T11">
                <a:pos x="T6" y="T7"/>
              </a:cxn>
            </a:cxnLst>
            <a:rect l="T12" t="T13" r="T14" b="T15"/>
            <a:pathLst>
              <a:path w="454" h="1280">
                <a:moveTo>
                  <a:pt x="0" y="1280"/>
                </a:moveTo>
                <a:cubicBezTo>
                  <a:pt x="31" y="1243"/>
                  <a:pt x="145" y="1245"/>
                  <a:pt x="183" y="1061"/>
                </a:cubicBezTo>
                <a:cubicBezTo>
                  <a:pt x="221" y="877"/>
                  <a:pt x="186" y="346"/>
                  <a:pt x="231" y="173"/>
                </a:cubicBezTo>
                <a:cubicBezTo>
                  <a:pt x="276" y="0"/>
                  <a:pt x="408" y="56"/>
                  <a:pt x="454" y="25"/>
                </a:cubicBezTo>
              </a:path>
            </a:pathLst>
          </a:custGeom>
          <a:noFill/>
          <a:ln w="28575">
            <a:solidFill>
              <a:srgbClr val="000000"/>
            </a:solidFill>
            <a:round/>
            <a:headEnd type="triangle" w="med" len="med"/>
            <a:tailEnd type="triangle" w="med" len="med"/>
          </a:ln>
        </p:spPr>
        <p:txBody>
          <a:bodyPr wrap="none" anchor="ctr"/>
          <a:lstStyle/>
          <a:p>
            <a:endParaRPr lang="en-US"/>
          </a:p>
        </p:txBody>
      </p:sp>
      <p:graphicFrame>
        <p:nvGraphicFramePr>
          <p:cNvPr id="87" name="Table 86"/>
          <p:cNvGraphicFramePr>
            <a:graphicFrameLocks noGrp="1"/>
          </p:cNvGraphicFramePr>
          <p:nvPr/>
        </p:nvGraphicFramePr>
        <p:xfrm>
          <a:off x="7227888" y="1963738"/>
          <a:ext cx="1752600" cy="902018"/>
        </p:xfrm>
        <a:graphic>
          <a:graphicData uri="http://schemas.openxmlformats.org/drawingml/2006/table">
            <a:tbl>
              <a:tblPr/>
              <a:tblGrid>
                <a:gridCol w="1752600"/>
              </a:tblGrid>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Neo Sans Intel" pitchFamily="34" charset="0"/>
                          <a:cs typeface="Arial" charset="0"/>
                        </a:rPr>
                        <a:t>Target Segment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642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Neo Sans Intel" pitchFamily="34" charset="0"/>
                          <a:cs typeface="Arial" charset="0"/>
                        </a:rPr>
                        <a:t>Customer with existing proprietary ASICs, </a:t>
                      </a:r>
                      <a:r>
                        <a:rPr kumimoji="0" lang="en-US" sz="1100" b="0" i="1" u="none" strike="noStrike" cap="none" normalizeH="0" baseline="0" smtClean="0">
                          <a:ln>
                            <a:noFill/>
                          </a:ln>
                          <a:solidFill>
                            <a:srgbClr val="000000"/>
                          </a:solidFill>
                          <a:effectLst/>
                          <a:latin typeface="Neo Sans Intel" pitchFamily="34" charset="0"/>
                          <a:cs typeface="Arial" charset="0"/>
                        </a:rPr>
                        <a:t>e.g.</a:t>
                      </a:r>
                      <a:r>
                        <a:rPr kumimoji="0" lang="en-US" sz="1100" b="0" i="0" u="none" strike="noStrike" cap="none" normalizeH="0" baseline="0" smtClean="0">
                          <a:ln>
                            <a:noFill/>
                          </a:ln>
                          <a:solidFill>
                            <a:srgbClr val="000000"/>
                          </a:solidFill>
                          <a:effectLst/>
                          <a:latin typeface="Neo Sans Intel" pitchFamily="34" charset="0"/>
                          <a:cs typeface="Arial" charset="0"/>
                        </a:rPr>
                        <a:t>,  Print Imaging, PLC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bl>
          </a:graphicData>
        </a:graphic>
      </p:graphicFrame>
      <p:graphicFrame>
        <p:nvGraphicFramePr>
          <p:cNvPr id="30822" name="Group 102"/>
          <p:cNvGraphicFramePr>
            <a:graphicFrameLocks noGrp="1"/>
          </p:cNvGraphicFramePr>
          <p:nvPr/>
        </p:nvGraphicFramePr>
        <p:xfrm>
          <a:off x="7227888" y="4059238"/>
          <a:ext cx="1752600" cy="1021080"/>
        </p:xfrm>
        <a:graphic>
          <a:graphicData uri="http://schemas.openxmlformats.org/drawingml/2006/table">
            <a:tbl>
              <a:tblPr/>
              <a:tblGrid>
                <a:gridCol w="1752600"/>
              </a:tblGrid>
              <a:tr h="217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Neo Sans Intel" pitchFamily="34" charset="0"/>
                          <a:ea typeface="MS PGothic" pitchFamily="34" charset="-128"/>
                          <a:cs typeface="Arial" charset="0"/>
                        </a:rPr>
                        <a:t>Target Segment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755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Neo Sans Intel" pitchFamily="34" charset="0"/>
                          <a:ea typeface="MS PGothic" pitchFamily="34" charset="-128"/>
                          <a:cs typeface="Arial" charset="0"/>
                        </a:rPr>
                        <a:t>High volume segments with uniform I/O, </a:t>
                      </a:r>
                      <a:r>
                        <a:rPr kumimoji="0" lang="en-US" altLang="zh-CN" sz="1100" b="0" i="1" u="none" strike="noStrike" cap="none" normalizeH="0" baseline="0" smtClean="0">
                          <a:ln>
                            <a:noFill/>
                          </a:ln>
                          <a:solidFill>
                            <a:schemeClr val="tx1"/>
                          </a:solidFill>
                          <a:effectLst/>
                          <a:latin typeface="Neo Sans Intel" pitchFamily="34" charset="0"/>
                          <a:ea typeface="MS PGothic" pitchFamily="34" charset="-128"/>
                          <a:cs typeface="Arial" charset="0"/>
                        </a:rPr>
                        <a:t>e.g.,</a:t>
                      </a:r>
                      <a:r>
                        <a:rPr kumimoji="0" lang="en-US" altLang="zh-CN" sz="1100" b="0" i="0" u="none" strike="noStrike" cap="none" normalizeH="0" baseline="0" smtClean="0">
                          <a:ln>
                            <a:noFill/>
                          </a:ln>
                          <a:solidFill>
                            <a:schemeClr val="tx1"/>
                          </a:solidFill>
                          <a:effectLst/>
                          <a:latin typeface="Neo Sans Intel" pitchFamily="34" charset="0"/>
                          <a:ea typeface="MS PGothic" pitchFamily="34" charset="-128"/>
                          <a:cs typeface="Arial" charset="0"/>
                        </a:rPr>
                        <a:t> IVI, Media Phone, Premise Service Gateway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bl>
          </a:graphicData>
        </a:graphic>
      </p:graphicFrame>
      <p:graphicFrame>
        <p:nvGraphicFramePr>
          <p:cNvPr id="90" name="Table 89"/>
          <p:cNvGraphicFramePr>
            <a:graphicFrameLocks noGrp="1"/>
          </p:cNvGraphicFramePr>
          <p:nvPr/>
        </p:nvGraphicFramePr>
        <p:xfrm>
          <a:off x="7227888" y="2955925"/>
          <a:ext cx="1752600" cy="882968"/>
        </p:xfrm>
        <a:graphic>
          <a:graphicData uri="http://schemas.openxmlformats.org/drawingml/2006/table">
            <a:tbl>
              <a:tblPr/>
              <a:tblGrid>
                <a:gridCol w="1752600"/>
              </a:tblGrid>
              <a:tr h="207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Neo Sans Intel" pitchFamily="34" charset="0"/>
                          <a:ea typeface="MS PGothic" pitchFamily="34" charset="-128"/>
                          <a:cs typeface="Arial" charset="0"/>
                        </a:rPr>
                        <a:t>Target Segment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Neo Sans Intel" pitchFamily="34" charset="0"/>
                          <a:ea typeface="MS PGothic" pitchFamily="34" charset="-128"/>
                          <a:cs typeface="Arial" charset="0"/>
                        </a:rPr>
                        <a:t>Segments with diverse I/O requirements, </a:t>
                      </a:r>
                      <a:r>
                        <a:rPr kumimoji="0" lang="en-US" altLang="zh-CN" sz="1100" b="0" i="1" u="none" strike="noStrike" cap="none" normalizeH="0" baseline="0" smtClean="0">
                          <a:ln>
                            <a:noFill/>
                          </a:ln>
                          <a:solidFill>
                            <a:schemeClr val="tx1"/>
                          </a:solidFill>
                          <a:effectLst/>
                          <a:latin typeface="Neo Sans Intel" pitchFamily="34" charset="0"/>
                          <a:ea typeface="MS PGothic" pitchFamily="34" charset="-128"/>
                          <a:cs typeface="Arial" charset="0"/>
                        </a:rPr>
                        <a:t>e.g.,</a:t>
                      </a:r>
                      <a:r>
                        <a:rPr kumimoji="0" lang="en-US" altLang="zh-CN" sz="1100" b="0" i="0" u="none" strike="noStrike" cap="none" normalizeH="0" baseline="0" smtClean="0">
                          <a:ln>
                            <a:noFill/>
                          </a:ln>
                          <a:solidFill>
                            <a:schemeClr val="tx1"/>
                          </a:solidFill>
                          <a:effectLst/>
                          <a:latin typeface="Neo Sans Intel" pitchFamily="34" charset="0"/>
                          <a:ea typeface="MS PGothic" pitchFamily="34" charset="-128"/>
                          <a:cs typeface="Arial" charset="0"/>
                        </a:rPr>
                        <a:t> Industrial Automation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bl>
          </a:graphicData>
        </a:graphic>
      </p:graphicFrame>
      <p:sp>
        <p:nvSpPr>
          <p:cNvPr id="58" name="Rounded Rectangle 57"/>
          <p:cNvSpPr/>
          <p:nvPr/>
        </p:nvSpPr>
        <p:spPr bwMode="auto">
          <a:xfrm>
            <a:off x="381000" y="5257800"/>
            <a:ext cx="84582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0" fontAlgn="auto" hangingPunct="0">
              <a:spcBef>
                <a:spcPts val="0"/>
              </a:spcBef>
              <a:spcAft>
                <a:spcPts val="0"/>
              </a:spcAft>
              <a:defRPr/>
            </a:pPr>
            <a:r>
              <a:rPr lang="en-US" sz="2400" b="1" dirty="0">
                <a:solidFill>
                  <a:schemeClr val="bg1"/>
                </a:solidFill>
                <a:cs typeface="Arial" charset="0"/>
              </a:rPr>
              <a:t>IO flexibility enables platform scalability </a:t>
            </a:r>
          </a:p>
        </p:txBody>
      </p:sp>
      <p:sp>
        <p:nvSpPr>
          <p:cNvPr id="60" name="Rectangle 59"/>
          <p:cNvSpPr/>
          <p:nvPr/>
        </p:nvSpPr>
        <p:spPr bwMode="auto">
          <a:xfrm>
            <a:off x="7772400" y="0"/>
            <a:ext cx="1371600" cy="228600"/>
          </a:xfrm>
          <a:prstGeom prst="rect">
            <a:avLst/>
          </a:prstGeom>
          <a:solidFill>
            <a:schemeClr val="accent1"/>
          </a:solidFill>
          <a:ln w="50800" cap="flat" cmpd="sng" algn="ctr">
            <a:solidFill>
              <a:schemeClr val="tx1"/>
            </a:solidFill>
            <a:prstDash val="solid"/>
            <a:round/>
            <a:headEnd type="none" w="med" len="med"/>
            <a:tailEnd type="none" w="med" len="med"/>
          </a:ln>
          <a:effectLst/>
        </p:spPr>
        <p:txBody>
          <a:bodyPr wrap="none" anchor="ctr"/>
          <a:lstStyle/>
          <a:p>
            <a:pPr algn="ctr" eaLnBrk="0" fontAlgn="auto" hangingPunct="0">
              <a:spcBef>
                <a:spcPts val="0"/>
              </a:spcBef>
              <a:spcAft>
                <a:spcPts val="0"/>
              </a:spcAft>
              <a:defRPr/>
            </a:pPr>
            <a:r>
              <a:rPr lang="en-US" sz="1050" b="1" dirty="0">
                <a:solidFill>
                  <a:schemeClr val="bg1"/>
                </a:solidFill>
                <a:latin typeface="Verdana" pitchFamily="34" charset="0"/>
                <a:cs typeface="+mn-cs"/>
              </a:rPr>
              <a:t>animated</a:t>
            </a:r>
          </a:p>
        </p:txBody>
      </p:sp>
      <p:sp>
        <p:nvSpPr>
          <p:cNvPr id="30806" name="Slide Number Placeholder 77"/>
          <p:cNvSpPr>
            <a:spLocks noGrp="1"/>
          </p:cNvSpPr>
          <p:nvPr>
            <p:ph type="sldNum" sz="quarter" idx="11"/>
          </p:nvPr>
        </p:nvSpPr>
        <p:spPr/>
        <p:txBody>
          <a:bodyPr/>
          <a:lstStyle/>
          <a:p>
            <a:pPr fontAlgn="base">
              <a:spcBef>
                <a:spcPct val="0"/>
              </a:spcBef>
              <a:spcAft>
                <a:spcPct val="0"/>
              </a:spcAft>
              <a:defRPr/>
            </a:pPr>
            <a:fld id="{9B35223C-F3E5-4339-9822-E6541D8EEBE0}" type="slidenum">
              <a:rPr lang="en-US" smtClean="0">
                <a:cs typeface="Arial" charset="0"/>
              </a:rPr>
              <a:pPr fontAlgn="base">
                <a:spcBef>
                  <a:spcPct val="0"/>
                </a:spcBef>
                <a:spcAft>
                  <a:spcPct val="0"/>
                </a:spcAft>
                <a:defRPr/>
              </a:pPr>
              <a:t>11</a:t>
            </a:fld>
            <a:endParaRPr lang="en-US" smtClean="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5"/>
                                        </p:tgtEl>
                                        <p:attrNameLst>
                                          <p:attrName>style.visibility</p:attrName>
                                        </p:attrNameLst>
                                      </p:cBhvr>
                                      <p:to>
                                        <p:strVal val="visible"/>
                                      </p:to>
                                    </p:set>
                                    <p:animEffect transition="in" filter="fade">
                                      <p:cBhvr>
                                        <p:cTn id="7" dur="500"/>
                                        <p:tgtEl>
                                          <p:spTgt spid="205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06"/>
                                        </p:tgtEl>
                                        <p:attrNameLst>
                                          <p:attrName>style.visibility</p:attrName>
                                        </p:attrNameLst>
                                      </p:cBhvr>
                                      <p:to>
                                        <p:strVal val="visible"/>
                                      </p:to>
                                    </p:set>
                                    <p:animEffect transition="in" filter="fade">
                                      <p:cBhvr>
                                        <p:cTn id="10" dur="500"/>
                                        <p:tgtEl>
                                          <p:spTgt spid="205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07"/>
                                        </p:tgtEl>
                                        <p:attrNameLst>
                                          <p:attrName>style.visibility</p:attrName>
                                        </p:attrNameLst>
                                      </p:cBhvr>
                                      <p:to>
                                        <p:strVal val="visible"/>
                                      </p:to>
                                    </p:set>
                                    <p:animEffect transition="in" filter="fade">
                                      <p:cBhvr>
                                        <p:cTn id="13" dur="500"/>
                                        <p:tgtEl>
                                          <p:spTgt spid="2050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508"/>
                                        </p:tgtEl>
                                        <p:attrNameLst>
                                          <p:attrName>style.visibility</p:attrName>
                                        </p:attrNameLst>
                                      </p:cBhvr>
                                      <p:to>
                                        <p:strVal val="visible"/>
                                      </p:to>
                                    </p:set>
                                    <p:animEffect transition="in" filter="fade">
                                      <p:cBhvr>
                                        <p:cTn id="16" dur="500"/>
                                        <p:tgtEl>
                                          <p:spTgt spid="205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509"/>
                                        </p:tgtEl>
                                        <p:attrNameLst>
                                          <p:attrName>style.visibility</p:attrName>
                                        </p:attrNameLst>
                                      </p:cBhvr>
                                      <p:to>
                                        <p:strVal val="visible"/>
                                      </p:to>
                                    </p:set>
                                    <p:animEffect transition="in" filter="fade">
                                      <p:cBhvr>
                                        <p:cTn id="19" dur="500"/>
                                        <p:tgtEl>
                                          <p:spTgt spid="2050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510"/>
                                        </p:tgtEl>
                                        <p:attrNameLst>
                                          <p:attrName>style.visibility</p:attrName>
                                        </p:attrNameLst>
                                      </p:cBhvr>
                                      <p:to>
                                        <p:strVal val="visible"/>
                                      </p:to>
                                    </p:set>
                                    <p:animEffect transition="in" filter="fade">
                                      <p:cBhvr>
                                        <p:cTn id="22" dur="500"/>
                                        <p:tgtEl>
                                          <p:spTgt spid="205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512"/>
                                        </p:tgtEl>
                                        <p:attrNameLst>
                                          <p:attrName>style.visibility</p:attrName>
                                        </p:attrNameLst>
                                      </p:cBhvr>
                                      <p:to>
                                        <p:strVal val="visible"/>
                                      </p:to>
                                    </p:set>
                                    <p:animEffect transition="in" filter="fade">
                                      <p:cBhvr>
                                        <p:cTn id="25" dur="500"/>
                                        <p:tgtEl>
                                          <p:spTgt spid="205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513"/>
                                        </p:tgtEl>
                                        <p:attrNameLst>
                                          <p:attrName>style.visibility</p:attrName>
                                        </p:attrNameLst>
                                      </p:cBhvr>
                                      <p:to>
                                        <p:strVal val="visible"/>
                                      </p:to>
                                    </p:set>
                                    <p:animEffect transition="in" filter="fade">
                                      <p:cBhvr>
                                        <p:cTn id="28" dur="500"/>
                                        <p:tgtEl>
                                          <p:spTgt spid="20513"/>
                                        </p:tgtEl>
                                      </p:cBhvr>
                                    </p:animEffect>
                                  </p:childTnLst>
                                </p:cTn>
                              </p:par>
                              <p:par>
                                <p:cTn id="29" presetID="10"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0521"/>
                                        </p:tgtEl>
                                        <p:attrNameLst>
                                          <p:attrName>style.visibility</p:attrName>
                                        </p:attrNameLst>
                                      </p:cBhvr>
                                      <p:to>
                                        <p:strVal val="visible"/>
                                      </p:to>
                                    </p:set>
                                    <p:animEffect transition="in" filter="wipe(left)">
                                      <p:cBhvr>
                                        <p:cTn id="35" dur="500"/>
                                        <p:tgtEl>
                                          <p:spTgt spid="205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2" nodeType="clickEffect">
                                  <p:stCondLst>
                                    <p:cond delay="0"/>
                                  </p:stCondLst>
                                  <p:childTnLst>
                                    <p:animEffect transition="out" filter="fade">
                                      <p:cBhvr>
                                        <p:cTn id="39" dur="500"/>
                                        <p:tgtEl>
                                          <p:spTgt spid="20505"/>
                                        </p:tgtEl>
                                      </p:cBhvr>
                                    </p:animEffect>
                                    <p:set>
                                      <p:cBhvr>
                                        <p:cTn id="40" dur="1" fill="hold">
                                          <p:stCondLst>
                                            <p:cond delay="499"/>
                                          </p:stCondLst>
                                        </p:cTn>
                                        <p:tgtEl>
                                          <p:spTgt spid="20505"/>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0506"/>
                                        </p:tgtEl>
                                      </p:cBhvr>
                                    </p:animEffect>
                                    <p:set>
                                      <p:cBhvr>
                                        <p:cTn id="43" dur="1" fill="hold">
                                          <p:stCondLst>
                                            <p:cond delay="499"/>
                                          </p:stCondLst>
                                        </p:cTn>
                                        <p:tgtEl>
                                          <p:spTgt spid="20506"/>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500"/>
                                        <p:tgtEl>
                                          <p:spTgt spid="20507"/>
                                        </p:tgtEl>
                                      </p:cBhvr>
                                    </p:animEffect>
                                    <p:set>
                                      <p:cBhvr>
                                        <p:cTn id="46" dur="1" fill="hold">
                                          <p:stCondLst>
                                            <p:cond delay="499"/>
                                          </p:stCondLst>
                                        </p:cTn>
                                        <p:tgtEl>
                                          <p:spTgt spid="20507"/>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500"/>
                                        <p:tgtEl>
                                          <p:spTgt spid="20508"/>
                                        </p:tgtEl>
                                      </p:cBhvr>
                                    </p:animEffect>
                                    <p:set>
                                      <p:cBhvr>
                                        <p:cTn id="49" dur="1" fill="hold">
                                          <p:stCondLst>
                                            <p:cond delay="499"/>
                                          </p:stCondLst>
                                        </p:cTn>
                                        <p:tgtEl>
                                          <p:spTgt spid="20508"/>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20509"/>
                                        </p:tgtEl>
                                      </p:cBhvr>
                                    </p:animEffect>
                                    <p:set>
                                      <p:cBhvr>
                                        <p:cTn id="52" dur="1" fill="hold">
                                          <p:stCondLst>
                                            <p:cond delay="499"/>
                                          </p:stCondLst>
                                        </p:cTn>
                                        <p:tgtEl>
                                          <p:spTgt spid="20509"/>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20510"/>
                                        </p:tgtEl>
                                      </p:cBhvr>
                                    </p:animEffect>
                                    <p:set>
                                      <p:cBhvr>
                                        <p:cTn id="55" dur="1" fill="hold">
                                          <p:stCondLst>
                                            <p:cond delay="499"/>
                                          </p:stCondLst>
                                        </p:cTn>
                                        <p:tgtEl>
                                          <p:spTgt spid="20510"/>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500"/>
                                        <p:tgtEl>
                                          <p:spTgt spid="20512"/>
                                        </p:tgtEl>
                                      </p:cBhvr>
                                    </p:animEffect>
                                    <p:set>
                                      <p:cBhvr>
                                        <p:cTn id="58" dur="1" fill="hold">
                                          <p:stCondLst>
                                            <p:cond delay="499"/>
                                          </p:stCondLst>
                                        </p:cTn>
                                        <p:tgtEl>
                                          <p:spTgt spid="20512"/>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500"/>
                                        <p:tgtEl>
                                          <p:spTgt spid="20513"/>
                                        </p:tgtEl>
                                      </p:cBhvr>
                                    </p:animEffect>
                                    <p:set>
                                      <p:cBhvr>
                                        <p:cTn id="61" dur="1" fill="hold">
                                          <p:stCondLst>
                                            <p:cond delay="499"/>
                                          </p:stCondLst>
                                        </p:cTn>
                                        <p:tgtEl>
                                          <p:spTgt spid="205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82"/>
                                        </p:tgtEl>
                                      </p:cBhvr>
                                    </p:animEffect>
                                    <p:set>
                                      <p:cBhvr>
                                        <p:cTn id="64" dur="1" fill="hold">
                                          <p:stCondLst>
                                            <p:cond delay="499"/>
                                          </p:stCondLst>
                                        </p:cTn>
                                        <p:tgtEl>
                                          <p:spTgt spid="8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0521"/>
                                        </p:tgtEl>
                                      </p:cBhvr>
                                    </p:animEffect>
                                    <p:set>
                                      <p:cBhvr>
                                        <p:cTn id="67" dur="1" fill="hold">
                                          <p:stCondLst>
                                            <p:cond delay="499"/>
                                          </p:stCondLst>
                                        </p:cTn>
                                        <p:tgtEl>
                                          <p:spTgt spid="20521"/>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20488"/>
                                        </p:tgtEl>
                                        <p:attrNameLst>
                                          <p:attrName>style.visibility</p:attrName>
                                        </p:attrNameLst>
                                      </p:cBhvr>
                                      <p:to>
                                        <p:strVal val="visible"/>
                                      </p:to>
                                    </p:set>
                                    <p:animEffect transition="in" filter="fade">
                                      <p:cBhvr>
                                        <p:cTn id="71" dur="500"/>
                                        <p:tgtEl>
                                          <p:spTgt spid="2048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498"/>
                                        </p:tgtEl>
                                        <p:attrNameLst>
                                          <p:attrName>style.visibility</p:attrName>
                                        </p:attrNameLst>
                                      </p:cBhvr>
                                      <p:to>
                                        <p:strVal val="visible"/>
                                      </p:to>
                                    </p:set>
                                    <p:animEffect transition="in" filter="fade">
                                      <p:cBhvr>
                                        <p:cTn id="74" dur="500"/>
                                        <p:tgtEl>
                                          <p:spTgt spid="20498"/>
                                        </p:tgtEl>
                                      </p:cBhvr>
                                    </p:animEffect>
                                  </p:childTnLst>
                                </p:cTn>
                              </p:par>
                              <p:par>
                                <p:cTn id="75" presetID="10" presetClass="entr" presetSubtype="0" fill="hold" nodeType="with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500"/>
                                        <p:tgtEl>
                                          <p:spTgt spid="87"/>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20520"/>
                                        </p:tgtEl>
                                        <p:attrNameLst>
                                          <p:attrName>style.visibility</p:attrName>
                                        </p:attrNameLst>
                                      </p:cBhvr>
                                      <p:to>
                                        <p:strVal val="visible"/>
                                      </p:to>
                                    </p:set>
                                    <p:animEffect transition="in" filter="wipe(left)">
                                      <p:cBhvr>
                                        <p:cTn id="81" dur="500"/>
                                        <p:tgtEl>
                                          <p:spTgt spid="2052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87"/>
                                        </p:tgtEl>
                                      </p:cBhvr>
                                    </p:animEffect>
                                    <p:set>
                                      <p:cBhvr>
                                        <p:cTn id="86" dur="1" fill="hold">
                                          <p:stCondLst>
                                            <p:cond delay="499"/>
                                          </p:stCondLst>
                                        </p:cTn>
                                        <p:tgtEl>
                                          <p:spTgt spid="87"/>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20488"/>
                                        </p:tgtEl>
                                      </p:cBhvr>
                                    </p:animEffect>
                                    <p:set>
                                      <p:cBhvr>
                                        <p:cTn id="89" dur="1" fill="hold">
                                          <p:stCondLst>
                                            <p:cond delay="499"/>
                                          </p:stCondLst>
                                        </p:cTn>
                                        <p:tgtEl>
                                          <p:spTgt spid="20488"/>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20498"/>
                                        </p:tgtEl>
                                      </p:cBhvr>
                                    </p:animEffect>
                                    <p:set>
                                      <p:cBhvr>
                                        <p:cTn id="92" dur="1" fill="hold">
                                          <p:stCondLst>
                                            <p:cond delay="499"/>
                                          </p:stCondLst>
                                        </p:cTn>
                                        <p:tgtEl>
                                          <p:spTgt spid="20498"/>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0520"/>
                                        </p:tgtEl>
                                      </p:cBhvr>
                                    </p:animEffect>
                                    <p:set>
                                      <p:cBhvr>
                                        <p:cTn id="95" dur="1" fill="hold">
                                          <p:stCondLst>
                                            <p:cond delay="499"/>
                                          </p:stCondLst>
                                        </p:cTn>
                                        <p:tgtEl>
                                          <p:spTgt spid="20520"/>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20489"/>
                                        </p:tgtEl>
                                        <p:attrNameLst>
                                          <p:attrName>style.visibility</p:attrName>
                                        </p:attrNameLst>
                                      </p:cBhvr>
                                      <p:to>
                                        <p:strVal val="visible"/>
                                      </p:to>
                                    </p:set>
                                    <p:animEffect transition="in" filter="fade">
                                      <p:cBhvr>
                                        <p:cTn id="99" dur="500"/>
                                        <p:tgtEl>
                                          <p:spTgt spid="2048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0497"/>
                                        </p:tgtEl>
                                        <p:attrNameLst>
                                          <p:attrName>style.visibility</p:attrName>
                                        </p:attrNameLst>
                                      </p:cBhvr>
                                      <p:to>
                                        <p:strVal val="visible"/>
                                      </p:to>
                                    </p:set>
                                    <p:animEffect transition="in" filter="fade">
                                      <p:cBhvr>
                                        <p:cTn id="102" dur="500"/>
                                        <p:tgtEl>
                                          <p:spTgt spid="20497"/>
                                        </p:tgtEl>
                                      </p:cBhvr>
                                    </p:animEffect>
                                  </p:childTnLst>
                                </p:cTn>
                              </p:par>
                              <p:par>
                                <p:cTn id="103" presetID="10" presetClass="entr" presetSubtype="0" fill="hold" nodeType="with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500"/>
                                        <p:tgtEl>
                                          <p:spTgt spid="90"/>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0519"/>
                                        </p:tgtEl>
                                        <p:attrNameLst>
                                          <p:attrName>style.visibility</p:attrName>
                                        </p:attrNameLst>
                                      </p:cBhvr>
                                      <p:to>
                                        <p:strVal val="visible"/>
                                      </p:to>
                                    </p:set>
                                    <p:animEffect transition="in" filter="wipe(left)">
                                      <p:cBhvr>
                                        <p:cTn id="108" dur="500"/>
                                        <p:tgtEl>
                                          <p:spTgt spid="2051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2" nodeType="clickEffect">
                                  <p:stCondLst>
                                    <p:cond delay="0"/>
                                  </p:stCondLst>
                                  <p:childTnLst>
                                    <p:animEffect transition="out" filter="fade">
                                      <p:cBhvr>
                                        <p:cTn id="112" dur="500"/>
                                        <p:tgtEl>
                                          <p:spTgt spid="20489"/>
                                        </p:tgtEl>
                                      </p:cBhvr>
                                    </p:animEffect>
                                    <p:set>
                                      <p:cBhvr>
                                        <p:cTn id="113" dur="1" fill="hold">
                                          <p:stCondLst>
                                            <p:cond delay="499"/>
                                          </p:stCondLst>
                                        </p:cTn>
                                        <p:tgtEl>
                                          <p:spTgt spid="20489"/>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90"/>
                                        </p:tgtEl>
                                      </p:cBhvr>
                                    </p:animEffect>
                                    <p:set>
                                      <p:cBhvr>
                                        <p:cTn id="116" dur="1" fill="hold">
                                          <p:stCondLst>
                                            <p:cond delay="499"/>
                                          </p:stCondLst>
                                        </p:cTn>
                                        <p:tgtEl>
                                          <p:spTgt spid="90"/>
                                        </p:tgtEl>
                                        <p:attrNameLst>
                                          <p:attrName>style.visibility</p:attrName>
                                        </p:attrNameLst>
                                      </p:cBhvr>
                                      <p:to>
                                        <p:strVal val="hidden"/>
                                      </p:to>
                                    </p:set>
                                  </p:childTnLst>
                                </p:cTn>
                              </p:par>
                              <p:par>
                                <p:cTn id="117" presetID="10" presetClass="exit" presetSubtype="0" fill="hold" grpId="2" nodeType="withEffect">
                                  <p:stCondLst>
                                    <p:cond delay="0"/>
                                  </p:stCondLst>
                                  <p:childTnLst>
                                    <p:animEffect transition="out" filter="fade">
                                      <p:cBhvr>
                                        <p:cTn id="118" dur="500"/>
                                        <p:tgtEl>
                                          <p:spTgt spid="20497"/>
                                        </p:tgtEl>
                                      </p:cBhvr>
                                    </p:animEffect>
                                    <p:set>
                                      <p:cBhvr>
                                        <p:cTn id="119" dur="1" fill="hold">
                                          <p:stCondLst>
                                            <p:cond delay="499"/>
                                          </p:stCondLst>
                                        </p:cTn>
                                        <p:tgtEl>
                                          <p:spTgt spid="20497"/>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20519"/>
                                        </p:tgtEl>
                                      </p:cBhvr>
                                    </p:animEffect>
                                    <p:set>
                                      <p:cBhvr>
                                        <p:cTn id="122" dur="1" fill="hold">
                                          <p:stCondLst>
                                            <p:cond delay="499"/>
                                          </p:stCondLst>
                                        </p:cTn>
                                        <p:tgtEl>
                                          <p:spTgt spid="20519"/>
                                        </p:tgtEl>
                                        <p:attrNameLst>
                                          <p:attrName>style.visibility</p:attrName>
                                        </p:attrNameLst>
                                      </p:cBhvr>
                                      <p:to>
                                        <p:strVal val="hidden"/>
                                      </p:to>
                                    </p:set>
                                  </p:childTnLst>
                                </p:cTn>
                              </p:par>
                            </p:childTnLst>
                          </p:cTn>
                        </p:par>
                        <p:par>
                          <p:cTn id="123" fill="hold">
                            <p:stCondLst>
                              <p:cond delay="500"/>
                            </p:stCondLst>
                            <p:childTnLst>
                              <p:par>
                                <p:cTn id="124" presetID="10" presetClass="entr" presetSubtype="0" fill="hold" grpId="0" nodeType="afterEffect">
                                  <p:stCondLst>
                                    <p:cond delay="0"/>
                                  </p:stCondLst>
                                  <p:childTnLst>
                                    <p:set>
                                      <p:cBhvr>
                                        <p:cTn id="125" dur="1" fill="hold">
                                          <p:stCondLst>
                                            <p:cond delay="0"/>
                                          </p:stCondLst>
                                        </p:cTn>
                                        <p:tgtEl>
                                          <p:spTgt spid="20486"/>
                                        </p:tgtEl>
                                        <p:attrNameLst>
                                          <p:attrName>style.visibility</p:attrName>
                                        </p:attrNameLst>
                                      </p:cBhvr>
                                      <p:to>
                                        <p:strVal val="visible"/>
                                      </p:to>
                                    </p:set>
                                    <p:animEffect transition="in" filter="fade">
                                      <p:cBhvr>
                                        <p:cTn id="126" dur="500"/>
                                        <p:tgtEl>
                                          <p:spTgt spid="20486"/>
                                        </p:tgtEl>
                                      </p:cBhvr>
                                    </p:animEffect>
                                  </p:childTnLst>
                                </p:cTn>
                              </p:par>
                              <p:par>
                                <p:cTn id="127" presetID="10" presetClass="entr" presetSubtype="0" fill="hold" nodeType="withEffect">
                                  <p:stCondLst>
                                    <p:cond delay="0"/>
                                  </p:stCondLst>
                                  <p:childTnLst>
                                    <p:set>
                                      <p:cBhvr>
                                        <p:cTn id="128" dur="1" fill="hold">
                                          <p:stCondLst>
                                            <p:cond delay="0"/>
                                          </p:stCondLst>
                                        </p:cTn>
                                        <p:tgtEl>
                                          <p:spTgt spid="2"/>
                                        </p:tgtEl>
                                        <p:attrNameLst>
                                          <p:attrName>style.visibility</p:attrName>
                                        </p:attrNameLst>
                                      </p:cBhvr>
                                      <p:to>
                                        <p:strVal val="visible"/>
                                      </p:to>
                                    </p:set>
                                    <p:animEffect transition="in" filter="fade">
                                      <p:cBhvr>
                                        <p:cTn id="129" dur="500"/>
                                        <p:tgtEl>
                                          <p:spTgt spid="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0494"/>
                                        </p:tgtEl>
                                        <p:attrNameLst>
                                          <p:attrName>style.visibility</p:attrName>
                                        </p:attrNameLst>
                                      </p:cBhvr>
                                      <p:to>
                                        <p:strVal val="visible"/>
                                      </p:to>
                                    </p:set>
                                    <p:animEffect transition="in" filter="fade">
                                      <p:cBhvr>
                                        <p:cTn id="132" dur="500"/>
                                        <p:tgtEl>
                                          <p:spTgt spid="2049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0546"/>
                                        </p:tgtEl>
                                        <p:attrNameLst>
                                          <p:attrName>style.visibility</p:attrName>
                                        </p:attrNameLst>
                                      </p:cBhvr>
                                      <p:to>
                                        <p:strVal val="visible"/>
                                      </p:to>
                                    </p:set>
                                    <p:animEffect transition="in" filter="fade">
                                      <p:cBhvr>
                                        <p:cTn id="135" dur="500"/>
                                        <p:tgtEl>
                                          <p:spTgt spid="20546"/>
                                        </p:tgtEl>
                                      </p:cBhvr>
                                    </p:animEffect>
                                  </p:childTnLst>
                                </p:cTn>
                              </p:par>
                              <p:par>
                                <p:cTn id="136" presetID="10" presetClass="entr" presetSubtype="0" fill="hold" nodeType="withEffect">
                                  <p:stCondLst>
                                    <p:cond delay="0"/>
                                  </p:stCondLst>
                                  <p:childTnLst>
                                    <p:set>
                                      <p:cBhvr>
                                        <p:cTn id="137" dur="1" fill="hold">
                                          <p:stCondLst>
                                            <p:cond delay="0"/>
                                          </p:stCondLst>
                                        </p:cTn>
                                        <p:tgtEl>
                                          <p:spTgt spid="30822"/>
                                        </p:tgtEl>
                                        <p:attrNameLst>
                                          <p:attrName>style.visibility</p:attrName>
                                        </p:attrNameLst>
                                      </p:cBhvr>
                                      <p:to>
                                        <p:strVal val="visible"/>
                                      </p:to>
                                    </p:set>
                                    <p:animEffect transition="in" filter="fade">
                                      <p:cBhvr>
                                        <p:cTn id="138" dur="500"/>
                                        <p:tgtEl>
                                          <p:spTgt spid="30822"/>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20518"/>
                                        </p:tgtEl>
                                        <p:attrNameLst>
                                          <p:attrName>style.visibility</p:attrName>
                                        </p:attrNameLst>
                                      </p:cBhvr>
                                      <p:to>
                                        <p:strVal val="visible"/>
                                      </p:to>
                                    </p:set>
                                    <p:animEffect transition="in" filter="wipe(left)">
                                      <p:cBhvr>
                                        <p:cTn id="141" dur="500"/>
                                        <p:tgtEl>
                                          <p:spTgt spid="20518"/>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grpId="2" nodeType="clickEffect">
                                  <p:stCondLst>
                                    <p:cond delay="0"/>
                                  </p:stCondLst>
                                  <p:childTnLst>
                                    <p:animEffect transition="out" filter="fade">
                                      <p:cBhvr>
                                        <p:cTn id="145" dur="500"/>
                                        <p:tgtEl>
                                          <p:spTgt spid="20486"/>
                                        </p:tgtEl>
                                      </p:cBhvr>
                                    </p:animEffect>
                                    <p:set>
                                      <p:cBhvr>
                                        <p:cTn id="146" dur="1" fill="hold">
                                          <p:stCondLst>
                                            <p:cond delay="499"/>
                                          </p:stCondLst>
                                        </p:cTn>
                                        <p:tgtEl>
                                          <p:spTgt spid="20486"/>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2"/>
                                        </p:tgtEl>
                                      </p:cBhvr>
                                    </p:animEffect>
                                    <p:set>
                                      <p:cBhvr>
                                        <p:cTn id="149" dur="1" fill="hold">
                                          <p:stCondLst>
                                            <p:cond delay="499"/>
                                          </p:stCondLst>
                                        </p:cTn>
                                        <p:tgtEl>
                                          <p:spTgt spid="2"/>
                                        </p:tgtEl>
                                        <p:attrNameLst>
                                          <p:attrName>style.visibility</p:attrName>
                                        </p:attrNameLst>
                                      </p:cBhvr>
                                      <p:to>
                                        <p:strVal val="hidden"/>
                                      </p:to>
                                    </p:set>
                                  </p:childTnLst>
                                </p:cTn>
                              </p:par>
                              <p:par>
                                <p:cTn id="150" presetID="10" presetClass="exit" presetSubtype="0" fill="hold" grpId="2" nodeType="withEffect">
                                  <p:stCondLst>
                                    <p:cond delay="0"/>
                                  </p:stCondLst>
                                  <p:childTnLst>
                                    <p:animEffect transition="out" filter="fade">
                                      <p:cBhvr>
                                        <p:cTn id="151" dur="500"/>
                                        <p:tgtEl>
                                          <p:spTgt spid="20546"/>
                                        </p:tgtEl>
                                      </p:cBhvr>
                                    </p:animEffect>
                                    <p:set>
                                      <p:cBhvr>
                                        <p:cTn id="152" dur="1" fill="hold">
                                          <p:stCondLst>
                                            <p:cond delay="499"/>
                                          </p:stCondLst>
                                        </p:cTn>
                                        <p:tgtEl>
                                          <p:spTgt spid="20546"/>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30822"/>
                                        </p:tgtEl>
                                      </p:cBhvr>
                                    </p:animEffect>
                                    <p:set>
                                      <p:cBhvr>
                                        <p:cTn id="155" dur="1" fill="hold">
                                          <p:stCondLst>
                                            <p:cond delay="499"/>
                                          </p:stCondLst>
                                        </p:cTn>
                                        <p:tgtEl>
                                          <p:spTgt spid="30822"/>
                                        </p:tgtEl>
                                        <p:attrNameLst>
                                          <p:attrName>style.visibility</p:attrName>
                                        </p:attrNameLst>
                                      </p:cBhvr>
                                      <p:to>
                                        <p:strVal val="hidden"/>
                                      </p:to>
                                    </p:set>
                                  </p:childTnLst>
                                </p:cTn>
                              </p:par>
                              <p:par>
                                <p:cTn id="156" presetID="10" presetClass="exit" presetSubtype="0" fill="hold" grpId="2" nodeType="withEffect">
                                  <p:stCondLst>
                                    <p:cond delay="0"/>
                                  </p:stCondLst>
                                  <p:childTnLst>
                                    <p:animEffect transition="out" filter="fade">
                                      <p:cBhvr>
                                        <p:cTn id="157" dur="500"/>
                                        <p:tgtEl>
                                          <p:spTgt spid="20494"/>
                                        </p:tgtEl>
                                      </p:cBhvr>
                                    </p:animEffect>
                                    <p:set>
                                      <p:cBhvr>
                                        <p:cTn id="158" dur="1" fill="hold">
                                          <p:stCondLst>
                                            <p:cond delay="499"/>
                                          </p:stCondLst>
                                        </p:cTn>
                                        <p:tgtEl>
                                          <p:spTgt spid="20494"/>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20518"/>
                                        </p:tgtEl>
                                      </p:cBhvr>
                                    </p:animEffect>
                                    <p:set>
                                      <p:cBhvr>
                                        <p:cTn id="161" dur="1" fill="hold">
                                          <p:stCondLst>
                                            <p:cond delay="499"/>
                                          </p:stCondLst>
                                        </p:cTn>
                                        <p:tgtEl>
                                          <p:spTgt spid="20518"/>
                                        </p:tgtEl>
                                        <p:attrNameLst>
                                          <p:attrName>style.visibility</p:attrName>
                                        </p:attrNameLst>
                                      </p:cBhvr>
                                      <p:to>
                                        <p:strVal val="hidden"/>
                                      </p:to>
                                    </p:set>
                                  </p:childTnLst>
                                </p:cTn>
                              </p:par>
                            </p:childTnLst>
                          </p:cTn>
                        </p:par>
                        <p:par>
                          <p:cTn id="162" fill="hold">
                            <p:stCondLst>
                              <p:cond delay="500"/>
                            </p:stCondLst>
                            <p:childTnLst>
                              <p:par>
                                <p:cTn id="163" presetID="10" presetClass="entr" presetSubtype="0" fill="hold" grpId="1" nodeType="afterEffect">
                                  <p:stCondLst>
                                    <p:cond delay="0"/>
                                  </p:stCondLst>
                                  <p:childTnLst>
                                    <p:set>
                                      <p:cBhvr>
                                        <p:cTn id="164" dur="1" fill="hold">
                                          <p:stCondLst>
                                            <p:cond delay="0"/>
                                          </p:stCondLst>
                                        </p:cTn>
                                        <p:tgtEl>
                                          <p:spTgt spid="20486"/>
                                        </p:tgtEl>
                                        <p:attrNameLst>
                                          <p:attrName>style.visibility</p:attrName>
                                        </p:attrNameLst>
                                      </p:cBhvr>
                                      <p:to>
                                        <p:strVal val="visible"/>
                                      </p:to>
                                    </p:set>
                                    <p:animEffect transition="in" filter="fade">
                                      <p:cBhvr>
                                        <p:cTn id="165" dur="500"/>
                                        <p:tgtEl>
                                          <p:spTgt spid="20486"/>
                                        </p:tgtEl>
                                      </p:cBhvr>
                                    </p:animEffect>
                                  </p:childTnLst>
                                </p:cTn>
                              </p:par>
                              <p:par>
                                <p:cTn id="166" presetID="10" presetClass="entr" presetSubtype="0" fill="hold" nodeType="withEffect">
                                  <p:stCondLst>
                                    <p:cond delay="0"/>
                                  </p:stCondLst>
                                  <p:childTnLst>
                                    <p:set>
                                      <p:cBhvr>
                                        <p:cTn id="167" dur="1" fill="hold">
                                          <p:stCondLst>
                                            <p:cond delay="0"/>
                                          </p:stCondLst>
                                        </p:cTn>
                                        <p:tgtEl>
                                          <p:spTgt spid="2"/>
                                        </p:tgtEl>
                                        <p:attrNameLst>
                                          <p:attrName>style.visibility</p:attrName>
                                        </p:attrNameLst>
                                      </p:cBhvr>
                                      <p:to>
                                        <p:strVal val="visible"/>
                                      </p:to>
                                    </p:set>
                                    <p:animEffect transition="in" filter="fade">
                                      <p:cBhvr>
                                        <p:cTn id="168" dur="500"/>
                                        <p:tgtEl>
                                          <p:spTgt spid="2"/>
                                        </p:tgtEl>
                                      </p:cBhvr>
                                    </p:animEffect>
                                  </p:childTnLst>
                                </p:cTn>
                              </p:par>
                              <p:par>
                                <p:cTn id="169" presetID="10" presetClass="entr" presetSubtype="0" fill="hold" grpId="1" nodeType="withEffect">
                                  <p:stCondLst>
                                    <p:cond delay="0"/>
                                  </p:stCondLst>
                                  <p:childTnLst>
                                    <p:set>
                                      <p:cBhvr>
                                        <p:cTn id="170" dur="1" fill="hold">
                                          <p:stCondLst>
                                            <p:cond delay="0"/>
                                          </p:stCondLst>
                                        </p:cTn>
                                        <p:tgtEl>
                                          <p:spTgt spid="20488"/>
                                        </p:tgtEl>
                                        <p:attrNameLst>
                                          <p:attrName>style.visibility</p:attrName>
                                        </p:attrNameLst>
                                      </p:cBhvr>
                                      <p:to>
                                        <p:strVal val="visible"/>
                                      </p:to>
                                    </p:set>
                                    <p:animEffect transition="in" filter="fade">
                                      <p:cBhvr>
                                        <p:cTn id="171" dur="500"/>
                                        <p:tgtEl>
                                          <p:spTgt spid="20488"/>
                                        </p:tgtEl>
                                      </p:cBhvr>
                                    </p:animEffect>
                                  </p:childTnLst>
                                </p:cTn>
                              </p:par>
                              <p:par>
                                <p:cTn id="172" presetID="10" presetClass="entr" presetSubtype="0" fill="hold" grpId="1" nodeType="withEffect">
                                  <p:stCondLst>
                                    <p:cond delay="0"/>
                                  </p:stCondLst>
                                  <p:childTnLst>
                                    <p:set>
                                      <p:cBhvr>
                                        <p:cTn id="173" dur="1" fill="hold">
                                          <p:stCondLst>
                                            <p:cond delay="0"/>
                                          </p:stCondLst>
                                        </p:cTn>
                                        <p:tgtEl>
                                          <p:spTgt spid="20489"/>
                                        </p:tgtEl>
                                        <p:attrNameLst>
                                          <p:attrName>style.visibility</p:attrName>
                                        </p:attrNameLst>
                                      </p:cBhvr>
                                      <p:to>
                                        <p:strVal val="visible"/>
                                      </p:to>
                                    </p:set>
                                    <p:animEffect transition="in" filter="fade">
                                      <p:cBhvr>
                                        <p:cTn id="174" dur="500"/>
                                        <p:tgtEl>
                                          <p:spTgt spid="20489"/>
                                        </p:tgtEl>
                                      </p:cBhvr>
                                    </p:animEffect>
                                  </p:childTnLst>
                                </p:cTn>
                              </p:par>
                              <p:par>
                                <p:cTn id="175" presetID="10" presetClass="entr" presetSubtype="0" fill="hold" grpId="1" nodeType="withEffect">
                                  <p:stCondLst>
                                    <p:cond delay="0"/>
                                  </p:stCondLst>
                                  <p:childTnLst>
                                    <p:set>
                                      <p:cBhvr>
                                        <p:cTn id="176" dur="1" fill="hold">
                                          <p:stCondLst>
                                            <p:cond delay="0"/>
                                          </p:stCondLst>
                                        </p:cTn>
                                        <p:tgtEl>
                                          <p:spTgt spid="20494"/>
                                        </p:tgtEl>
                                        <p:attrNameLst>
                                          <p:attrName>style.visibility</p:attrName>
                                        </p:attrNameLst>
                                      </p:cBhvr>
                                      <p:to>
                                        <p:strVal val="visible"/>
                                      </p:to>
                                    </p:set>
                                    <p:animEffect transition="in" filter="fade">
                                      <p:cBhvr>
                                        <p:cTn id="177" dur="500"/>
                                        <p:tgtEl>
                                          <p:spTgt spid="20494"/>
                                        </p:tgtEl>
                                      </p:cBhvr>
                                    </p:animEffect>
                                  </p:childTnLst>
                                </p:cTn>
                              </p:par>
                              <p:par>
                                <p:cTn id="178" presetID="10" presetClass="entr" presetSubtype="0" fill="hold" grpId="1" nodeType="withEffect">
                                  <p:stCondLst>
                                    <p:cond delay="0"/>
                                  </p:stCondLst>
                                  <p:childTnLst>
                                    <p:set>
                                      <p:cBhvr>
                                        <p:cTn id="179" dur="1" fill="hold">
                                          <p:stCondLst>
                                            <p:cond delay="0"/>
                                          </p:stCondLst>
                                        </p:cTn>
                                        <p:tgtEl>
                                          <p:spTgt spid="20497"/>
                                        </p:tgtEl>
                                        <p:attrNameLst>
                                          <p:attrName>style.visibility</p:attrName>
                                        </p:attrNameLst>
                                      </p:cBhvr>
                                      <p:to>
                                        <p:strVal val="visible"/>
                                      </p:to>
                                    </p:set>
                                    <p:animEffect transition="in" filter="fade">
                                      <p:cBhvr>
                                        <p:cTn id="180" dur="500"/>
                                        <p:tgtEl>
                                          <p:spTgt spid="20497"/>
                                        </p:tgtEl>
                                      </p:cBhvr>
                                    </p:animEffect>
                                  </p:childTnLst>
                                </p:cTn>
                              </p:par>
                              <p:par>
                                <p:cTn id="181" presetID="10" presetClass="entr" presetSubtype="0" fill="hold" grpId="1" nodeType="withEffect">
                                  <p:stCondLst>
                                    <p:cond delay="0"/>
                                  </p:stCondLst>
                                  <p:childTnLst>
                                    <p:set>
                                      <p:cBhvr>
                                        <p:cTn id="182" dur="1" fill="hold">
                                          <p:stCondLst>
                                            <p:cond delay="0"/>
                                          </p:stCondLst>
                                        </p:cTn>
                                        <p:tgtEl>
                                          <p:spTgt spid="20498"/>
                                        </p:tgtEl>
                                        <p:attrNameLst>
                                          <p:attrName>style.visibility</p:attrName>
                                        </p:attrNameLst>
                                      </p:cBhvr>
                                      <p:to>
                                        <p:strVal val="visible"/>
                                      </p:to>
                                    </p:set>
                                    <p:animEffect transition="in" filter="fade">
                                      <p:cBhvr>
                                        <p:cTn id="183" dur="500"/>
                                        <p:tgtEl>
                                          <p:spTgt spid="20498"/>
                                        </p:tgtEl>
                                      </p:cBhvr>
                                    </p:animEffect>
                                  </p:childTnLst>
                                </p:cTn>
                              </p:par>
                              <p:par>
                                <p:cTn id="184" presetID="10" presetClass="entr" presetSubtype="0" fill="hold" grpId="1" nodeType="withEffect">
                                  <p:stCondLst>
                                    <p:cond delay="0"/>
                                  </p:stCondLst>
                                  <p:childTnLst>
                                    <p:set>
                                      <p:cBhvr>
                                        <p:cTn id="185" dur="1" fill="hold">
                                          <p:stCondLst>
                                            <p:cond delay="0"/>
                                          </p:stCondLst>
                                        </p:cTn>
                                        <p:tgtEl>
                                          <p:spTgt spid="20505"/>
                                        </p:tgtEl>
                                        <p:attrNameLst>
                                          <p:attrName>style.visibility</p:attrName>
                                        </p:attrNameLst>
                                      </p:cBhvr>
                                      <p:to>
                                        <p:strVal val="visible"/>
                                      </p:to>
                                    </p:set>
                                    <p:animEffect transition="in" filter="fade">
                                      <p:cBhvr>
                                        <p:cTn id="186" dur="500"/>
                                        <p:tgtEl>
                                          <p:spTgt spid="20505"/>
                                        </p:tgtEl>
                                      </p:cBhvr>
                                    </p:animEffect>
                                  </p:childTnLst>
                                </p:cTn>
                              </p:par>
                              <p:par>
                                <p:cTn id="187" presetID="10" presetClass="entr" presetSubtype="0" fill="hold" grpId="2" nodeType="withEffect">
                                  <p:stCondLst>
                                    <p:cond delay="0"/>
                                  </p:stCondLst>
                                  <p:childTnLst>
                                    <p:set>
                                      <p:cBhvr>
                                        <p:cTn id="188" dur="1" fill="hold">
                                          <p:stCondLst>
                                            <p:cond delay="0"/>
                                          </p:stCondLst>
                                        </p:cTn>
                                        <p:tgtEl>
                                          <p:spTgt spid="20506"/>
                                        </p:tgtEl>
                                        <p:attrNameLst>
                                          <p:attrName>style.visibility</p:attrName>
                                        </p:attrNameLst>
                                      </p:cBhvr>
                                      <p:to>
                                        <p:strVal val="visible"/>
                                      </p:to>
                                    </p:set>
                                    <p:animEffect transition="in" filter="fade">
                                      <p:cBhvr>
                                        <p:cTn id="189" dur="500"/>
                                        <p:tgtEl>
                                          <p:spTgt spid="20506"/>
                                        </p:tgtEl>
                                      </p:cBhvr>
                                    </p:animEffect>
                                  </p:childTnLst>
                                </p:cTn>
                              </p:par>
                              <p:par>
                                <p:cTn id="190" presetID="10" presetClass="entr" presetSubtype="0" fill="hold" grpId="1" nodeType="withEffect">
                                  <p:stCondLst>
                                    <p:cond delay="0"/>
                                  </p:stCondLst>
                                  <p:childTnLst>
                                    <p:set>
                                      <p:cBhvr>
                                        <p:cTn id="191" dur="1" fill="hold">
                                          <p:stCondLst>
                                            <p:cond delay="0"/>
                                          </p:stCondLst>
                                        </p:cTn>
                                        <p:tgtEl>
                                          <p:spTgt spid="20507"/>
                                        </p:tgtEl>
                                        <p:attrNameLst>
                                          <p:attrName>style.visibility</p:attrName>
                                        </p:attrNameLst>
                                      </p:cBhvr>
                                      <p:to>
                                        <p:strVal val="visible"/>
                                      </p:to>
                                    </p:set>
                                    <p:animEffect transition="in" filter="fade">
                                      <p:cBhvr>
                                        <p:cTn id="192" dur="500"/>
                                        <p:tgtEl>
                                          <p:spTgt spid="20507"/>
                                        </p:tgtEl>
                                      </p:cBhvr>
                                    </p:animEffect>
                                  </p:childTnLst>
                                </p:cTn>
                              </p:par>
                              <p:par>
                                <p:cTn id="193" presetID="10" presetClass="entr" presetSubtype="0" fill="hold" grpId="1" nodeType="withEffect">
                                  <p:stCondLst>
                                    <p:cond delay="0"/>
                                  </p:stCondLst>
                                  <p:childTnLst>
                                    <p:set>
                                      <p:cBhvr>
                                        <p:cTn id="194" dur="1" fill="hold">
                                          <p:stCondLst>
                                            <p:cond delay="0"/>
                                          </p:stCondLst>
                                        </p:cTn>
                                        <p:tgtEl>
                                          <p:spTgt spid="20508"/>
                                        </p:tgtEl>
                                        <p:attrNameLst>
                                          <p:attrName>style.visibility</p:attrName>
                                        </p:attrNameLst>
                                      </p:cBhvr>
                                      <p:to>
                                        <p:strVal val="visible"/>
                                      </p:to>
                                    </p:set>
                                    <p:animEffect transition="in" filter="fade">
                                      <p:cBhvr>
                                        <p:cTn id="195" dur="500"/>
                                        <p:tgtEl>
                                          <p:spTgt spid="20508"/>
                                        </p:tgtEl>
                                      </p:cBhvr>
                                    </p:animEffect>
                                  </p:childTnLst>
                                </p:cTn>
                              </p:par>
                              <p:par>
                                <p:cTn id="196" presetID="10" presetClass="entr" presetSubtype="0" fill="hold" grpId="1" nodeType="withEffect">
                                  <p:stCondLst>
                                    <p:cond delay="0"/>
                                  </p:stCondLst>
                                  <p:childTnLst>
                                    <p:set>
                                      <p:cBhvr>
                                        <p:cTn id="197" dur="1" fill="hold">
                                          <p:stCondLst>
                                            <p:cond delay="0"/>
                                          </p:stCondLst>
                                        </p:cTn>
                                        <p:tgtEl>
                                          <p:spTgt spid="20509"/>
                                        </p:tgtEl>
                                        <p:attrNameLst>
                                          <p:attrName>style.visibility</p:attrName>
                                        </p:attrNameLst>
                                      </p:cBhvr>
                                      <p:to>
                                        <p:strVal val="visible"/>
                                      </p:to>
                                    </p:set>
                                    <p:animEffect transition="in" filter="fade">
                                      <p:cBhvr>
                                        <p:cTn id="198" dur="500"/>
                                        <p:tgtEl>
                                          <p:spTgt spid="20509"/>
                                        </p:tgtEl>
                                      </p:cBhvr>
                                    </p:animEffect>
                                  </p:childTnLst>
                                </p:cTn>
                              </p:par>
                              <p:par>
                                <p:cTn id="199" presetID="10" presetClass="entr" presetSubtype="0" fill="hold" grpId="1" nodeType="withEffect">
                                  <p:stCondLst>
                                    <p:cond delay="0"/>
                                  </p:stCondLst>
                                  <p:childTnLst>
                                    <p:set>
                                      <p:cBhvr>
                                        <p:cTn id="200" dur="1" fill="hold">
                                          <p:stCondLst>
                                            <p:cond delay="0"/>
                                          </p:stCondLst>
                                        </p:cTn>
                                        <p:tgtEl>
                                          <p:spTgt spid="20510"/>
                                        </p:tgtEl>
                                        <p:attrNameLst>
                                          <p:attrName>style.visibility</p:attrName>
                                        </p:attrNameLst>
                                      </p:cBhvr>
                                      <p:to>
                                        <p:strVal val="visible"/>
                                      </p:to>
                                    </p:set>
                                    <p:animEffect transition="in" filter="fade">
                                      <p:cBhvr>
                                        <p:cTn id="201" dur="500"/>
                                        <p:tgtEl>
                                          <p:spTgt spid="20510"/>
                                        </p:tgtEl>
                                      </p:cBhvr>
                                    </p:animEffect>
                                  </p:childTnLst>
                                </p:cTn>
                              </p:par>
                              <p:par>
                                <p:cTn id="202" presetID="10" presetClass="entr" presetSubtype="0" fill="hold" grpId="1" nodeType="withEffect">
                                  <p:stCondLst>
                                    <p:cond delay="0"/>
                                  </p:stCondLst>
                                  <p:childTnLst>
                                    <p:set>
                                      <p:cBhvr>
                                        <p:cTn id="203" dur="1" fill="hold">
                                          <p:stCondLst>
                                            <p:cond delay="0"/>
                                          </p:stCondLst>
                                        </p:cTn>
                                        <p:tgtEl>
                                          <p:spTgt spid="20512"/>
                                        </p:tgtEl>
                                        <p:attrNameLst>
                                          <p:attrName>style.visibility</p:attrName>
                                        </p:attrNameLst>
                                      </p:cBhvr>
                                      <p:to>
                                        <p:strVal val="visible"/>
                                      </p:to>
                                    </p:set>
                                    <p:animEffect transition="in" filter="fade">
                                      <p:cBhvr>
                                        <p:cTn id="204" dur="500"/>
                                        <p:tgtEl>
                                          <p:spTgt spid="20512"/>
                                        </p:tgtEl>
                                      </p:cBhvr>
                                    </p:animEffect>
                                  </p:childTnLst>
                                </p:cTn>
                              </p:par>
                              <p:par>
                                <p:cTn id="205" presetID="10" presetClass="entr" presetSubtype="0" fill="hold" grpId="1" nodeType="withEffect">
                                  <p:stCondLst>
                                    <p:cond delay="0"/>
                                  </p:stCondLst>
                                  <p:childTnLst>
                                    <p:set>
                                      <p:cBhvr>
                                        <p:cTn id="206" dur="1" fill="hold">
                                          <p:stCondLst>
                                            <p:cond delay="0"/>
                                          </p:stCondLst>
                                        </p:cTn>
                                        <p:tgtEl>
                                          <p:spTgt spid="20513"/>
                                        </p:tgtEl>
                                        <p:attrNameLst>
                                          <p:attrName>style.visibility</p:attrName>
                                        </p:attrNameLst>
                                      </p:cBhvr>
                                      <p:to>
                                        <p:strVal val="visible"/>
                                      </p:to>
                                    </p:set>
                                    <p:animEffect transition="in" filter="fade">
                                      <p:cBhvr>
                                        <p:cTn id="207" dur="500"/>
                                        <p:tgtEl>
                                          <p:spTgt spid="20513"/>
                                        </p:tgtEl>
                                      </p:cBhvr>
                                    </p:animEffect>
                                  </p:childTnLst>
                                </p:cTn>
                              </p:par>
                              <p:par>
                                <p:cTn id="208" presetID="10" presetClass="entr" presetSubtype="0" fill="hold" grpId="2" nodeType="withEffect">
                                  <p:stCondLst>
                                    <p:cond delay="0"/>
                                  </p:stCondLst>
                                  <p:childTnLst>
                                    <p:set>
                                      <p:cBhvr>
                                        <p:cTn id="209" dur="1" fill="hold">
                                          <p:stCondLst>
                                            <p:cond delay="0"/>
                                          </p:stCondLst>
                                        </p:cTn>
                                        <p:tgtEl>
                                          <p:spTgt spid="20518"/>
                                        </p:tgtEl>
                                        <p:attrNameLst>
                                          <p:attrName>style.visibility</p:attrName>
                                        </p:attrNameLst>
                                      </p:cBhvr>
                                      <p:to>
                                        <p:strVal val="visible"/>
                                      </p:to>
                                    </p:set>
                                    <p:animEffect transition="in" filter="fade">
                                      <p:cBhvr>
                                        <p:cTn id="210" dur="500"/>
                                        <p:tgtEl>
                                          <p:spTgt spid="20518"/>
                                        </p:tgtEl>
                                      </p:cBhvr>
                                    </p:animEffect>
                                  </p:childTnLst>
                                </p:cTn>
                              </p:par>
                              <p:par>
                                <p:cTn id="211" presetID="10" presetClass="entr" presetSubtype="0" fill="hold" grpId="2" nodeType="withEffect">
                                  <p:stCondLst>
                                    <p:cond delay="0"/>
                                  </p:stCondLst>
                                  <p:childTnLst>
                                    <p:set>
                                      <p:cBhvr>
                                        <p:cTn id="212" dur="1" fill="hold">
                                          <p:stCondLst>
                                            <p:cond delay="0"/>
                                          </p:stCondLst>
                                        </p:cTn>
                                        <p:tgtEl>
                                          <p:spTgt spid="20519"/>
                                        </p:tgtEl>
                                        <p:attrNameLst>
                                          <p:attrName>style.visibility</p:attrName>
                                        </p:attrNameLst>
                                      </p:cBhvr>
                                      <p:to>
                                        <p:strVal val="visible"/>
                                      </p:to>
                                    </p:set>
                                    <p:animEffect transition="in" filter="fade">
                                      <p:cBhvr>
                                        <p:cTn id="213" dur="500"/>
                                        <p:tgtEl>
                                          <p:spTgt spid="20519"/>
                                        </p:tgtEl>
                                      </p:cBhvr>
                                    </p:animEffect>
                                  </p:childTnLst>
                                </p:cTn>
                              </p:par>
                              <p:par>
                                <p:cTn id="214" presetID="10" presetClass="entr" presetSubtype="0" fill="hold" grpId="2" nodeType="withEffect">
                                  <p:stCondLst>
                                    <p:cond delay="0"/>
                                  </p:stCondLst>
                                  <p:childTnLst>
                                    <p:set>
                                      <p:cBhvr>
                                        <p:cTn id="215" dur="1" fill="hold">
                                          <p:stCondLst>
                                            <p:cond delay="0"/>
                                          </p:stCondLst>
                                        </p:cTn>
                                        <p:tgtEl>
                                          <p:spTgt spid="20521"/>
                                        </p:tgtEl>
                                        <p:attrNameLst>
                                          <p:attrName>style.visibility</p:attrName>
                                        </p:attrNameLst>
                                      </p:cBhvr>
                                      <p:to>
                                        <p:strVal val="visible"/>
                                      </p:to>
                                    </p:set>
                                    <p:animEffect transition="in" filter="fade">
                                      <p:cBhvr>
                                        <p:cTn id="216" dur="500"/>
                                        <p:tgtEl>
                                          <p:spTgt spid="20521"/>
                                        </p:tgtEl>
                                      </p:cBhvr>
                                    </p:animEffect>
                                  </p:childTnLst>
                                </p:cTn>
                              </p:par>
                              <p:par>
                                <p:cTn id="217" presetID="10" presetClass="entr" presetSubtype="0" fill="hold" grpId="1" nodeType="withEffect">
                                  <p:stCondLst>
                                    <p:cond delay="0"/>
                                  </p:stCondLst>
                                  <p:childTnLst>
                                    <p:set>
                                      <p:cBhvr>
                                        <p:cTn id="218" dur="1" fill="hold">
                                          <p:stCondLst>
                                            <p:cond delay="0"/>
                                          </p:stCondLst>
                                        </p:cTn>
                                        <p:tgtEl>
                                          <p:spTgt spid="20546"/>
                                        </p:tgtEl>
                                        <p:attrNameLst>
                                          <p:attrName>style.visibility</p:attrName>
                                        </p:attrNameLst>
                                      </p:cBhvr>
                                      <p:to>
                                        <p:strVal val="visible"/>
                                      </p:to>
                                    </p:set>
                                    <p:animEffect transition="in" filter="fade">
                                      <p:cBhvr>
                                        <p:cTn id="219" dur="500"/>
                                        <p:tgtEl>
                                          <p:spTgt spid="20546"/>
                                        </p:tgtEl>
                                      </p:cBhvr>
                                    </p:animEffect>
                                  </p:childTnLst>
                                </p:cTn>
                              </p:par>
                              <p:par>
                                <p:cTn id="220" presetID="10" presetClass="entr" presetSubtype="0" fill="hold" nodeType="withEffect">
                                  <p:stCondLst>
                                    <p:cond delay="0"/>
                                  </p:stCondLst>
                                  <p:childTnLst>
                                    <p:set>
                                      <p:cBhvr>
                                        <p:cTn id="221" dur="1" fill="hold">
                                          <p:stCondLst>
                                            <p:cond delay="0"/>
                                          </p:stCondLst>
                                        </p:cTn>
                                        <p:tgtEl>
                                          <p:spTgt spid="82"/>
                                        </p:tgtEl>
                                        <p:attrNameLst>
                                          <p:attrName>style.visibility</p:attrName>
                                        </p:attrNameLst>
                                      </p:cBhvr>
                                      <p:to>
                                        <p:strVal val="visible"/>
                                      </p:to>
                                    </p:set>
                                    <p:animEffect transition="in" filter="fade">
                                      <p:cBhvr>
                                        <p:cTn id="222" dur="500"/>
                                        <p:tgtEl>
                                          <p:spTgt spid="82"/>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0561"/>
                                        </p:tgtEl>
                                        <p:attrNameLst>
                                          <p:attrName>style.visibility</p:attrName>
                                        </p:attrNameLst>
                                      </p:cBhvr>
                                      <p:to>
                                        <p:strVal val="visible"/>
                                      </p:to>
                                    </p:set>
                                    <p:animEffect transition="in" filter="fade">
                                      <p:cBhvr>
                                        <p:cTn id="225" dur="500"/>
                                        <p:tgtEl>
                                          <p:spTgt spid="20561"/>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20562"/>
                                        </p:tgtEl>
                                        <p:attrNameLst>
                                          <p:attrName>style.visibility</p:attrName>
                                        </p:attrNameLst>
                                      </p:cBhvr>
                                      <p:to>
                                        <p:strVal val="visible"/>
                                      </p:to>
                                    </p:set>
                                    <p:animEffect transition="in" filter="fade">
                                      <p:cBhvr>
                                        <p:cTn id="228" dur="500"/>
                                        <p:tgtEl>
                                          <p:spTgt spid="20562"/>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20563"/>
                                        </p:tgtEl>
                                        <p:attrNameLst>
                                          <p:attrName>style.visibility</p:attrName>
                                        </p:attrNameLst>
                                      </p:cBhvr>
                                      <p:to>
                                        <p:strVal val="visible"/>
                                      </p:to>
                                    </p:set>
                                    <p:animEffect transition="in" filter="fade">
                                      <p:cBhvr>
                                        <p:cTn id="231" dur="500"/>
                                        <p:tgtEl>
                                          <p:spTgt spid="20563"/>
                                        </p:tgtEl>
                                      </p:cBhvr>
                                    </p:animEffect>
                                  </p:childTnLst>
                                </p:cTn>
                              </p:par>
                              <p:par>
                                <p:cTn id="232" presetID="10" presetClass="entr" presetSubtype="0" fill="hold" grpId="2" nodeType="withEffect">
                                  <p:stCondLst>
                                    <p:cond delay="0"/>
                                  </p:stCondLst>
                                  <p:childTnLst>
                                    <p:set>
                                      <p:cBhvr>
                                        <p:cTn id="233" dur="1" fill="hold">
                                          <p:stCondLst>
                                            <p:cond delay="0"/>
                                          </p:stCondLst>
                                        </p:cTn>
                                        <p:tgtEl>
                                          <p:spTgt spid="20520"/>
                                        </p:tgtEl>
                                        <p:attrNameLst>
                                          <p:attrName>style.visibility</p:attrName>
                                        </p:attrNameLst>
                                      </p:cBhvr>
                                      <p:to>
                                        <p:strVal val="visible"/>
                                      </p:to>
                                    </p:set>
                                    <p:animEffect transition="in" filter="fade">
                                      <p:cBhvr>
                                        <p:cTn id="234" dur="500"/>
                                        <p:tgtEl>
                                          <p:spTgt spid="20520"/>
                                        </p:tgtEl>
                                      </p:cBhvr>
                                    </p:animEffect>
                                  </p:childTnLst>
                                </p:cTn>
                              </p:par>
                              <p:par>
                                <p:cTn id="235" presetID="10" presetClass="entr" presetSubtype="0" fill="hold" nodeType="withEffect">
                                  <p:stCondLst>
                                    <p:cond delay="0"/>
                                  </p:stCondLst>
                                  <p:childTnLst>
                                    <p:set>
                                      <p:cBhvr>
                                        <p:cTn id="236" dur="1" fill="hold">
                                          <p:stCondLst>
                                            <p:cond delay="0"/>
                                          </p:stCondLst>
                                        </p:cTn>
                                        <p:tgtEl>
                                          <p:spTgt spid="87"/>
                                        </p:tgtEl>
                                        <p:attrNameLst>
                                          <p:attrName>style.visibility</p:attrName>
                                        </p:attrNameLst>
                                      </p:cBhvr>
                                      <p:to>
                                        <p:strVal val="visible"/>
                                      </p:to>
                                    </p:set>
                                    <p:animEffect transition="in" filter="fade">
                                      <p:cBhvr>
                                        <p:cTn id="237" dur="500"/>
                                        <p:tgtEl>
                                          <p:spTgt spid="87"/>
                                        </p:tgtEl>
                                      </p:cBhvr>
                                    </p:animEffect>
                                  </p:childTnLst>
                                </p:cTn>
                              </p:par>
                              <p:par>
                                <p:cTn id="238" presetID="10" presetClass="entr" presetSubtype="0" fill="hold" nodeType="withEffect">
                                  <p:stCondLst>
                                    <p:cond delay="0"/>
                                  </p:stCondLst>
                                  <p:childTnLst>
                                    <p:set>
                                      <p:cBhvr>
                                        <p:cTn id="239" dur="1" fill="hold">
                                          <p:stCondLst>
                                            <p:cond delay="0"/>
                                          </p:stCondLst>
                                        </p:cTn>
                                        <p:tgtEl>
                                          <p:spTgt spid="30822"/>
                                        </p:tgtEl>
                                        <p:attrNameLst>
                                          <p:attrName>style.visibility</p:attrName>
                                        </p:attrNameLst>
                                      </p:cBhvr>
                                      <p:to>
                                        <p:strVal val="visible"/>
                                      </p:to>
                                    </p:set>
                                    <p:animEffect transition="in" filter="fade">
                                      <p:cBhvr>
                                        <p:cTn id="240" dur="500"/>
                                        <p:tgtEl>
                                          <p:spTgt spid="30822"/>
                                        </p:tgtEl>
                                      </p:cBhvr>
                                    </p:animEffect>
                                  </p:childTnLst>
                                </p:cTn>
                              </p:par>
                              <p:par>
                                <p:cTn id="241" presetID="10" presetClass="entr" presetSubtype="0" fill="hold" nodeType="withEffect">
                                  <p:stCondLst>
                                    <p:cond delay="0"/>
                                  </p:stCondLst>
                                  <p:childTnLst>
                                    <p:set>
                                      <p:cBhvr>
                                        <p:cTn id="242" dur="1" fill="hold">
                                          <p:stCondLst>
                                            <p:cond delay="0"/>
                                          </p:stCondLst>
                                        </p:cTn>
                                        <p:tgtEl>
                                          <p:spTgt spid="90"/>
                                        </p:tgtEl>
                                        <p:attrNameLst>
                                          <p:attrName>style.visibility</p:attrName>
                                        </p:attrNameLst>
                                      </p:cBhvr>
                                      <p:to>
                                        <p:strVal val="visible"/>
                                      </p:to>
                                    </p:set>
                                    <p:animEffect transition="in" filter="fade">
                                      <p:cBhvr>
                                        <p:cTn id="24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86" grpId="1" animBg="1"/>
      <p:bldP spid="20486" grpId="2" animBg="1"/>
      <p:bldP spid="20488" grpId="0" animBg="1"/>
      <p:bldP spid="20488" grpId="1" animBg="1"/>
      <p:bldP spid="20488" grpId="2" animBg="1"/>
      <p:bldP spid="20489" grpId="0" animBg="1"/>
      <p:bldP spid="20489" grpId="1" animBg="1"/>
      <p:bldP spid="20489" grpId="2" animBg="1"/>
      <p:bldP spid="20494" grpId="0" animBg="1"/>
      <p:bldP spid="20494" grpId="1" animBg="1"/>
      <p:bldP spid="20494" grpId="2" animBg="1"/>
      <p:bldP spid="20497" grpId="0" animBg="1"/>
      <p:bldP spid="20497" grpId="1" animBg="1"/>
      <p:bldP spid="20497" grpId="2" animBg="1"/>
      <p:bldP spid="20498" grpId="0" animBg="1"/>
      <p:bldP spid="20498" grpId="1" animBg="1"/>
      <p:bldP spid="20498" grpId="2" animBg="1"/>
      <p:bldP spid="20505" grpId="0" animBg="1"/>
      <p:bldP spid="20505" grpId="1" animBg="1"/>
      <p:bldP spid="20505" grpId="2" animBg="1"/>
      <p:bldP spid="20506" grpId="0" animBg="1"/>
      <p:bldP spid="20506" grpId="1" animBg="1"/>
      <p:bldP spid="20506" grpId="2" animBg="1"/>
      <p:bldP spid="20507" grpId="0" animBg="1"/>
      <p:bldP spid="20507" grpId="1" animBg="1"/>
      <p:bldP spid="20507" grpId="2" animBg="1"/>
      <p:bldP spid="20508" grpId="0" animBg="1"/>
      <p:bldP spid="20508" grpId="1" animBg="1"/>
      <p:bldP spid="20508" grpId="2" animBg="1"/>
      <p:bldP spid="20509" grpId="0"/>
      <p:bldP spid="20509" grpId="1"/>
      <p:bldP spid="20509" grpId="2"/>
      <p:bldP spid="20510" grpId="0"/>
      <p:bldP spid="20510" grpId="1"/>
      <p:bldP spid="20510" grpId="2"/>
      <p:bldP spid="20512" grpId="0" animBg="1"/>
      <p:bldP spid="20512" grpId="1" animBg="1"/>
      <p:bldP spid="20512" grpId="2" animBg="1"/>
      <p:bldP spid="20513" grpId="0"/>
      <p:bldP spid="20513" grpId="1"/>
      <p:bldP spid="20513" grpId="2"/>
      <p:bldP spid="20518" grpId="0" animBg="1"/>
      <p:bldP spid="20518" grpId="1" animBg="1"/>
      <p:bldP spid="20518" grpId="2" animBg="1"/>
      <p:bldP spid="20519" grpId="0" animBg="1"/>
      <p:bldP spid="20519" grpId="1" animBg="1"/>
      <p:bldP spid="20519" grpId="2" animBg="1"/>
      <p:bldP spid="20521" grpId="0" animBg="1"/>
      <p:bldP spid="20521" grpId="1" animBg="1"/>
      <p:bldP spid="20521" grpId="2" animBg="1"/>
      <p:bldP spid="20546" grpId="0" animBg="1"/>
      <p:bldP spid="20546" grpId="1" animBg="1"/>
      <p:bldP spid="20546" grpId="2" animBg="1"/>
      <p:bldP spid="20561" grpId="0" animBg="1"/>
      <p:bldP spid="20562" grpId="0" animBg="1"/>
      <p:bldP spid="20563" grpId="0" animBg="1"/>
      <p:bldP spid="20520" grpId="0" animBg="1"/>
      <p:bldP spid="20520" grpId="1" animBg="1"/>
      <p:bldP spid="20520"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bwMode="auto">
          <a:xfrm>
            <a:off x="5334000" y="838200"/>
            <a:ext cx="2514600" cy="2286000"/>
          </a:xfrm>
          <a:prstGeom prst="rect">
            <a:avLst/>
          </a:prstGeom>
          <a:solidFill>
            <a:schemeClr val="accent2">
              <a:lumMod val="40000"/>
              <a:lumOff val="60000"/>
            </a:schemeClr>
          </a:solidFill>
          <a:ln w="50800" cap="flat" cmpd="sng" algn="ctr">
            <a:solidFill>
              <a:schemeClr val="tx1"/>
            </a:solidFill>
            <a:prstDash val="solid"/>
            <a:round/>
            <a:headEnd type="none" w="med" len="med"/>
            <a:tailEnd type="none" w="med" len="med"/>
          </a:ln>
          <a:effectLst/>
        </p:spPr>
        <p:txBody>
          <a:bodyPr wrap="none" anchor="ctr"/>
          <a:lstStyle/>
          <a:p>
            <a:pPr algn="ctr" eaLnBrk="0" fontAlgn="auto" hangingPunct="0">
              <a:spcBef>
                <a:spcPts val="0"/>
              </a:spcBef>
              <a:spcAft>
                <a:spcPts val="0"/>
              </a:spcAft>
              <a:defRPr/>
            </a:pPr>
            <a:endParaRPr lang="en-US" sz="1200" b="1" dirty="0">
              <a:solidFill>
                <a:srgbClr val="292929"/>
              </a:solidFill>
              <a:latin typeface="Verdana" pitchFamily="34" charset="0"/>
              <a:cs typeface="+mn-cs"/>
            </a:endParaRPr>
          </a:p>
        </p:txBody>
      </p:sp>
      <p:sp>
        <p:nvSpPr>
          <p:cNvPr id="87" name="Rectangle 86"/>
          <p:cNvSpPr/>
          <p:nvPr/>
        </p:nvSpPr>
        <p:spPr bwMode="auto">
          <a:xfrm>
            <a:off x="1219200" y="838200"/>
            <a:ext cx="2438400" cy="3962400"/>
          </a:xfrm>
          <a:prstGeom prst="rect">
            <a:avLst/>
          </a:prstGeom>
          <a:solidFill>
            <a:schemeClr val="accent2">
              <a:lumMod val="40000"/>
              <a:lumOff val="60000"/>
            </a:schemeClr>
          </a:solidFill>
          <a:ln w="50800" cap="flat" cmpd="sng" algn="ctr">
            <a:solidFill>
              <a:schemeClr val="tx1"/>
            </a:solidFill>
            <a:prstDash val="solid"/>
            <a:round/>
            <a:headEnd type="none" w="med" len="med"/>
            <a:tailEnd type="none" w="med" len="med"/>
          </a:ln>
          <a:effectLst/>
        </p:spPr>
        <p:txBody>
          <a:bodyPr wrap="none" anchor="ctr"/>
          <a:lstStyle/>
          <a:p>
            <a:pPr algn="ctr" eaLnBrk="0" fontAlgn="auto" hangingPunct="0">
              <a:spcBef>
                <a:spcPts val="0"/>
              </a:spcBef>
              <a:spcAft>
                <a:spcPts val="0"/>
              </a:spcAft>
              <a:defRPr/>
            </a:pPr>
            <a:endParaRPr lang="en-US" sz="1200" b="1" dirty="0">
              <a:solidFill>
                <a:srgbClr val="292929"/>
              </a:solidFill>
              <a:latin typeface="Verdana" pitchFamily="34" charset="0"/>
              <a:cs typeface="+mn-cs"/>
            </a:endParaRPr>
          </a:p>
        </p:txBody>
      </p:sp>
      <p:sp>
        <p:nvSpPr>
          <p:cNvPr id="46083" name="Title 1"/>
          <p:cNvSpPr>
            <a:spLocks noGrp="1"/>
          </p:cNvSpPr>
          <p:nvPr>
            <p:ph type="title"/>
          </p:nvPr>
        </p:nvSpPr>
        <p:spPr>
          <a:xfrm>
            <a:off x="455613" y="228600"/>
            <a:ext cx="8237537" cy="660400"/>
          </a:xfrm>
        </p:spPr>
        <p:txBody>
          <a:bodyPr/>
          <a:lstStyle/>
          <a:p>
            <a:r>
              <a:rPr lang="en-US" smtClean="0"/>
              <a:t>The benefits of flexibility</a:t>
            </a:r>
          </a:p>
        </p:txBody>
      </p:sp>
      <p:sp>
        <p:nvSpPr>
          <p:cNvPr id="32772" name="Slide Number Placeholder 3"/>
          <p:cNvSpPr>
            <a:spLocks noGrp="1"/>
          </p:cNvSpPr>
          <p:nvPr>
            <p:ph type="sldNum" sz="quarter" idx="11"/>
          </p:nvPr>
        </p:nvSpPr>
        <p:spPr/>
        <p:txBody>
          <a:bodyPr/>
          <a:lstStyle/>
          <a:p>
            <a:pPr fontAlgn="base">
              <a:spcBef>
                <a:spcPct val="0"/>
              </a:spcBef>
              <a:spcAft>
                <a:spcPct val="0"/>
              </a:spcAft>
              <a:defRPr/>
            </a:pPr>
            <a:fld id="{7EB9B3A8-F747-4344-9199-4BD772217FF8}" type="slidenum">
              <a:rPr lang="en-US" smtClean="0">
                <a:cs typeface="Arial" charset="0"/>
              </a:rPr>
              <a:pPr fontAlgn="base">
                <a:spcBef>
                  <a:spcPct val="0"/>
                </a:spcBef>
                <a:spcAft>
                  <a:spcPct val="0"/>
                </a:spcAft>
                <a:defRPr/>
              </a:pPr>
              <a:t>12</a:t>
            </a:fld>
            <a:endParaRPr lang="en-US" smtClean="0">
              <a:cs typeface="Arial" charset="0"/>
            </a:endParaRPr>
          </a:p>
        </p:txBody>
      </p:sp>
      <p:sp>
        <p:nvSpPr>
          <p:cNvPr id="46085" name="Rounded Rectangle 4"/>
          <p:cNvSpPr>
            <a:spLocks noChangeArrowheads="1"/>
          </p:cNvSpPr>
          <p:nvPr/>
        </p:nvSpPr>
        <p:spPr bwMode="auto">
          <a:xfrm>
            <a:off x="2019300" y="914400"/>
            <a:ext cx="685800" cy="685800"/>
          </a:xfrm>
          <a:prstGeom prst="roundRect">
            <a:avLst>
              <a:gd name="adj" fmla="val 16667"/>
            </a:avLst>
          </a:prstGeom>
          <a:solidFill>
            <a:schemeClr val="accent1"/>
          </a:solidFill>
          <a:ln w="50800" algn="ctr">
            <a:noFill/>
            <a:round/>
            <a:headEnd/>
            <a:tailEnd/>
          </a:ln>
        </p:spPr>
        <p:txBody>
          <a:bodyPr wrap="none" anchor="ctr"/>
          <a:lstStyle/>
          <a:p>
            <a:pPr algn="ctr" eaLnBrk="0" hangingPunct="0"/>
            <a:r>
              <a:rPr lang="en-US" sz="800" dirty="0" smtClean="0">
                <a:solidFill>
                  <a:schemeClr val="bg1"/>
                </a:solidFill>
                <a:latin typeface="Verdana" pitchFamily="34" charset="0"/>
              </a:rPr>
              <a:t>Intel® </a:t>
            </a:r>
          </a:p>
          <a:p>
            <a:pPr algn="ctr" eaLnBrk="0" hangingPunct="0"/>
            <a:r>
              <a:rPr lang="en-US" sz="800" dirty="0" smtClean="0">
                <a:solidFill>
                  <a:schemeClr val="bg1"/>
                </a:solidFill>
                <a:latin typeface="Verdana" pitchFamily="34" charset="0"/>
              </a:rPr>
              <a:t>Atom™ </a:t>
            </a:r>
          </a:p>
          <a:p>
            <a:pPr algn="ctr" eaLnBrk="0" hangingPunct="0"/>
            <a:r>
              <a:rPr lang="en-US" sz="800" dirty="0" smtClean="0">
                <a:solidFill>
                  <a:schemeClr val="bg1"/>
                </a:solidFill>
                <a:latin typeface="Verdana" pitchFamily="34" charset="0"/>
              </a:rPr>
              <a:t>Processor </a:t>
            </a:r>
          </a:p>
          <a:p>
            <a:pPr algn="ctr" eaLnBrk="0" hangingPunct="0"/>
            <a:r>
              <a:rPr lang="en-US" sz="800" dirty="0" smtClean="0">
                <a:solidFill>
                  <a:schemeClr val="bg1"/>
                </a:solidFill>
                <a:latin typeface="Verdana" pitchFamily="34" charset="0"/>
              </a:rPr>
              <a:t>Z5xx</a:t>
            </a:r>
            <a:endParaRPr lang="en-US" sz="800" dirty="0">
              <a:solidFill>
                <a:schemeClr val="bg1"/>
              </a:solidFill>
              <a:latin typeface="Verdana" pitchFamily="34" charset="0"/>
            </a:endParaRPr>
          </a:p>
        </p:txBody>
      </p:sp>
      <p:sp>
        <p:nvSpPr>
          <p:cNvPr id="46086" name="Rounded Rectangle 5"/>
          <p:cNvSpPr>
            <a:spLocks noChangeArrowheads="1"/>
          </p:cNvSpPr>
          <p:nvPr/>
        </p:nvSpPr>
        <p:spPr bwMode="auto">
          <a:xfrm>
            <a:off x="1905000" y="1828800"/>
            <a:ext cx="914400" cy="914400"/>
          </a:xfrm>
          <a:prstGeom prst="roundRect">
            <a:avLst>
              <a:gd name="adj" fmla="val 16667"/>
            </a:avLst>
          </a:prstGeom>
          <a:solidFill>
            <a:schemeClr val="accent1"/>
          </a:solidFill>
          <a:ln w="50800" algn="ctr">
            <a:noFill/>
            <a:round/>
            <a:headEnd/>
            <a:tailEnd/>
          </a:ln>
        </p:spPr>
        <p:txBody>
          <a:bodyPr wrap="none" anchor="ctr"/>
          <a:lstStyle/>
          <a:p>
            <a:pPr algn="ctr" eaLnBrk="0" hangingPunct="0"/>
            <a:r>
              <a:rPr lang="en-US" sz="800" dirty="0" smtClean="0">
                <a:solidFill>
                  <a:schemeClr val="bg1"/>
                </a:solidFill>
                <a:latin typeface="Verdana" pitchFamily="34" charset="0"/>
              </a:rPr>
              <a:t>US15W</a:t>
            </a:r>
            <a:endParaRPr lang="en-US" sz="800" dirty="0">
              <a:solidFill>
                <a:schemeClr val="bg1"/>
              </a:solidFill>
              <a:latin typeface="Verdana" pitchFamily="34" charset="0"/>
            </a:endParaRPr>
          </a:p>
        </p:txBody>
      </p:sp>
      <p:sp>
        <p:nvSpPr>
          <p:cNvPr id="7" name="Rounded Rectangle 6"/>
          <p:cNvSpPr/>
          <p:nvPr/>
        </p:nvSpPr>
        <p:spPr bwMode="auto">
          <a:xfrm>
            <a:off x="2019300" y="2943225"/>
            <a:ext cx="685800" cy="685800"/>
          </a:xfrm>
          <a:prstGeom prst="roundRect">
            <a:avLst/>
          </a:prstGeom>
          <a:solidFill>
            <a:schemeClr val="accent3">
              <a:lumMod val="75000"/>
            </a:schemeClr>
          </a:solidFill>
          <a:ln w="50800" cap="flat" cmpd="sng" algn="ctr">
            <a:noFill/>
            <a:prstDash val="solid"/>
            <a:round/>
            <a:headEnd type="none" w="med" len="med"/>
            <a:tailEnd type="none" w="med" len="med"/>
          </a:ln>
          <a:effectLst/>
        </p:spPr>
        <p:txBody>
          <a:bodyPr wrap="none" anchor="ctr"/>
          <a:lstStyle/>
          <a:p>
            <a:pPr algn="ctr" eaLnBrk="0" hangingPunct="0">
              <a:defRPr/>
            </a:pPr>
            <a:r>
              <a:rPr lang="en-US" sz="800">
                <a:solidFill>
                  <a:schemeClr val="bg1"/>
                </a:solidFill>
                <a:latin typeface="Verdana" pitchFamily="34" charset="0"/>
              </a:rPr>
              <a:t>Timberdale</a:t>
            </a:r>
          </a:p>
          <a:p>
            <a:pPr algn="ctr" eaLnBrk="0" hangingPunct="0">
              <a:defRPr/>
            </a:pPr>
            <a:endParaRPr lang="en-US" sz="800">
              <a:solidFill>
                <a:schemeClr val="bg1"/>
              </a:solidFill>
              <a:latin typeface="Verdana" pitchFamily="34" charset="0"/>
            </a:endParaRPr>
          </a:p>
        </p:txBody>
      </p:sp>
      <p:sp>
        <p:nvSpPr>
          <p:cNvPr id="11" name="Rounded Rectangle 10"/>
          <p:cNvSpPr/>
          <p:nvPr/>
        </p:nvSpPr>
        <p:spPr bwMode="auto">
          <a:xfrm>
            <a:off x="2019300" y="3886200"/>
            <a:ext cx="685800" cy="533400"/>
          </a:xfrm>
          <a:prstGeom prst="roundRect">
            <a:avLst/>
          </a:prstGeom>
          <a:solidFill>
            <a:schemeClr val="accent3">
              <a:lumMod val="75000"/>
            </a:schemeClr>
          </a:solidFill>
          <a:ln w="50800" cap="flat" cmpd="sng" algn="ctr">
            <a:noFill/>
            <a:prstDash val="solid"/>
            <a:round/>
            <a:headEnd type="none" w="med" len="med"/>
            <a:tailEnd type="none" w="med" len="med"/>
          </a:ln>
          <a:effectLst/>
        </p:spPr>
        <p:txBody>
          <a:bodyPr wrap="none" anchor="ctr"/>
          <a:lstStyle/>
          <a:p>
            <a:pPr algn="ctr" eaLnBrk="0" fontAlgn="auto" hangingPunct="0">
              <a:spcBef>
                <a:spcPts val="0"/>
              </a:spcBef>
              <a:spcAft>
                <a:spcPts val="0"/>
              </a:spcAft>
              <a:defRPr/>
            </a:pPr>
            <a:r>
              <a:rPr lang="en-US" sz="800" dirty="0">
                <a:solidFill>
                  <a:schemeClr val="bg1"/>
                </a:solidFill>
                <a:latin typeface="Verdana" pitchFamily="34" charset="0"/>
                <a:cs typeface="+mn-cs"/>
              </a:rPr>
              <a:t>Automotive</a:t>
            </a:r>
          </a:p>
          <a:p>
            <a:pPr algn="ctr" eaLnBrk="0" fontAlgn="auto" hangingPunct="0">
              <a:spcBef>
                <a:spcPts val="0"/>
              </a:spcBef>
              <a:spcAft>
                <a:spcPts val="0"/>
              </a:spcAft>
              <a:defRPr/>
            </a:pPr>
            <a:r>
              <a:rPr lang="en-US" sz="800" dirty="0">
                <a:solidFill>
                  <a:schemeClr val="bg1"/>
                </a:solidFill>
                <a:latin typeface="Verdana" pitchFamily="34" charset="0"/>
                <a:cs typeface="+mn-cs"/>
              </a:rPr>
              <a:t>Controller</a:t>
            </a:r>
          </a:p>
        </p:txBody>
      </p:sp>
      <p:sp>
        <p:nvSpPr>
          <p:cNvPr id="41993" name="Rounded Rectangle 11"/>
          <p:cNvSpPr>
            <a:spLocks noChangeArrowheads="1"/>
          </p:cNvSpPr>
          <p:nvPr/>
        </p:nvSpPr>
        <p:spPr bwMode="auto">
          <a:xfrm>
            <a:off x="6086475" y="914400"/>
            <a:ext cx="914400" cy="914400"/>
          </a:xfrm>
          <a:prstGeom prst="roundRect">
            <a:avLst>
              <a:gd name="adj" fmla="val 16667"/>
            </a:avLst>
          </a:prstGeom>
          <a:solidFill>
            <a:schemeClr val="accent6"/>
          </a:solidFill>
          <a:ln w="50800" algn="ctr">
            <a:noFill/>
            <a:round/>
            <a:headEnd/>
            <a:tailEnd/>
          </a:ln>
        </p:spPr>
        <p:txBody>
          <a:bodyPr wrap="none" anchor="ctr"/>
          <a:lstStyle/>
          <a:p>
            <a:pPr algn="ctr" eaLnBrk="0" hangingPunct="0">
              <a:defRPr/>
            </a:pPr>
            <a:r>
              <a:rPr lang="en-US" sz="1050" dirty="0" smtClean="0">
                <a:latin typeface="Verdana" pitchFamily="34" charset="0"/>
              </a:rPr>
              <a:t>Intel® </a:t>
            </a:r>
          </a:p>
          <a:p>
            <a:pPr algn="ctr" eaLnBrk="0" hangingPunct="0">
              <a:defRPr/>
            </a:pPr>
            <a:r>
              <a:rPr lang="en-US" sz="1050" dirty="0" smtClean="0">
                <a:latin typeface="Verdana" pitchFamily="34" charset="0"/>
              </a:rPr>
              <a:t>Atom™</a:t>
            </a:r>
          </a:p>
          <a:p>
            <a:pPr algn="ctr" eaLnBrk="0" hangingPunct="0">
              <a:defRPr/>
            </a:pPr>
            <a:r>
              <a:rPr lang="en-US" sz="1050" dirty="0" smtClean="0">
                <a:latin typeface="Verdana" pitchFamily="34" charset="0"/>
              </a:rPr>
              <a:t>Processor</a:t>
            </a:r>
          </a:p>
          <a:p>
            <a:pPr algn="ctr" eaLnBrk="0" hangingPunct="0">
              <a:defRPr/>
            </a:pPr>
            <a:r>
              <a:rPr lang="en-US" sz="1050" dirty="0" smtClean="0">
                <a:latin typeface="Verdana" pitchFamily="34" charset="0"/>
              </a:rPr>
              <a:t>E6xx series</a:t>
            </a:r>
            <a:endParaRPr lang="en-US" sz="1050" dirty="0">
              <a:latin typeface="Verdana" pitchFamily="34" charset="0"/>
            </a:endParaRPr>
          </a:p>
        </p:txBody>
      </p:sp>
      <p:sp>
        <p:nvSpPr>
          <p:cNvPr id="46090" name="Up-Down Arrow 14"/>
          <p:cNvSpPr>
            <a:spLocks noChangeArrowheads="1"/>
          </p:cNvSpPr>
          <p:nvPr/>
        </p:nvSpPr>
        <p:spPr bwMode="auto">
          <a:xfrm>
            <a:off x="2286000" y="1600200"/>
            <a:ext cx="76200" cy="228600"/>
          </a:xfrm>
          <a:prstGeom prst="upDownArrow">
            <a:avLst>
              <a:gd name="adj1" fmla="val 50000"/>
              <a:gd name="adj2" fmla="val 50000"/>
            </a:avLst>
          </a:prstGeom>
          <a:solidFill>
            <a:schemeClr val="accent1"/>
          </a:solidFill>
          <a:ln w="50800" algn="ctr">
            <a:solidFill>
              <a:schemeClr val="tx1"/>
            </a:solidFill>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46091" name="Up-Down Arrow 15"/>
          <p:cNvSpPr>
            <a:spLocks noChangeArrowheads="1"/>
          </p:cNvSpPr>
          <p:nvPr/>
        </p:nvSpPr>
        <p:spPr bwMode="auto">
          <a:xfrm>
            <a:off x="2286000" y="2743200"/>
            <a:ext cx="76200" cy="228600"/>
          </a:xfrm>
          <a:prstGeom prst="upDownArrow">
            <a:avLst>
              <a:gd name="adj1" fmla="val 50000"/>
              <a:gd name="adj2" fmla="val 50000"/>
            </a:avLst>
          </a:prstGeom>
          <a:solidFill>
            <a:schemeClr val="accent1"/>
          </a:solidFill>
          <a:ln w="50800" algn="ctr">
            <a:solidFill>
              <a:schemeClr val="tx1"/>
            </a:solidFill>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46092" name="Up-Down Arrow 16"/>
          <p:cNvSpPr>
            <a:spLocks noChangeArrowheads="1"/>
          </p:cNvSpPr>
          <p:nvPr/>
        </p:nvSpPr>
        <p:spPr bwMode="auto">
          <a:xfrm>
            <a:off x="2286000" y="3657600"/>
            <a:ext cx="76200" cy="228600"/>
          </a:xfrm>
          <a:prstGeom prst="upDownArrow">
            <a:avLst>
              <a:gd name="adj1" fmla="val 50000"/>
              <a:gd name="adj2" fmla="val 50000"/>
            </a:avLst>
          </a:prstGeom>
          <a:solidFill>
            <a:schemeClr val="accent1"/>
          </a:solidFill>
          <a:ln w="50800" algn="ctr">
            <a:solidFill>
              <a:schemeClr val="tx1"/>
            </a:solidFill>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46093" name="Up-Down Arrow 17"/>
          <p:cNvSpPr>
            <a:spLocks noChangeArrowheads="1"/>
          </p:cNvSpPr>
          <p:nvPr/>
        </p:nvSpPr>
        <p:spPr bwMode="auto">
          <a:xfrm>
            <a:off x="6543675" y="1828800"/>
            <a:ext cx="76200" cy="228600"/>
          </a:xfrm>
          <a:prstGeom prst="upDownArrow">
            <a:avLst>
              <a:gd name="adj1" fmla="val 50000"/>
              <a:gd name="adj2" fmla="val 50000"/>
            </a:avLst>
          </a:prstGeom>
          <a:solidFill>
            <a:schemeClr val="accent1"/>
          </a:solidFill>
          <a:ln w="50800" algn="ctr">
            <a:solidFill>
              <a:schemeClr val="tx1"/>
            </a:solidFill>
            <a:round/>
            <a:headEnd/>
            <a:tailEnd/>
          </a:ln>
        </p:spPr>
        <p:txBody>
          <a:bodyPr wrap="none" anchor="ctr"/>
          <a:lstStyle/>
          <a:p>
            <a:pPr algn="ctr" eaLnBrk="0" hangingPunct="0"/>
            <a:endParaRPr lang="en-US" sz="1200" b="1">
              <a:solidFill>
                <a:srgbClr val="292929"/>
              </a:solidFill>
              <a:latin typeface="Verdana" pitchFamily="34" charset="0"/>
            </a:endParaRPr>
          </a:p>
        </p:txBody>
      </p:sp>
      <p:cxnSp>
        <p:nvCxnSpPr>
          <p:cNvPr id="46094" name="Straight Arrow Connector 20"/>
          <p:cNvCxnSpPr>
            <a:cxnSpLocks noChangeShapeType="1"/>
          </p:cNvCxnSpPr>
          <p:nvPr/>
        </p:nvCxnSpPr>
        <p:spPr bwMode="auto">
          <a:xfrm>
            <a:off x="2667000" y="3124200"/>
            <a:ext cx="304800" cy="1588"/>
          </a:xfrm>
          <a:prstGeom prst="straightConnector1">
            <a:avLst/>
          </a:prstGeom>
          <a:noFill/>
          <a:ln w="25400" algn="ctr">
            <a:solidFill>
              <a:schemeClr val="tx1"/>
            </a:solidFill>
            <a:round/>
            <a:headEnd type="arrow" w="med" len="med"/>
            <a:tailEnd type="arrow" w="med" len="med"/>
          </a:ln>
        </p:spPr>
      </p:cxnSp>
      <p:cxnSp>
        <p:nvCxnSpPr>
          <p:cNvPr id="46095" name="Straight Arrow Connector 22"/>
          <p:cNvCxnSpPr>
            <a:cxnSpLocks noChangeShapeType="1"/>
          </p:cNvCxnSpPr>
          <p:nvPr/>
        </p:nvCxnSpPr>
        <p:spPr bwMode="auto">
          <a:xfrm>
            <a:off x="2667000" y="3427413"/>
            <a:ext cx="304800" cy="1587"/>
          </a:xfrm>
          <a:prstGeom prst="straightConnector1">
            <a:avLst/>
          </a:prstGeom>
          <a:noFill/>
          <a:ln w="25400" algn="ctr">
            <a:solidFill>
              <a:schemeClr val="tx1"/>
            </a:solidFill>
            <a:round/>
            <a:headEnd type="arrow" w="med" len="med"/>
            <a:tailEnd type="arrow" w="med" len="med"/>
          </a:ln>
        </p:spPr>
      </p:cxnSp>
      <p:cxnSp>
        <p:nvCxnSpPr>
          <p:cNvPr id="46096" name="Straight Arrow Connector 23"/>
          <p:cNvCxnSpPr>
            <a:cxnSpLocks noChangeShapeType="1"/>
          </p:cNvCxnSpPr>
          <p:nvPr/>
        </p:nvCxnSpPr>
        <p:spPr bwMode="auto">
          <a:xfrm>
            <a:off x="1752600" y="3429000"/>
            <a:ext cx="304800" cy="1588"/>
          </a:xfrm>
          <a:prstGeom prst="straightConnector1">
            <a:avLst/>
          </a:prstGeom>
          <a:noFill/>
          <a:ln w="25400" algn="ctr">
            <a:solidFill>
              <a:schemeClr val="tx1"/>
            </a:solidFill>
            <a:round/>
            <a:headEnd type="arrow" w="med" len="med"/>
            <a:tailEnd type="arrow" w="med" len="med"/>
          </a:ln>
        </p:spPr>
      </p:cxnSp>
      <p:cxnSp>
        <p:nvCxnSpPr>
          <p:cNvPr id="46097" name="Straight Arrow Connector 24"/>
          <p:cNvCxnSpPr>
            <a:cxnSpLocks noChangeShapeType="1"/>
          </p:cNvCxnSpPr>
          <p:nvPr/>
        </p:nvCxnSpPr>
        <p:spPr bwMode="auto">
          <a:xfrm>
            <a:off x="1752600" y="3124200"/>
            <a:ext cx="304800" cy="1588"/>
          </a:xfrm>
          <a:prstGeom prst="straightConnector1">
            <a:avLst/>
          </a:prstGeom>
          <a:noFill/>
          <a:ln w="25400" algn="ctr">
            <a:solidFill>
              <a:schemeClr val="tx1"/>
            </a:solidFill>
            <a:round/>
            <a:headEnd type="arrow" w="med" len="med"/>
            <a:tailEnd type="arrow" w="med" len="med"/>
          </a:ln>
        </p:spPr>
      </p:cxnSp>
      <p:cxnSp>
        <p:nvCxnSpPr>
          <p:cNvPr id="46098" name="Straight Arrow Connector 25"/>
          <p:cNvCxnSpPr>
            <a:cxnSpLocks noChangeShapeType="1"/>
          </p:cNvCxnSpPr>
          <p:nvPr/>
        </p:nvCxnSpPr>
        <p:spPr bwMode="auto">
          <a:xfrm>
            <a:off x="1600200" y="2209800"/>
            <a:ext cx="304800" cy="1588"/>
          </a:xfrm>
          <a:prstGeom prst="straightConnector1">
            <a:avLst/>
          </a:prstGeom>
          <a:noFill/>
          <a:ln w="25400" algn="ctr">
            <a:solidFill>
              <a:schemeClr val="tx1"/>
            </a:solidFill>
            <a:round/>
            <a:headEnd type="arrow" w="med" len="med"/>
            <a:tailEnd type="arrow" w="med" len="med"/>
          </a:ln>
        </p:spPr>
      </p:cxnSp>
      <p:cxnSp>
        <p:nvCxnSpPr>
          <p:cNvPr id="46099" name="Straight Arrow Connector 26"/>
          <p:cNvCxnSpPr>
            <a:cxnSpLocks noChangeShapeType="1"/>
          </p:cNvCxnSpPr>
          <p:nvPr/>
        </p:nvCxnSpPr>
        <p:spPr bwMode="auto">
          <a:xfrm>
            <a:off x="1600200" y="1905000"/>
            <a:ext cx="304800" cy="1588"/>
          </a:xfrm>
          <a:prstGeom prst="straightConnector1">
            <a:avLst/>
          </a:prstGeom>
          <a:noFill/>
          <a:ln w="25400" algn="ctr">
            <a:solidFill>
              <a:schemeClr val="tx1"/>
            </a:solidFill>
            <a:round/>
            <a:headEnd type="arrow" w="med" len="med"/>
            <a:tailEnd type="arrow" w="med" len="med"/>
          </a:ln>
        </p:spPr>
      </p:cxnSp>
      <p:cxnSp>
        <p:nvCxnSpPr>
          <p:cNvPr id="46100" name="Straight Arrow Connector 27"/>
          <p:cNvCxnSpPr>
            <a:cxnSpLocks noChangeShapeType="1"/>
          </p:cNvCxnSpPr>
          <p:nvPr/>
        </p:nvCxnSpPr>
        <p:spPr bwMode="auto">
          <a:xfrm>
            <a:off x="2819400" y="1905000"/>
            <a:ext cx="304800" cy="1588"/>
          </a:xfrm>
          <a:prstGeom prst="straightConnector1">
            <a:avLst/>
          </a:prstGeom>
          <a:noFill/>
          <a:ln w="25400" algn="ctr">
            <a:solidFill>
              <a:schemeClr val="tx1"/>
            </a:solidFill>
            <a:round/>
            <a:headEnd type="arrow" w="med" len="med"/>
            <a:tailEnd type="arrow" w="med" len="med"/>
          </a:ln>
        </p:spPr>
      </p:cxnSp>
      <p:cxnSp>
        <p:nvCxnSpPr>
          <p:cNvPr id="46101" name="Straight Arrow Connector 28"/>
          <p:cNvCxnSpPr>
            <a:cxnSpLocks noChangeShapeType="1"/>
          </p:cNvCxnSpPr>
          <p:nvPr/>
        </p:nvCxnSpPr>
        <p:spPr bwMode="auto">
          <a:xfrm>
            <a:off x="2819400" y="2208213"/>
            <a:ext cx="304800" cy="1587"/>
          </a:xfrm>
          <a:prstGeom prst="straightConnector1">
            <a:avLst/>
          </a:prstGeom>
          <a:noFill/>
          <a:ln w="25400" algn="ctr">
            <a:solidFill>
              <a:schemeClr val="tx1"/>
            </a:solidFill>
            <a:round/>
            <a:headEnd type="arrow" w="med" len="med"/>
            <a:tailEnd type="arrow" w="med" len="med"/>
          </a:ln>
        </p:spPr>
      </p:cxnSp>
      <p:cxnSp>
        <p:nvCxnSpPr>
          <p:cNvPr id="46102" name="Straight Arrow Connector 29"/>
          <p:cNvCxnSpPr>
            <a:cxnSpLocks noChangeShapeType="1"/>
          </p:cNvCxnSpPr>
          <p:nvPr/>
        </p:nvCxnSpPr>
        <p:spPr bwMode="auto">
          <a:xfrm>
            <a:off x="1600200" y="2513013"/>
            <a:ext cx="304800" cy="1587"/>
          </a:xfrm>
          <a:prstGeom prst="straightConnector1">
            <a:avLst/>
          </a:prstGeom>
          <a:noFill/>
          <a:ln w="25400" algn="ctr">
            <a:solidFill>
              <a:schemeClr val="tx1"/>
            </a:solidFill>
            <a:round/>
            <a:headEnd type="arrow" w="med" len="med"/>
            <a:tailEnd type="arrow" w="med" len="med"/>
          </a:ln>
        </p:spPr>
      </p:cxnSp>
      <p:cxnSp>
        <p:nvCxnSpPr>
          <p:cNvPr id="46103" name="Straight Arrow Connector 30"/>
          <p:cNvCxnSpPr>
            <a:cxnSpLocks noChangeShapeType="1"/>
          </p:cNvCxnSpPr>
          <p:nvPr/>
        </p:nvCxnSpPr>
        <p:spPr bwMode="auto">
          <a:xfrm>
            <a:off x="2819400" y="2511425"/>
            <a:ext cx="304800" cy="1588"/>
          </a:xfrm>
          <a:prstGeom prst="straightConnector1">
            <a:avLst/>
          </a:prstGeom>
          <a:noFill/>
          <a:ln w="25400" algn="ctr">
            <a:solidFill>
              <a:schemeClr val="tx1"/>
            </a:solidFill>
            <a:round/>
            <a:headEnd type="arrow" w="med" len="med"/>
            <a:tailEnd type="arrow" w="med" len="med"/>
          </a:ln>
        </p:spPr>
      </p:cxnSp>
      <p:cxnSp>
        <p:nvCxnSpPr>
          <p:cNvPr id="46104" name="Straight Arrow Connector 36"/>
          <p:cNvCxnSpPr>
            <a:cxnSpLocks noChangeShapeType="1"/>
          </p:cNvCxnSpPr>
          <p:nvPr/>
        </p:nvCxnSpPr>
        <p:spPr bwMode="auto">
          <a:xfrm rot="5400000">
            <a:off x="2163762" y="4570413"/>
            <a:ext cx="303213" cy="1588"/>
          </a:xfrm>
          <a:prstGeom prst="straightConnector1">
            <a:avLst/>
          </a:prstGeom>
          <a:noFill/>
          <a:ln w="25400" algn="ctr">
            <a:solidFill>
              <a:schemeClr val="tx1"/>
            </a:solidFill>
            <a:round/>
            <a:headEnd type="arrow" w="med" len="med"/>
            <a:tailEnd type="arrow" w="med" len="med"/>
          </a:ln>
        </p:spPr>
      </p:cxnSp>
      <p:sp>
        <p:nvSpPr>
          <p:cNvPr id="41" name="Rounded Rectangle 40"/>
          <p:cNvSpPr/>
          <p:nvPr/>
        </p:nvSpPr>
        <p:spPr bwMode="auto">
          <a:xfrm>
            <a:off x="6086475" y="2057400"/>
            <a:ext cx="914400" cy="914400"/>
          </a:xfrm>
          <a:prstGeom prst="roundRect">
            <a:avLst/>
          </a:prstGeom>
          <a:solidFill>
            <a:schemeClr val="accent3">
              <a:lumMod val="75000"/>
            </a:schemeClr>
          </a:solidFill>
          <a:ln w="50800" cap="flat" cmpd="sng" algn="ctr">
            <a:noFill/>
            <a:prstDash val="solid"/>
            <a:round/>
            <a:headEnd type="none" w="med" len="med"/>
            <a:tailEnd type="none" w="med" len="med"/>
          </a:ln>
          <a:effectLst/>
        </p:spPr>
        <p:txBody>
          <a:bodyPr wrap="none" anchor="ctr"/>
          <a:lstStyle/>
          <a:p>
            <a:pPr algn="ctr" eaLnBrk="0" fontAlgn="auto" hangingPunct="0">
              <a:spcBef>
                <a:spcPts val="0"/>
              </a:spcBef>
              <a:spcAft>
                <a:spcPts val="0"/>
              </a:spcAft>
              <a:defRPr/>
            </a:pPr>
            <a:r>
              <a:rPr lang="en-US" sz="1200" dirty="0">
                <a:solidFill>
                  <a:schemeClr val="bg1"/>
                </a:solidFill>
                <a:latin typeface="Verdana" pitchFamily="34" charset="0"/>
                <a:cs typeface="+mn-cs"/>
              </a:rPr>
              <a:t>IOH</a:t>
            </a:r>
          </a:p>
        </p:txBody>
      </p:sp>
      <p:cxnSp>
        <p:nvCxnSpPr>
          <p:cNvPr id="46106" name="Straight Arrow Connector 42"/>
          <p:cNvCxnSpPr>
            <a:cxnSpLocks noChangeShapeType="1"/>
          </p:cNvCxnSpPr>
          <p:nvPr/>
        </p:nvCxnSpPr>
        <p:spPr bwMode="auto">
          <a:xfrm>
            <a:off x="7000875" y="1141413"/>
            <a:ext cx="304800" cy="1587"/>
          </a:xfrm>
          <a:prstGeom prst="straightConnector1">
            <a:avLst/>
          </a:prstGeom>
          <a:noFill/>
          <a:ln w="25400" algn="ctr">
            <a:solidFill>
              <a:schemeClr val="tx1"/>
            </a:solidFill>
            <a:round/>
            <a:headEnd type="arrow" w="med" len="med"/>
            <a:tailEnd type="arrow" w="med" len="med"/>
          </a:ln>
        </p:spPr>
      </p:cxnSp>
      <p:cxnSp>
        <p:nvCxnSpPr>
          <p:cNvPr id="46107" name="Straight Arrow Connector 43"/>
          <p:cNvCxnSpPr>
            <a:cxnSpLocks noChangeShapeType="1"/>
          </p:cNvCxnSpPr>
          <p:nvPr/>
        </p:nvCxnSpPr>
        <p:spPr bwMode="auto">
          <a:xfrm>
            <a:off x="7000875" y="1444625"/>
            <a:ext cx="304800" cy="1588"/>
          </a:xfrm>
          <a:prstGeom prst="straightConnector1">
            <a:avLst/>
          </a:prstGeom>
          <a:noFill/>
          <a:ln w="25400" algn="ctr">
            <a:solidFill>
              <a:schemeClr val="tx1"/>
            </a:solidFill>
            <a:round/>
            <a:headEnd type="arrow" w="med" len="med"/>
            <a:tailEnd type="arrow" w="med" len="med"/>
          </a:ln>
        </p:spPr>
      </p:cxnSp>
      <p:cxnSp>
        <p:nvCxnSpPr>
          <p:cNvPr id="46108" name="Straight Arrow Connector 44"/>
          <p:cNvCxnSpPr>
            <a:cxnSpLocks noChangeShapeType="1"/>
          </p:cNvCxnSpPr>
          <p:nvPr/>
        </p:nvCxnSpPr>
        <p:spPr bwMode="auto">
          <a:xfrm>
            <a:off x="5781675" y="1446213"/>
            <a:ext cx="304800" cy="1587"/>
          </a:xfrm>
          <a:prstGeom prst="straightConnector1">
            <a:avLst/>
          </a:prstGeom>
          <a:noFill/>
          <a:ln w="25400" algn="ctr">
            <a:solidFill>
              <a:schemeClr val="tx1"/>
            </a:solidFill>
            <a:round/>
            <a:headEnd type="arrow" w="med" len="med"/>
            <a:tailEnd type="arrow" w="med" len="med"/>
          </a:ln>
        </p:spPr>
      </p:cxnSp>
      <p:cxnSp>
        <p:nvCxnSpPr>
          <p:cNvPr id="46109" name="Straight Arrow Connector 45"/>
          <p:cNvCxnSpPr>
            <a:cxnSpLocks noChangeShapeType="1"/>
          </p:cNvCxnSpPr>
          <p:nvPr/>
        </p:nvCxnSpPr>
        <p:spPr bwMode="auto">
          <a:xfrm>
            <a:off x="5781675" y="1141413"/>
            <a:ext cx="304800" cy="1587"/>
          </a:xfrm>
          <a:prstGeom prst="straightConnector1">
            <a:avLst/>
          </a:prstGeom>
          <a:noFill/>
          <a:ln w="25400" algn="ctr">
            <a:solidFill>
              <a:schemeClr val="tx1"/>
            </a:solidFill>
            <a:round/>
            <a:headEnd type="arrow" w="med" len="med"/>
            <a:tailEnd type="arrow" w="med" len="med"/>
          </a:ln>
        </p:spPr>
      </p:cxnSp>
      <p:sp>
        <p:nvSpPr>
          <p:cNvPr id="46110" name="TextBox 47"/>
          <p:cNvSpPr txBox="1">
            <a:spLocks noChangeArrowheads="1"/>
          </p:cNvSpPr>
          <p:nvPr/>
        </p:nvSpPr>
        <p:spPr bwMode="auto">
          <a:xfrm>
            <a:off x="1238250" y="1812925"/>
            <a:ext cx="914400" cy="215900"/>
          </a:xfrm>
          <a:prstGeom prst="rect">
            <a:avLst/>
          </a:prstGeom>
          <a:noFill/>
          <a:ln w="9525">
            <a:noFill/>
            <a:miter lim="800000"/>
            <a:headEnd/>
            <a:tailEnd/>
          </a:ln>
        </p:spPr>
        <p:txBody>
          <a:bodyPr>
            <a:spAutoFit/>
          </a:bodyPr>
          <a:lstStyle/>
          <a:p>
            <a:r>
              <a:rPr lang="en-US" sz="800">
                <a:latin typeface="Verdana" pitchFamily="34" charset="0"/>
              </a:rPr>
              <a:t>LVDS</a:t>
            </a:r>
          </a:p>
        </p:txBody>
      </p:sp>
      <p:sp>
        <p:nvSpPr>
          <p:cNvPr id="46111" name="TextBox 48"/>
          <p:cNvSpPr txBox="1">
            <a:spLocks noChangeArrowheads="1"/>
          </p:cNvSpPr>
          <p:nvPr/>
        </p:nvSpPr>
        <p:spPr bwMode="auto">
          <a:xfrm>
            <a:off x="1219200" y="2108200"/>
            <a:ext cx="914400" cy="215900"/>
          </a:xfrm>
          <a:prstGeom prst="rect">
            <a:avLst/>
          </a:prstGeom>
          <a:noFill/>
          <a:ln w="9525">
            <a:noFill/>
            <a:miter lim="800000"/>
            <a:headEnd/>
            <a:tailEnd/>
          </a:ln>
        </p:spPr>
        <p:txBody>
          <a:bodyPr>
            <a:spAutoFit/>
          </a:bodyPr>
          <a:lstStyle/>
          <a:p>
            <a:r>
              <a:rPr lang="en-US" sz="800">
                <a:latin typeface="Verdana" pitchFamily="34" charset="0"/>
              </a:rPr>
              <a:t>SDVO</a:t>
            </a:r>
          </a:p>
        </p:txBody>
      </p:sp>
      <p:sp>
        <p:nvSpPr>
          <p:cNvPr id="46112" name="TextBox 49"/>
          <p:cNvSpPr txBox="1">
            <a:spLocks noChangeArrowheads="1"/>
          </p:cNvSpPr>
          <p:nvPr/>
        </p:nvSpPr>
        <p:spPr bwMode="auto">
          <a:xfrm>
            <a:off x="1295400" y="2409825"/>
            <a:ext cx="914400" cy="215900"/>
          </a:xfrm>
          <a:prstGeom prst="rect">
            <a:avLst/>
          </a:prstGeom>
          <a:noFill/>
          <a:ln w="9525">
            <a:noFill/>
            <a:miter lim="800000"/>
            <a:headEnd/>
            <a:tailEnd/>
          </a:ln>
        </p:spPr>
        <p:txBody>
          <a:bodyPr>
            <a:spAutoFit/>
          </a:bodyPr>
          <a:lstStyle/>
          <a:p>
            <a:r>
              <a:rPr lang="en-US" sz="800">
                <a:latin typeface="Verdana" pitchFamily="34" charset="0"/>
              </a:rPr>
              <a:t>USB</a:t>
            </a:r>
          </a:p>
        </p:txBody>
      </p:sp>
      <p:sp>
        <p:nvSpPr>
          <p:cNvPr id="46113" name="TextBox 50"/>
          <p:cNvSpPr txBox="1">
            <a:spLocks noChangeArrowheads="1"/>
          </p:cNvSpPr>
          <p:nvPr/>
        </p:nvSpPr>
        <p:spPr bwMode="auto">
          <a:xfrm>
            <a:off x="3048000" y="1800225"/>
            <a:ext cx="914400" cy="215900"/>
          </a:xfrm>
          <a:prstGeom prst="rect">
            <a:avLst/>
          </a:prstGeom>
          <a:noFill/>
          <a:ln w="9525">
            <a:noFill/>
            <a:miter lim="800000"/>
            <a:headEnd/>
            <a:tailEnd/>
          </a:ln>
        </p:spPr>
        <p:txBody>
          <a:bodyPr>
            <a:spAutoFit/>
          </a:bodyPr>
          <a:lstStyle/>
          <a:p>
            <a:r>
              <a:rPr lang="en-US" sz="800">
                <a:latin typeface="Verdana" pitchFamily="34" charset="0"/>
              </a:rPr>
              <a:t>HD Audio</a:t>
            </a:r>
          </a:p>
        </p:txBody>
      </p:sp>
      <p:sp>
        <p:nvSpPr>
          <p:cNvPr id="46114" name="TextBox 51"/>
          <p:cNvSpPr txBox="1">
            <a:spLocks noChangeArrowheads="1"/>
          </p:cNvSpPr>
          <p:nvPr/>
        </p:nvSpPr>
        <p:spPr bwMode="auto">
          <a:xfrm>
            <a:off x="3048000" y="2117725"/>
            <a:ext cx="914400" cy="215900"/>
          </a:xfrm>
          <a:prstGeom prst="rect">
            <a:avLst/>
          </a:prstGeom>
          <a:noFill/>
          <a:ln w="9525">
            <a:noFill/>
            <a:miter lim="800000"/>
            <a:headEnd/>
            <a:tailEnd/>
          </a:ln>
        </p:spPr>
        <p:txBody>
          <a:bodyPr>
            <a:spAutoFit/>
          </a:bodyPr>
          <a:lstStyle/>
          <a:p>
            <a:r>
              <a:rPr lang="en-US" sz="800">
                <a:latin typeface="Verdana" pitchFamily="34" charset="0"/>
              </a:rPr>
              <a:t>SDIO</a:t>
            </a:r>
          </a:p>
        </p:txBody>
      </p:sp>
      <p:sp>
        <p:nvSpPr>
          <p:cNvPr id="46115" name="TextBox 52"/>
          <p:cNvSpPr txBox="1">
            <a:spLocks noChangeArrowheads="1"/>
          </p:cNvSpPr>
          <p:nvPr/>
        </p:nvSpPr>
        <p:spPr bwMode="auto">
          <a:xfrm>
            <a:off x="3048000" y="2403475"/>
            <a:ext cx="914400" cy="215900"/>
          </a:xfrm>
          <a:prstGeom prst="rect">
            <a:avLst/>
          </a:prstGeom>
          <a:noFill/>
          <a:ln w="9525">
            <a:noFill/>
            <a:miter lim="800000"/>
            <a:headEnd/>
            <a:tailEnd/>
          </a:ln>
        </p:spPr>
        <p:txBody>
          <a:bodyPr>
            <a:spAutoFit/>
          </a:bodyPr>
          <a:lstStyle/>
          <a:p>
            <a:r>
              <a:rPr lang="en-US" sz="800">
                <a:latin typeface="Verdana" pitchFamily="34" charset="0"/>
              </a:rPr>
              <a:t>PATA</a:t>
            </a:r>
          </a:p>
        </p:txBody>
      </p:sp>
      <p:sp>
        <p:nvSpPr>
          <p:cNvPr id="46116" name="TextBox 53"/>
          <p:cNvSpPr txBox="1">
            <a:spLocks noChangeArrowheads="1"/>
          </p:cNvSpPr>
          <p:nvPr/>
        </p:nvSpPr>
        <p:spPr bwMode="auto">
          <a:xfrm>
            <a:off x="1257300" y="3013075"/>
            <a:ext cx="914400" cy="215900"/>
          </a:xfrm>
          <a:prstGeom prst="rect">
            <a:avLst/>
          </a:prstGeom>
          <a:noFill/>
          <a:ln w="9525">
            <a:noFill/>
            <a:miter lim="800000"/>
            <a:headEnd/>
            <a:tailEnd/>
          </a:ln>
        </p:spPr>
        <p:txBody>
          <a:bodyPr>
            <a:spAutoFit/>
          </a:bodyPr>
          <a:lstStyle/>
          <a:p>
            <a:r>
              <a:rPr lang="en-US" sz="800">
                <a:latin typeface="Verdana" pitchFamily="34" charset="0"/>
              </a:rPr>
              <a:t>Video In</a:t>
            </a:r>
          </a:p>
        </p:txBody>
      </p:sp>
      <p:sp>
        <p:nvSpPr>
          <p:cNvPr id="46117" name="TextBox 54"/>
          <p:cNvSpPr txBox="1">
            <a:spLocks noChangeArrowheads="1"/>
          </p:cNvSpPr>
          <p:nvPr/>
        </p:nvSpPr>
        <p:spPr bwMode="auto">
          <a:xfrm>
            <a:off x="1495425" y="3327400"/>
            <a:ext cx="914400" cy="215900"/>
          </a:xfrm>
          <a:prstGeom prst="rect">
            <a:avLst/>
          </a:prstGeom>
          <a:noFill/>
          <a:ln w="9525">
            <a:noFill/>
            <a:miter lim="800000"/>
            <a:headEnd/>
            <a:tailEnd/>
          </a:ln>
        </p:spPr>
        <p:txBody>
          <a:bodyPr>
            <a:spAutoFit/>
          </a:bodyPr>
          <a:lstStyle/>
          <a:p>
            <a:r>
              <a:rPr lang="en-US" sz="800">
                <a:latin typeface="Verdana" pitchFamily="34" charset="0"/>
              </a:rPr>
              <a:t>I2S</a:t>
            </a:r>
          </a:p>
        </p:txBody>
      </p:sp>
      <p:sp>
        <p:nvSpPr>
          <p:cNvPr id="46118" name="TextBox 55"/>
          <p:cNvSpPr txBox="1">
            <a:spLocks noChangeArrowheads="1"/>
          </p:cNvSpPr>
          <p:nvPr/>
        </p:nvSpPr>
        <p:spPr bwMode="auto">
          <a:xfrm>
            <a:off x="2894013" y="3024188"/>
            <a:ext cx="914400" cy="214312"/>
          </a:xfrm>
          <a:prstGeom prst="rect">
            <a:avLst/>
          </a:prstGeom>
          <a:noFill/>
          <a:ln w="9525">
            <a:noFill/>
            <a:miter lim="800000"/>
            <a:headEnd/>
            <a:tailEnd/>
          </a:ln>
        </p:spPr>
        <p:txBody>
          <a:bodyPr>
            <a:spAutoFit/>
          </a:bodyPr>
          <a:lstStyle/>
          <a:p>
            <a:r>
              <a:rPr lang="en-US" sz="800">
                <a:latin typeface="Verdana" pitchFamily="34" charset="0"/>
              </a:rPr>
              <a:t>MOST</a:t>
            </a:r>
          </a:p>
        </p:txBody>
      </p:sp>
      <p:sp>
        <p:nvSpPr>
          <p:cNvPr id="46119" name="TextBox 56"/>
          <p:cNvSpPr txBox="1">
            <a:spLocks noChangeArrowheads="1"/>
          </p:cNvSpPr>
          <p:nvPr/>
        </p:nvSpPr>
        <p:spPr bwMode="auto">
          <a:xfrm>
            <a:off x="2895600" y="3317875"/>
            <a:ext cx="914400" cy="215900"/>
          </a:xfrm>
          <a:prstGeom prst="rect">
            <a:avLst/>
          </a:prstGeom>
          <a:noFill/>
          <a:ln w="9525">
            <a:noFill/>
            <a:miter lim="800000"/>
            <a:headEnd/>
            <a:tailEnd/>
          </a:ln>
        </p:spPr>
        <p:txBody>
          <a:bodyPr>
            <a:spAutoFit/>
          </a:bodyPr>
          <a:lstStyle/>
          <a:p>
            <a:r>
              <a:rPr lang="en-US" sz="800">
                <a:latin typeface="Verdana" pitchFamily="34" charset="0"/>
              </a:rPr>
              <a:t>Bluetooth</a:t>
            </a:r>
          </a:p>
        </p:txBody>
      </p:sp>
      <p:sp>
        <p:nvSpPr>
          <p:cNvPr id="46120" name="TextBox 57"/>
          <p:cNvSpPr txBox="1">
            <a:spLocks noChangeArrowheads="1"/>
          </p:cNvSpPr>
          <p:nvPr/>
        </p:nvSpPr>
        <p:spPr bwMode="auto">
          <a:xfrm>
            <a:off x="2362200" y="1612900"/>
            <a:ext cx="914400" cy="215900"/>
          </a:xfrm>
          <a:prstGeom prst="rect">
            <a:avLst/>
          </a:prstGeom>
          <a:noFill/>
          <a:ln w="9525">
            <a:noFill/>
            <a:miter lim="800000"/>
            <a:headEnd/>
            <a:tailEnd/>
          </a:ln>
        </p:spPr>
        <p:txBody>
          <a:bodyPr>
            <a:spAutoFit/>
          </a:bodyPr>
          <a:lstStyle/>
          <a:p>
            <a:r>
              <a:rPr lang="en-US" sz="800">
                <a:latin typeface="Verdana" pitchFamily="34" charset="0"/>
              </a:rPr>
              <a:t>FSB</a:t>
            </a:r>
          </a:p>
        </p:txBody>
      </p:sp>
      <p:sp>
        <p:nvSpPr>
          <p:cNvPr id="46121" name="TextBox 58"/>
          <p:cNvSpPr txBox="1">
            <a:spLocks noChangeArrowheads="1"/>
          </p:cNvSpPr>
          <p:nvPr/>
        </p:nvSpPr>
        <p:spPr bwMode="auto">
          <a:xfrm>
            <a:off x="2343150" y="2755900"/>
            <a:ext cx="914400" cy="215900"/>
          </a:xfrm>
          <a:prstGeom prst="rect">
            <a:avLst/>
          </a:prstGeom>
          <a:noFill/>
          <a:ln w="9525">
            <a:noFill/>
            <a:miter lim="800000"/>
            <a:headEnd/>
            <a:tailEnd/>
          </a:ln>
        </p:spPr>
        <p:txBody>
          <a:bodyPr>
            <a:spAutoFit/>
          </a:bodyPr>
          <a:lstStyle/>
          <a:p>
            <a:r>
              <a:rPr lang="en-US" sz="800">
                <a:latin typeface="Verdana" pitchFamily="34" charset="0"/>
              </a:rPr>
              <a:t>PCIe</a:t>
            </a:r>
          </a:p>
        </p:txBody>
      </p:sp>
      <p:sp>
        <p:nvSpPr>
          <p:cNvPr id="46122" name="TextBox 59"/>
          <p:cNvSpPr txBox="1">
            <a:spLocks noChangeArrowheads="1"/>
          </p:cNvSpPr>
          <p:nvPr/>
        </p:nvSpPr>
        <p:spPr bwMode="auto">
          <a:xfrm>
            <a:off x="2362200" y="3670300"/>
            <a:ext cx="914400" cy="215900"/>
          </a:xfrm>
          <a:prstGeom prst="rect">
            <a:avLst/>
          </a:prstGeom>
          <a:noFill/>
          <a:ln w="9525">
            <a:noFill/>
            <a:miter lim="800000"/>
            <a:headEnd/>
            <a:tailEnd/>
          </a:ln>
        </p:spPr>
        <p:txBody>
          <a:bodyPr>
            <a:spAutoFit/>
          </a:bodyPr>
          <a:lstStyle/>
          <a:p>
            <a:r>
              <a:rPr lang="en-US" sz="800">
                <a:latin typeface="Verdana" pitchFamily="34" charset="0"/>
              </a:rPr>
              <a:t>SPI</a:t>
            </a:r>
          </a:p>
        </p:txBody>
      </p:sp>
      <p:cxnSp>
        <p:nvCxnSpPr>
          <p:cNvPr id="46123" name="Straight Arrow Connector 60"/>
          <p:cNvCxnSpPr>
            <a:cxnSpLocks noChangeShapeType="1"/>
          </p:cNvCxnSpPr>
          <p:nvPr/>
        </p:nvCxnSpPr>
        <p:spPr bwMode="auto">
          <a:xfrm>
            <a:off x="5781675" y="2436813"/>
            <a:ext cx="304800" cy="1587"/>
          </a:xfrm>
          <a:prstGeom prst="straightConnector1">
            <a:avLst/>
          </a:prstGeom>
          <a:noFill/>
          <a:ln w="25400" algn="ctr">
            <a:solidFill>
              <a:schemeClr val="tx1"/>
            </a:solidFill>
            <a:round/>
            <a:headEnd type="arrow" w="med" len="med"/>
            <a:tailEnd type="arrow" w="med" len="med"/>
          </a:ln>
        </p:spPr>
      </p:cxnSp>
      <p:cxnSp>
        <p:nvCxnSpPr>
          <p:cNvPr id="46124" name="Straight Arrow Connector 61"/>
          <p:cNvCxnSpPr>
            <a:cxnSpLocks noChangeShapeType="1"/>
          </p:cNvCxnSpPr>
          <p:nvPr/>
        </p:nvCxnSpPr>
        <p:spPr bwMode="auto">
          <a:xfrm>
            <a:off x="5781675" y="2209800"/>
            <a:ext cx="304800" cy="1588"/>
          </a:xfrm>
          <a:prstGeom prst="straightConnector1">
            <a:avLst/>
          </a:prstGeom>
          <a:noFill/>
          <a:ln w="25400" algn="ctr">
            <a:solidFill>
              <a:schemeClr val="tx1"/>
            </a:solidFill>
            <a:round/>
            <a:headEnd type="arrow" w="med" len="med"/>
            <a:tailEnd type="arrow" w="med" len="med"/>
          </a:ln>
        </p:spPr>
      </p:cxnSp>
      <p:cxnSp>
        <p:nvCxnSpPr>
          <p:cNvPr id="46125" name="Straight Arrow Connector 62"/>
          <p:cNvCxnSpPr>
            <a:cxnSpLocks noChangeShapeType="1"/>
          </p:cNvCxnSpPr>
          <p:nvPr/>
        </p:nvCxnSpPr>
        <p:spPr bwMode="auto">
          <a:xfrm>
            <a:off x="7000875" y="2209800"/>
            <a:ext cx="304800" cy="1588"/>
          </a:xfrm>
          <a:prstGeom prst="straightConnector1">
            <a:avLst/>
          </a:prstGeom>
          <a:noFill/>
          <a:ln w="25400" algn="ctr">
            <a:solidFill>
              <a:schemeClr val="tx1"/>
            </a:solidFill>
            <a:round/>
            <a:headEnd type="arrow" w="med" len="med"/>
            <a:tailEnd type="arrow" w="med" len="med"/>
          </a:ln>
        </p:spPr>
      </p:cxnSp>
      <p:cxnSp>
        <p:nvCxnSpPr>
          <p:cNvPr id="46126" name="Straight Arrow Connector 63"/>
          <p:cNvCxnSpPr>
            <a:cxnSpLocks noChangeShapeType="1"/>
          </p:cNvCxnSpPr>
          <p:nvPr/>
        </p:nvCxnSpPr>
        <p:spPr bwMode="auto">
          <a:xfrm>
            <a:off x="7000875" y="2435225"/>
            <a:ext cx="304800" cy="1588"/>
          </a:xfrm>
          <a:prstGeom prst="straightConnector1">
            <a:avLst/>
          </a:prstGeom>
          <a:noFill/>
          <a:ln w="25400" algn="ctr">
            <a:solidFill>
              <a:schemeClr val="tx1"/>
            </a:solidFill>
            <a:round/>
            <a:headEnd type="arrow" w="med" len="med"/>
            <a:tailEnd type="arrow" w="med" len="med"/>
          </a:ln>
        </p:spPr>
      </p:cxnSp>
      <p:sp>
        <p:nvSpPr>
          <p:cNvPr id="46127" name="TextBox 64"/>
          <p:cNvSpPr txBox="1">
            <a:spLocks noChangeArrowheads="1"/>
          </p:cNvSpPr>
          <p:nvPr/>
        </p:nvSpPr>
        <p:spPr bwMode="auto">
          <a:xfrm>
            <a:off x="2324100" y="4432300"/>
            <a:ext cx="914400" cy="215900"/>
          </a:xfrm>
          <a:prstGeom prst="rect">
            <a:avLst/>
          </a:prstGeom>
          <a:noFill/>
          <a:ln w="9525">
            <a:noFill/>
            <a:miter lim="800000"/>
            <a:headEnd/>
            <a:tailEnd/>
          </a:ln>
        </p:spPr>
        <p:txBody>
          <a:bodyPr>
            <a:spAutoFit/>
          </a:bodyPr>
          <a:lstStyle/>
          <a:p>
            <a:r>
              <a:rPr lang="en-US" sz="800">
                <a:latin typeface="Verdana" pitchFamily="34" charset="0"/>
              </a:rPr>
              <a:t>CAN</a:t>
            </a:r>
          </a:p>
        </p:txBody>
      </p:sp>
      <p:sp>
        <p:nvSpPr>
          <p:cNvPr id="46128" name="TextBox 65"/>
          <p:cNvSpPr txBox="1">
            <a:spLocks noChangeArrowheads="1"/>
          </p:cNvSpPr>
          <p:nvPr/>
        </p:nvSpPr>
        <p:spPr bwMode="auto">
          <a:xfrm>
            <a:off x="5411788" y="1038225"/>
            <a:ext cx="914400" cy="215900"/>
          </a:xfrm>
          <a:prstGeom prst="rect">
            <a:avLst/>
          </a:prstGeom>
          <a:noFill/>
          <a:ln w="9525">
            <a:noFill/>
            <a:miter lim="800000"/>
            <a:headEnd/>
            <a:tailEnd/>
          </a:ln>
        </p:spPr>
        <p:txBody>
          <a:bodyPr>
            <a:spAutoFit/>
          </a:bodyPr>
          <a:lstStyle/>
          <a:p>
            <a:r>
              <a:rPr lang="en-US" sz="800">
                <a:latin typeface="Verdana" pitchFamily="34" charset="0"/>
              </a:rPr>
              <a:t>LVDS</a:t>
            </a:r>
          </a:p>
        </p:txBody>
      </p:sp>
      <p:sp>
        <p:nvSpPr>
          <p:cNvPr id="46129" name="TextBox 66"/>
          <p:cNvSpPr txBox="1">
            <a:spLocks noChangeArrowheads="1"/>
          </p:cNvSpPr>
          <p:nvPr/>
        </p:nvSpPr>
        <p:spPr bwMode="auto">
          <a:xfrm>
            <a:off x="5391150" y="1333500"/>
            <a:ext cx="914400" cy="215900"/>
          </a:xfrm>
          <a:prstGeom prst="rect">
            <a:avLst/>
          </a:prstGeom>
          <a:noFill/>
          <a:ln w="9525">
            <a:noFill/>
            <a:miter lim="800000"/>
            <a:headEnd/>
            <a:tailEnd/>
          </a:ln>
        </p:spPr>
        <p:txBody>
          <a:bodyPr>
            <a:spAutoFit/>
          </a:bodyPr>
          <a:lstStyle/>
          <a:p>
            <a:r>
              <a:rPr lang="en-US" sz="800">
                <a:latin typeface="Verdana" pitchFamily="34" charset="0"/>
              </a:rPr>
              <a:t>SDVO</a:t>
            </a:r>
          </a:p>
        </p:txBody>
      </p:sp>
      <p:sp>
        <p:nvSpPr>
          <p:cNvPr id="46130" name="TextBox 67"/>
          <p:cNvSpPr txBox="1">
            <a:spLocks noChangeArrowheads="1"/>
          </p:cNvSpPr>
          <p:nvPr/>
        </p:nvSpPr>
        <p:spPr bwMode="auto">
          <a:xfrm>
            <a:off x="7229475" y="1047750"/>
            <a:ext cx="914400" cy="215900"/>
          </a:xfrm>
          <a:prstGeom prst="rect">
            <a:avLst/>
          </a:prstGeom>
          <a:noFill/>
          <a:ln w="9525">
            <a:noFill/>
            <a:miter lim="800000"/>
            <a:headEnd/>
            <a:tailEnd/>
          </a:ln>
        </p:spPr>
        <p:txBody>
          <a:bodyPr>
            <a:spAutoFit/>
          </a:bodyPr>
          <a:lstStyle/>
          <a:p>
            <a:r>
              <a:rPr lang="en-US" sz="800">
                <a:latin typeface="Verdana" pitchFamily="34" charset="0"/>
              </a:rPr>
              <a:t>HD Audio</a:t>
            </a:r>
          </a:p>
        </p:txBody>
      </p:sp>
      <p:sp>
        <p:nvSpPr>
          <p:cNvPr id="46131" name="TextBox 68"/>
          <p:cNvSpPr txBox="1">
            <a:spLocks noChangeArrowheads="1"/>
          </p:cNvSpPr>
          <p:nvPr/>
        </p:nvSpPr>
        <p:spPr bwMode="auto">
          <a:xfrm>
            <a:off x="5305425" y="2108200"/>
            <a:ext cx="914400" cy="215900"/>
          </a:xfrm>
          <a:prstGeom prst="rect">
            <a:avLst/>
          </a:prstGeom>
          <a:noFill/>
          <a:ln w="9525">
            <a:noFill/>
            <a:miter lim="800000"/>
            <a:headEnd/>
            <a:tailEnd/>
          </a:ln>
        </p:spPr>
        <p:txBody>
          <a:bodyPr>
            <a:spAutoFit/>
          </a:bodyPr>
          <a:lstStyle/>
          <a:p>
            <a:r>
              <a:rPr lang="en-US" sz="800">
                <a:latin typeface="Verdana" pitchFamily="34" charset="0"/>
              </a:rPr>
              <a:t>Video In</a:t>
            </a:r>
          </a:p>
        </p:txBody>
      </p:sp>
      <p:sp>
        <p:nvSpPr>
          <p:cNvPr id="46132" name="TextBox 69"/>
          <p:cNvSpPr txBox="1">
            <a:spLocks noChangeArrowheads="1"/>
          </p:cNvSpPr>
          <p:nvPr/>
        </p:nvSpPr>
        <p:spPr bwMode="auto">
          <a:xfrm>
            <a:off x="5543550" y="2344738"/>
            <a:ext cx="914400" cy="215900"/>
          </a:xfrm>
          <a:prstGeom prst="rect">
            <a:avLst/>
          </a:prstGeom>
          <a:noFill/>
          <a:ln w="9525">
            <a:noFill/>
            <a:miter lim="800000"/>
            <a:headEnd/>
            <a:tailEnd/>
          </a:ln>
        </p:spPr>
        <p:txBody>
          <a:bodyPr>
            <a:spAutoFit/>
          </a:bodyPr>
          <a:lstStyle/>
          <a:p>
            <a:r>
              <a:rPr lang="en-US" sz="800">
                <a:latin typeface="Verdana" pitchFamily="34" charset="0"/>
              </a:rPr>
              <a:t>I2S</a:t>
            </a:r>
          </a:p>
        </p:txBody>
      </p:sp>
      <p:sp>
        <p:nvSpPr>
          <p:cNvPr id="46133" name="TextBox 70"/>
          <p:cNvSpPr txBox="1">
            <a:spLocks noChangeArrowheads="1"/>
          </p:cNvSpPr>
          <p:nvPr/>
        </p:nvSpPr>
        <p:spPr bwMode="auto">
          <a:xfrm>
            <a:off x="7219950" y="2119313"/>
            <a:ext cx="914400" cy="214312"/>
          </a:xfrm>
          <a:prstGeom prst="rect">
            <a:avLst/>
          </a:prstGeom>
          <a:noFill/>
          <a:ln w="9525">
            <a:noFill/>
            <a:miter lim="800000"/>
            <a:headEnd/>
            <a:tailEnd/>
          </a:ln>
        </p:spPr>
        <p:txBody>
          <a:bodyPr>
            <a:spAutoFit/>
          </a:bodyPr>
          <a:lstStyle/>
          <a:p>
            <a:r>
              <a:rPr lang="en-US" sz="800">
                <a:latin typeface="Verdana" pitchFamily="34" charset="0"/>
              </a:rPr>
              <a:t>MOST</a:t>
            </a:r>
          </a:p>
        </p:txBody>
      </p:sp>
      <p:sp>
        <p:nvSpPr>
          <p:cNvPr id="46134" name="TextBox 71"/>
          <p:cNvSpPr txBox="1">
            <a:spLocks noChangeArrowheads="1"/>
          </p:cNvSpPr>
          <p:nvPr/>
        </p:nvSpPr>
        <p:spPr bwMode="auto">
          <a:xfrm>
            <a:off x="7229475" y="2336800"/>
            <a:ext cx="914400" cy="214313"/>
          </a:xfrm>
          <a:prstGeom prst="rect">
            <a:avLst/>
          </a:prstGeom>
          <a:noFill/>
          <a:ln w="9525">
            <a:noFill/>
            <a:miter lim="800000"/>
            <a:headEnd/>
            <a:tailEnd/>
          </a:ln>
        </p:spPr>
        <p:txBody>
          <a:bodyPr>
            <a:spAutoFit/>
          </a:bodyPr>
          <a:lstStyle/>
          <a:p>
            <a:r>
              <a:rPr lang="en-US" sz="800">
                <a:latin typeface="Verdana" pitchFamily="34" charset="0"/>
              </a:rPr>
              <a:t>Bluetooth</a:t>
            </a:r>
          </a:p>
        </p:txBody>
      </p:sp>
      <p:cxnSp>
        <p:nvCxnSpPr>
          <p:cNvPr id="46135" name="Straight Arrow Connector 72"/>
          <p:cNvCxnSpPr>
            <a:cxnSpLocks noChangeShapeType="1"/>
          </p:cNvCxnSpPr>
          <p:nvPr/>
        </p:nvCxnSpPr>
        <p:spPr bwMode="auto">
          <a:xfrm>
            <a:off x="5781675" y="2655888"/>
            <a:ext cx="304800" cy="1587"/>
          </a:xfrm>
          <a:prstGeom prst="straightConnector1">
            <a:avLst/>
          </a:prstGeom>
          <a:noFill/>
          <a:ln w="25400" algn="ctr">
            <a:solidFill>
              <a:schemeClr val="tx1"/>
            </a:solidFill>
            <a:round/>
            <a:headEnd type="arrow" w="med" len="med"/>
            <a:tailEnd type="arrow" w="med" len="med"/>
          </a:ln>
        </p:spPr>
      </p:cxnSp>
      <p:cxnSp>
        <p:nvCxnSpPr>
          <p:cNvPr id="46136" name="Straight Arrow Connector 73"/>
          <p:cNvCxnSpPr>
            <a:cxnSpLocks noChangeShapeType="1"/>
          </p:cNvCxnSpPr>
          <p:nvPr/>
        </p:nvCxnSpPr>
        <p:spPr bwMode="auto">
          <a:xfrm>
            <a:off x="7000875" y="2646363"/>
            <a:ext cx="304800" cy="1587"/>
          </a:xfrm>
          <a:prstGeom prst="straightConnector1">
            <a:avLst/>
          </a:prstGeom>
          <a:noFill/>
          <a:ln w="25400" algn="ctr">
            <a:solidFill>
              <a:schemeClr val="tx1"/>
            </a:solidFill>
            <a:round/>
            <a:headEnd type="arrow" w="med" len="med"/>
            <a:tailEnd type="arrow" w="med" len="med"/>
          </a:ln>
        </p:spPr>
      </p:cxnSp>
      <p:sp>
        <p:nvSpPr>
          <p:cNvPr id="46137" name="TextBox 74"/>
          <p:cNvSpPr txBox="1">
            <a:spLocks noChangeArrowheads="1"/>
          </p:cNvSpPr>
          <p:nvPr/>
        </p:nvSpPr>
        <p:spPr bwMode="auto">
          <a:xfrm>
            <a:off x="5419725" y="2565400"/>
            <a:ext cx="914400" cy="215900"/>
          </a:xfrm>
          <a:prstGeom prst="rect">
            <a:avLst/>
          </a:prstGeom>
          <a:noFill/>
          <a:ln w="9525">
            <a:noFill/>
            <a:miter lim="800000"/>
            <a:headEnd/>
            <a:tailEnd/>
          </a:ln>
        </p:spPr>
        <p:txBody>
          <a:bodyPr>
            <a:spAutoFit/>
          </a:bodyPr>
          <a:lstStyle/>
          <a:p>
            <a:r>
              <a:rPr lang="en-US" sz="800">
                <a:latin typeface="Verdana" pitchFamily="34" charset="0"/>
              </a:rPr>
              <a:t>USB</a:t>
            </a:r>
          </a:p>
        </p:txBody>
      </p:sp>
      <p:sp>
        <p:nvSpPr>
          <p:cNvPr id="46138" name="TextBox 75"/>
          <p:cNvSpPr txBox="1">
            <a:spLocks noChangeArrowheads="1"/>
          </p:cNvSpPr>
          <p:nvPr/>
        </p:nvSpPr>
        <p:spPr bwMode="auto">
          <a:xfrm>
            <a:off x="7239000" y="2543175"/>
            <a:ext cx="914400" cy="215900"/>
          </a:xfrm>
          <a:prstGeom prst="rect">
            <a:avLst/>
          </a:prstGeom>
          <a:noFill/>
          <a:ln w="9525">
            <a:noFill/>
            <a:miter lim="800000"/>
            <a:headEnd/>
            <a:tailEnd/>
          </a:ln>
        </p:spPr>
        <p:txBody>
          <a:bodyPr>
            <a:spAutoFit/>
          </a:bodyPr>
          <a:lstStyle/>
          <a:p>
            <a:r>
              <a:rPr lang="en-US" sz="800">
                <a:latin typeface="Verdana" pitchFamily="34" charset="0"/>
              </a:rPr>
              <a:t>SDIO</a:t>
            </a:r>
          </a:p>
        </p:txBody>
      </p:sp>
      <p:cxnSp>
        <p:nvCxnSpPr>
          <p:cNvPr id="46139" name="Straight Arrow Connector 76"/>
          <p:cNvCxnSpPr>
            <a:cxnSpLocks noChangeShapeType="1"/>
          </p:cNvCxnSpPr>
          <p:nvPr/>
        </p:nvCxnSpPr>
        <p:spPr bwMode="auto">
          <a:xfrm>
            <a:off x="5772150" y="2884488"/>
            <a:ext cx="304800" cy="1587"/>
          </a:xfrm>
          <a:prstGeom prst="straightConnector1">
            <a:avLst/>
          </a:prstGeom>
          <a:noFill/>
          <a:ln w="25400" algn="ctr">
            <a:solidFill>
              <a:schemeClr val="tx1"/>
            </a:solidFill>
            <a:round/>
            <a:headEnd type="arrow" w="med" len="med"/>
            <a:tailEnd type="arrow" w="med" len="med"/>
          </a:ln>
        </p:spPr>
      </p:cxnSp>
      <p:cxnSp>
        <p:nvCxnSpPr>
          <p:cNvPr id="46140" name="Straight Arrow Connector 77"/>
          <p:cNvCxnSpPr>
            <a:cxnSpLocks noChangeShapeType="1"/>
          </p:cNvCxnSpPr>
          <p:nvPr/>
        </p:nvCxnSpPr>
        <p:spPr bwMode="auto">
          <a:xfrm>
            <a:off x="6991350" y="2874963"/>
            <a:ext cx="304800" cy="1587"/>
          </a:xfrm>
          <a:prstGeom prst="straightConnector1">
            <a:avLst/>
          </a:prstGeom>
          <a:noFill/>
          <a:ln w="25400" algn="ctr">
            <a:solidFill>
              <a:schemeClr val="tx1"/>
            </a:solidFill>
            <a:round/>
            <a:headEnd type="arrow" w="med" len="med"/>
            <a:tailEnd type="arrow" w="med" len="med"/>
          </a:ln>
        </p:spPr>
      </p:cxnSp>
      <p:sp>
        <p:nvSpPr>
          <p:cNvPr id="46141" name="TextBox 78"/>
          <p:cNvSpPr txBox="1">
            <a:spLocks noChangeArrowheads="1"/>
          </p:cNvSpPr>
          <p:nvPr/>
        </p:nvSpPr>
        <p:spPr bwMode="auto">
          <a:xfrm>
            <a:off x="5421313" y="2790825"/>
            <a:ext cx="914400" cy="215900"/>
          </a:xfrm>
          <a:prstGeom prst="rect">
            <a:avLst/>
          </a:prstGeom>
          <a:noFill/>
          <a:ln w="9525">
            <a:noFill/>
            <a:miter lim="800000"/>
            <a:headEnd/>
            <a:tailEnd/>
          </a:ln>
        </p:spPr>
        <p:txBody>
          <a:bodyPr>
            <a:spAutoFit/>
          </a:bodyPr>
          <a:lstStyle/>
          <a:p>
            <a:r>
              <a:rPr lang="en-US" sz="800">
                <a:latin typeface="Verdana" pitchFamily="34" charset="0"/>
              </a:rPr>
              <a:t>CAN</a:t>
            </a:r>
          </a:p>
        </p:txBody>
      </p:sp>
      <p:sp>
        <p:nvSpPr>
          <p:cNvPr id="46142" name="TextBox 79"/>
          <p:cNvSpPr txBox="1">
            <a:spLocks noChangeArrowheads="1"/>
          </p:cNvSpPr>
          <p:nvPr/>
        </p:nvSpPr>
        <p:spPr bwMode="auto">
          <a:xfrm>
            <a:off x="7229475" y="2765425"/>
            <a:ext cx="914400" cy="215900"/>
          </a:xfrm>
          <a:prstGeom prst="rect">
            <a:avLst/>
          </a:prstGeom>
          <a:noFill/>
          <a:ln w="9525">
            <a:noFill/>
            <a:miter lim="800000"/>
            <a:headEnd/>
            <a:tailEnd/>
          </a:ln>
        </p:spPr>
        <p:txBody>
          <a:bodyPr>
            <a:spAutoFit/>
          </a:bodyPr>
          <a:lstStyle/>
          <a:p>
            <a:r>
              <a:rPr lang="en-US" sz="800">
                <a:latin typeface="Verdana" pitchFamily="34" charset="0"/>
              </a:rPr>
              <a:t>SATA</a:t>
            </a:r>
          </a:p>
        </p:txBody>
      </p:sp>
      <p:sp>
        <p:nvSpPr>
          <p:cNvPr id="46143" name="TextBox 84"/>
          <p:cNvSpPr txBox="1">
            <a:spLocks noChangeArrowheads="1"/>
          </p:cNvSpPr>
          <p:nvPr/>
        </p:nvSpPr>
        <p:spPr bwMode="auto">
          <a:xfrm>
            <a:off x="6600825" y="1838325"/>
            <a:ext cx="914400" cy="215900"/>
          </a:xfrm>
          <a:prstGeom prst="rect">
            <a:avLst/>
          </a:prstGeom>
          <a:noFill/>
          <a:ln w="9525">
            <a:noFill/>
            <a:miter lim="800000"/>
            <a:headEnd/>
            <a:tailEnd/>
          </a:ln>
        </p:spPr>
        <p:txBody>
          <a:bodyPr>
            <a:spAutoFit/>
          </a:bodyPr>
          <a:lstStyle/>
          <a:p>
            <a:r>
              <a:rPr lang="en-US" sz="800">
                <a:latin typeface="Verdana" pitchFamily="34" charset="0"/>
              </a:rPr>
              <a:t>PCIe</a:t>
            </a:r>
          </a:p>
        </p:txBody>
      </p:sp>
      <p:sp>
        <p:nvSpPr>
          <p:cNvPr id="46144" name="TextBox 85"/>
          <p:cNvSpPr txBox="1">
            <a:spLocks noChangeArrowheads="1"/>
          </p:cNvSpPr>
          <p:nvPr/>
        </p:nvSpPr>
        <p:spPr bwMode="auto">
          <a:xfrm>
            <a:off x="7229475" y="1335088"/>
            <a:ext cx="914400" cy="214312"/>
          </a:xfrm>
          <a:prstGeom prst="rect">
            <a:avLst/>
          </a:prstGeom>
          <a:noFill/>
          <a:ln w="9525">
            <a:noFill/>
            <a:miter lim="800000"/>
            <a:headEnd/>
            <a:tailEnd/>
          </a:ln>
        </p:spPr>
        <p:txBody>
          <a:bodyPr>
            <a:spAutoFit/>
          </a:bodyPr>
          <a:lstStyle/>
          <a:p>
            <a:r>
              <a:rPr lang="en-US" sz="800">
                <a:latin typeface="Verdana" pitchFamily="34" charset="0"/>
              </a:rPr>
              <a:t>PCIe</a:t>
            </a:r>
          </a:p>
        </p:txBody>
      </p:sp>
      <p:sp>
        <p:nvSpPr>
          <p:cNvPr id="46145" name="Right Arrow 88"/>
          <p:cNvSpPr>
            <a:spLocks noChangeArrowheads="1"/>
          </p:cNvSpPr>
          <p:nvPr/>
        </p:nvSpPr>
        <p:spPr bwMode="auto">
          <a:xfrm>
            <a:off x="4038600" y="1447800"/>
            <a:ext cx="1066800" cy="838200"/>
          </a:xfrm>
          <a:prstGeom prst="rightArrow">
            <a:avLst>
              <a:gd name="adj1" fmla="val 50000"/>
              <a:gd name="adj2" fmla="val 50002"/>
            </a:avLst>
          </a:prstGeom>
          <a:solidFill>
            <a:schemeClr val="accent1"/>
          </a:solidFill>
          <a:ln w="50800" algn="ctr">
            <a:solidFill>
              <a:schemeClr val="tx1"/>
            </a:solidFill>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46146" name="TextBox 89"/>
          <p:cNvSpPr txBox="1">
            <a:spLocks noChangeArrowheads="1"/>
          </p:cNvSpPr>
          <p:nvPr/>
        </p:nvSpPr>
        <p:spPr bwMode="auto">
          <a:xfrm>
            <a:off x="1066800" y="4800600"/>
            <a:ext cx="2895600" cy="338138"/>
          </a:xfrm>
          <a:prstGeom prst="rect">
            <a:avLst/>
          </a:prstGeom>
          <a:noFill/>
          <a:ln w="9525">
            <a:noFill/>
            <a:miter lim="800000"/>
            <a:headEnd/>
            <a:tailEnd/>
          </a:ln>
        </p:spPr>
        <p:txBody>
          <a:bodyPr>
            <a:spAutoFit/>
          </a:bodyPr>
          <a:lstStyle/>
          <a:p>
            <a:r>
              <a:rPr lang="en-US" sz="1600" b="1">
                <a:latin typeface="Verdana" pitchFamily="34" charset="0"/>
              </a:rPr>
              <a:t>e.g., 2008 IVI platform</a:t>
            </a:r>
          </a:p>
        </p:txBody>
      </p:sp>
      <p:sp>
        <p:nvSpPr>
          <p:cNvPr id="46147" name="TextBox 90"/>
          <p:cNvSpPr txBox="1">
            <a:spLocks noChangeArrowheads="1"/>
          </p:cNvSpPr>
          <p:nvPr/>
        </p:nvSpPr>
        <p:spPr bwMode="auto">
          <a:xfrm>
            <a:off x="5257800" y="3167063"/>
            <a:ext cx="2895600" cy="338137"/>
          </a:xfrm>
          <a:prstGeom prst="rect">
            <a:avLst/>
          </a:prstGeom>
          <a:noFill/>
          <a:ln w="9525">
            <a:noFill/>
            <a:miter lim="800000"/>
            <a:headEnd/>
            <a:tailEnd/>
          </a:ln>
        </p:spPr>
        <p:txBody>
          <a:bodyPr>
            <a:spAutoFit/>
          </a:bodyPr>
          <a:lstStyle/>
          <a:p>
            <a:r>
              <a:rPr lang="en-US" sz="1600" b="1" dirty="0">
                <a:latin typeface="Verdana" pitchFamily="34" charset="0"/>
              </a:rPr>
              <a:t>e.g. 2010 IVI platform</a:t>
            </a:r>
          </a:p>
        </p:txBody>
      </p:sp>
      <p:sp>
        <p:nvSpPr>
          <p:cNvPr id="92" name="Rounded Rectangle 91"/>
          <p:cNvSpPr/>
          <p:nvPr/>
        </p:nvSpPr>
        <p:spPr bwMode="auto">
          <a:xfrm>
            <a:off x="381000" y="5334000"/>
            <a:ext cx="84582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0" fontAlgn="auto" hangingPunct="0">
              <a:spcBef>
                <a:spcPts val="0"/>
              </a:spcBef>
              <a:spcAft>
                <a:spcPts val="0"/>
              </a:spcAft>
              <a:defRPr/>
            </a:pPr>
            <a:r>
              <a:rPr lang="en-US" sz="2400" b="1" dirty="0">
                <a:solidFill>
                  <a:schemeClr val="bg1"/>
                </a:solidFill>
                <a:cs typeface="Arial" charset="0"/>
              </a:rPr>
              <a:t>IO flexibility enables BOM optimization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Isosceles Triangle 70"/>
          <p:cNvSpPr/>
          <p:nvPr/>
        </p:nvSpPr>
        <p:spPr bwMode="auto">
          <a:xfrm>
            <a:off x="0" y="685800"/>
            <a:ext cx="9144000" cy="4114800"/>
          </a:xfrm>
          <a:prstGeom prst="triangle">
            <a:avLst>
              <a:gd name="adj" fmla="val 50000"/>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w="50800" cap="flat" cmpd="sng" algn="ctr">
            <a:noFill/>
            <a:prstDash val="solid"/>
            <a:round/>
            <a:headEnd type="none" w="med" len="med"/>
            <a:tailEnd type="none" w="med" len="med"/>
          </a:ln>
          <a:effectLst/>
        </p:spPr>
        <p:txBody>
          <a:bodyPr wrap="none" anchor="ctr"/>
          <a:lstStyle/>
          <a:p>
            <a:pPr algn="ctr" eaLnBrk="0" fontAlgn="auto" hangingPunct="0">
              <a:spcBef>
                <a:spcPts val="0"/>
              </a:spcBef>
              <a:spcAft>
                <a:spcPts val="0"/>
              </a:spcAft>
              <a:defRPr/>
            </a:pPr>
            <a:endParaRPr lang="en-US" sz="1200" b="1">
              <a:solidFill>
                <a:srgbClr val="292929"/>
              </a:solidFill>
              <a:latin typeface="Verdana" pitchFamily="34" charset="0"/>
              <a:cs typeface="+mn-cs"/>
            </a:endParaRPr>
          </a:p>
        </p:txBody>
      </p:sp>
      <p:sp>
        <p:nvSpPr>
          <p:cNvPr id="168" name="Rounded Rectangle 167"/>
          <p:cNvSpPr/>
          <p:nvPr/>
        </p:nvSpPr>
        <p:spPr bwMode="auto">
          <a:xfrm>
            <a:off x="6926738" y="2286057"/>
            <a:ext cx="2130552" cy="2514600"/>
          </a:xfrm>
          <a:prstGeom prst="roundRect">
            <a:avLst/>
          </a:prstGeom>
          <a:solidFill>
            <a:schemeClr val="bg2">
              <a:lumMod val="75000"/>
            </a:schemeClr>
          </a:solidFill>
          <a:ln>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14300" prst="artDeco"/>
          </a:sp3d>
        </p:spPr>
        <p:style>
          <a:lnRef idx="1">
            <a:schemeClr val="accent4"/>
          </a:lnRef>
          <a:fillRef idx="3">
            <a:schemeClr val="accent4"/>
          </a:fillRef>
          <a:effectRef idx="2">
            <a:schemeClr val="accent4"/>
          </a:effectRef>
          <a:fontRef idx="minor">
            <a:schemeClr val="lt1"/>
          </a:fontRef>
        </p:style>
        <p:txBody>
          <a:bodyPr wrap="none"/>
          <a:lstStyle/>
          <a:p>
            <a:pPr algn="ctr" eaLnBrk="0" fontAlgn="auto" hangingPunct="0">
              <a:spcBef>
                <a:spcPts val="0"/>
              </a:spcBef>
              <a:spcAft>
                <a:spcPts val="0"/>
              </a:spcAft>
              <a:defRPr/>
            </a:pPr>
            <a:endParaRPr lang="en-US">
              <a:solidFill>
                <a:srgbClr val="000000"/>
              </a:solidFill>
              <a:effectLst>
                <a:outerShdw blurRad="38100" dist="38100" dir="2700000" algn="tl">
                  <a:srgbClr val="000000">
                    <a:alpha val="43137"/>
                  </a:srgbClr>
                </a:outerShdw>
              </a:effectLst>
              <a:latin typeface="Neo Sans Intel" pitchFamily="34" charset="0"/>
            </a:endParaRPr>
          </a:p>
        </p:txBody>
      </p:sp>
      <p:pic>
        <p:nvPicPr>
          <p:cNvPr id="182" name="Picture 28" descr="Calistoga Chipset"/>
          <p:cNvPicPr>
            <a:picLocks noChangeAspect="1" noChangeArrowheads="1"/>
          </p:cNvPicPr>
          <p:nvPr/>
        </p:nvPicPr>
        <p:blipFill>
          <a:blip r:embed="rId3" cstate="email"/>
          <a:srcRect l="11980" t="39584" r="58681" b="31076"/>
          <a:stretch>
            <a:fillRect/>
          </a:stretch>
        </p:blipFill>
        <p:spPr bwMode="auto">
          <a:xfrm>
            <a:off x="7518465" y="2971853"/>
            <a:ext cx="914400" cy="914400"/>
          </a:xfrm>
          <a:prstGeom prst="roundRect">
            <a:avLst>
              <a:gd name="adj" fmla="val 8594"/>
            </a:avLst>
          </a:prstGeom>
          <a:solidFill>
            <a:schemeClr val="bg1">
              <a:lumMod val="20000"/>
              <a:lumOff val="80000"/>
            </a:schemeClr>
          </a:solidFill>
          <a:ln w="28575" cap="flat" cmpd="sng" algn="ctr">
            <a:noFill/>
            <a:prstDash val="solid"/>
            <a:round/>
            <a:headEnd type="none" w="med" len="med"/>
            <a:tailEnd type="none" w="med" len="med"/>
          </a:ln>
          <a:effectLst>
            <a:innerShdw blurRad="114300">
              <a:prstClr val="black"/>
            </a:innerShdw>
          </a:effectLst>
        </p:spPr>
      </p:pic>
      <p:sp>
        <p:nvSpPr>
          <p:cNvPr id="48134" name="Rectangle 182"/>
          <p:cNvSpPr>
            <a:spLocks noChangeArrowheads="1"/>
          </p:cNvSpPr>
          <p:nvPr/>
        </p:nvSpPr>
        <p:spPr bwMode="auto">
          <a:xfrm>
            <a:off x="7624763" y="3062288"/>
            <a:ext cx="731837" cy="720725"/>
          </a:xfrm>
          <a:prstGeom prst="rect">
            <a:avLst/>
          </a:prstGeom>
          <a:solidFill>
            <a:srgbClr val="003300"/>
          </a:solidFill>
          <a:ln w="19050" algn="ctr">
            <a:noFill/>
            <a:round/>
            <a:headEnd/>
            <a:tailEnd/>
          </a:ln>
        </p:spPr>
        <p:txBody>
          <a:bodyPr tIns="18288" anchor="ctr"/>
          <a:lstStyle/>
          <a:p>
            <a:pPr algn="ctr" eaLnBrk="0" hangingPunct="0"/>
            <a:r>
              <a:rPr lang="en-US" sz="1200" b="1">
                <a:solidFill>
                  <a:schemeClr val="bg1"/>
                </a:solidFill>
                <a:latin typeface="Neo Sans Intel"/>
              </a:rPr>
              <a:t>Realtek*</a:t>
            </a:r>
          </a:p>
        </p:txBody>
      </p:sp>
      <p:sp>
        <p:nvSpPr>
          <p:cNvPr id="222" name="Left-Right Arrow 221"/>
          <p:cNvSpPr/>
          <p:nvPr/>
        </p:nvSpPr>
        <p:spPr bwMode="auto">
          <a:xfrm rot="16200000">
            <a:off x="7522775" y="2533997"/>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USB</a:t>
            </a:r>
          </a:p>
        </p:txBody>
      </p:sp>
      <p:sp>
        <p:nvSpPr>
          <p:cNvPr id="225" name="Left-Right Arrow 224"/>
          <p:cNvSpPr/>
          <p:nvPr/>
        </p:nvSpPr>
        <p:spPr bwMode="auto">
          <a:xfrm rot="16200000">
            <a:off x="7751374" y="2533997"/>
            <a:ext cx="635139"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err="1">
                <a:solidFill>
                  <a:srgbClr val="000000"/>
                </a:solidFill>
                <a:effectLst>
                  <a:outerShdw blurRad="38100" dist="38100" dir="2700000" algn="tl">
                    <a:srgbClr val="000000">
                      <a:alpha val="43137"/>
                    </a:srgbClr>
                  </a:outerShdw>
                </a:effectLst>
                <a:latin typeface="Neo Sans Intel" pitchFamily="34" charset="0"/>
              </a:rPr>
              <a:t>GbE</a:t>
            </a:r>
            <a:r>
              <a:rPr lang="en-US" sz="800" b="1" dirty="0">
                <a:solidFill>
                  <a:srgbClr val="000000"/>
                </a:solidFill>
                <a:effectLst>
                  <a:outerShdw blurRad="38100" dist="38100" dir="2700000" algn="tl">
                    <a:srgbClr val="000000">
                      <a:alpha val="43137"/>
                    </a:srgbClr>
                  </a:outerShdw>
                </a:effectLst>
                <a:latin typeface="Neo Sans Intel" pitchFamily="34" charset="0"/>
              </a:rPr>
              <a:t> Switch</a:t>
            </a:r>
          </a:p>
        </p:txBody>
      </p:sp>
      <p:sp>
        <p:nvSpPr>
          <p:cNvPr id="231" name="Left-Right Arrow 230"/>
          <p:cNvSpPr/>
          <p:nvPr/>
        </p:nvSpPr>
        <p:spPr bwMode="auto">
          <a:xfrm rot="16200000">
            <a:off x="7294175" y="2533997"/>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err="1">
                <a:solidFill>
                  <a:srgbClr val="000000"/>
                </a:solidFill>
                <a:effectLst>
                  <a:outerShdw blurRad="38100" dist="38100" dir="2700000" algn="tl">
                    <a:srgbClr val="000000">
                      <a:alpha val="43137"/>
                    </a:srgbClr>
                  </a:outerShdw>
                </a:effectLst>
                <a:latin typeface="Neo Sans Intel" pitchFamily="34" charset="0"/>
              </a:rPr>
              <a:t>PCIe</a:t>
            </a:r>
            <a:endParaRPr lang="en-US" sz="800" b="1" dirty="0">
              <a:solidFill>
                <a:srgbClr val="000000"/>
              </a:solidFill>
              <a:effectLst>
                <a:outerShdw blurRad="38100" dist="38100" dir="2700000" algn="tl">
                  <a:srgbClr val="000000">
                    <a:alpha val="43137"/>
                  </a:srgbClr>
                </a:outerShdw>
              </a:effectLst>
              <a:latin typeface="Neo Sans Intel" pitchFamily="34" charset="0"/>
            </a:endParaRPr>
          </a:p>
        </p:txBody>
      </p:sp>
      <p:sp>
        <p:nvSpPr>
          <p:cNvPr id="171" name="Rounded Rectangle 170"/>
          <p:cNvSpPr/>
          <p:nvPr/>
        </p:nvSpPr>
        <p:spPr bwMode="auto">
          <a:xfrm>
            <a:off x="4659128" y="2286057"/>
            <a:ext cx="2130552" cy="2514600"/>
          </a:xfrm>
          <a:prstGeom prst="roundRect">
            <a:avLst/>
          </a:prstGeom>
          <a:solidFill>
            <a:schemeClr val="bg2">
              <a:lumMod val="75000"/>
            </a:schemeClr>
          </a:solidFill>
          <a:ln>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14300" prst="artDeco"/>
          </a:sp3d>
        </p:spPr>
        <p:style>
          <a:lnRef idx="1">
            <a:schemeClr val="accent4"/>
          </a:lnRef>
          <a:fillRef idx="3">
            <a:schemeClr val="accent4"/>
          </a:fillRef>
          <a:effectRef idx="2">
            <a:schemeClr val="accent4"/>
          </a:effectRef>
          <a:fontRef idx="minor">
            <a:schemeClr val="lt1"/>
          </a:fontRef>
        </p:style>
        <p:txBody>
          <a:bodyPr wrap="none"/>
          <a:lstStyle/>
          <a:p>
            <a:pPr algn="ctr" eaLnBrk="0" fontAlgn="auto" hangingPunct="0">
              <a:spcBef>
                <a:spcPts val="0"/>
              </a:spcBef>
              <a:spcAft>
                <a:spcPts val="0"/>
              </a:spcAft>
              <a:defRPr/>
            </a:pPr>
            <a:endParaRPr lang="en-US">
              <a:solidFill>
                <a:srgbClr val="000000"/>
              </a:solidFill>
              <a:effectLst>
                <a:outerShdw blurRad="38100" dist="38100" dir="2700000" algn="tl">
                  <a:srgbClr val="000000">
                    <a:alpha val="43137"/>
                  </a:srgbClr>
                </a:outerShdw>
              </a:effectLst>
              <a:latin typeface="Neo Sans Intel" pitchFamily="34" charset="0"/>
            </a:endParaRPr>
          </a:p>
        </p:txBody>
      </p:sp>
      <p:pic>
        <p:nvPicPr>
          <p:cNvPr id="177" name="Picture 28" descr="Calistoga Chipset"/>
          <p:cNvPicPr>
            <a:picLocks noChangeAspect="1" noChangeArrowheads="1"/>
          </p:cNvPicPr>
          <p:nvPr/>
        </p:nvPicPr>
        <p:blipFill>
          <a:blip r:embed="rId3" cstate="email"/>
          <a:srcRect l="11980" t="39584" r="58681" b="31076"/>
          <a:stretch>
            <a:fillRect/>
          </a:stretch>
        </p:blipFill>
        <p:spPr bwMode="auto">
          <a:xfrm>
            <a:off x="5257800" y="2971853"/>
            <a:ext cx="914400" cy="914400"/>
          </a:xfrm>
          <a:prstGeom prst="roundRect">
            <a:avLst>
              <a:gd name="adj" fmla="val 8594"/>
            </a:avLst>
          </a:prstGeom>
          <a:solidFill>
            <a:schemeClr val="bg1">
              <a:lumMod val="20000"/>
              <a:lumOff val="80000"/>
            </a:schemeClr>
          </a:solidFill>
          <a:ln w="28575" cap="flat" cmpd="sng" algn="ctr">
            <a:noFill/>
            <a:prstDash val="solid"/>
            <a:round/>
            <a:headEnd type="none" w="med" len="med"/>
            <a:tailEnd type="none" w="med" len="med"/>
          </a:ln>
          <a:effectLst>
            <a:innerShdw blurRad="114300">
              <a:prstClr val="black"/>
            </a:innerShdw>
          </a:effectLst>
        </p:spPr>
      </p:pic>
      <p:sp>
        <p:nvSpPr>
          <p:cNvPr id="48148" name="Rectangle 179"/>
          <p:cNvSpPr>
            <a:spLocks noChangeArrowheads="1"/>
          </p:cNvSpPr>
          <p:nvPr/>
        </p:nvSpPr>
        <p:spPr bwMode="auto">
          <a:xfrm>
            <a:off x="5362575" y="3062288"/>
            <a:ext cx="731838" cy="720725"/>
          </a:xfrm>
          <a:prstGeom prst="rect">
            <a:avLst/>
          </a:prstGeom>
          <a:solidFill>
            <a:srgbClr val="003300"/>
          </a:solidFill>
          <a:ln w="19050" algn="ctr">
            <a:noFill/>
            <a:round/>
            <a:headEnd/>
            <a:tailEnd/>
          </a:ln>
        </p:spPr>
        <p:txBody>
          <a:bodyPr anchor="ctr"/>
          <a:lstStyle/>
          <a:p>
            <a:pPr algn="ctr" eaLnBrk="0" hangingPunct="0"/>
            <a:r>
              <a:rPr lang="en-US" sz="1200" b="1">
                <a:solidFill>
                  <a:schemeClr val="bg1"/>
                </a:solidFill>
                <a:latin typeface="Neo Sans Intel"/>
              </a:rPr>
              <a:t>OKI</a:t>
            </a:r>
          </a:p>
          <a:p>
            <a:pPr algn="ctr" eaLnBrk="0" hangingPunct="0"/>
            <a:r>
              <a:rPr lang="en-US" sz="1200" b="1">
                <a:solidFill>
                  <a:schemeClr val="bg1"/>
                </a:solidFill>
                <a:latin typeface="Neo Sans Intel"/>
              </a:rPr>
              <a:t>Semi*</a:t>
            </a:r>
          </a:p>
        </p:txBody>
      </p:sp>
      <p:sp>
        <p:nvSpPr>
          <p:cNvPr id="267" name="Left-Right Arrow 266"/>
          <p:cNvSpPr/>
          <p:nvPr/>
        </p:nvSpPr>
        <p:spPr bwMode="auto">
          <a:xfrm>
            <a:off x="6172200" y="3048057"/>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I2C</a:t>
            </a:r>
          </a:p>
        </p:txBody>
      </p:sp>
      <p:sp>
        <p:nvSpPr>
          <p:cNvPr id="270" name="Left-Right Arrow 269"/>
          <p:cNvSpPr/>
          <p:nvPr/>
        </p:nvSpPr>
        <p:spPr bwMode="auto">
          <a:xfrm>
            <a:off x="6172200" y="3515767"/>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UART</a:t>
            </a:r>
          </a:p>
        </p:txBody>
      </p:sp>
      <p:sp>
        <p:nvSpPr>
          <p:cNvPr id="285" name="Left-Right Arrow 284"/>
          <p:cNvSpPr/>
          <p:nvPr/>
        </p:nvSpPr>
        <p:spPr bwMode="auto">
          <a:xfrm rot="16200000">
            <a:off x="5054532" y="4063982"/>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JTAG</a:t>
            </a:r>
          </a:p>
        </p:txBody>
      </p:sp>
      <p:sp>
        <p:nvSpPr>
          <p:cNvPr id="296" name="Left-Right Arrow 295"/>
          <p:cNvSpPr/>
          <p:nvPr/>
        </p:nvSpPr>
        <p:spPr bwMode="auto">
          <a:xfrm rot="16200000">
            <a:off x="5283130" y="2533997"/>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USB</a:t>
            </a:r>
          </a:p>
        </p:txBody>
      </p:sp>
      <p:sp>
        <p:nvSpPr>
          <p:cNvPr id="297" name="Left-Right Arrow 296"/>
          <p:cNvSpPr/>
          <p:nvPr/>
        </p:nvSpPr>
        <p:spPr bwMode="auto">
          <a:xfrm rot="16200000">
            <a:off x="5511729" y="2533997"/>
            <a:ext cx="635139"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err="1">
                <a:solidFill>
                  <a:srgbClr val="000000"/>
                </a:solidFill>
                <a:effectLst>
                  <a:outerShdw blurRad="38100" dist="38100" dir="2700000" algn="tl">
                    <a:srgbClr val="000000">
                      <a:alpha val="43137"/>
                    </a:srgbClr>
                  </a:outerShdw>
                </a:effectLst>
                <a:latin typeface="Neo Sans Intel" pitchFamily="34" charset="0"/>
              </a:rPr>
              <a:t>GbE</a:t>
            </a:r>
            <a:endParaRPr lang="en-US" sz="800" b="1" dirty="0">
              <a:solidFill>
                <a:srgbClr val="000000"/>
              </a:solidFill>
              <a:effectLst>
                <a:outerShdw blurRad="38100" dist="38100" dir="2700000" algn="tl">
                  <a:srgbClr val="000000">
                    <a:alpha val="43137"/>
                  </a:srgbClr>
                </a:outerShdw>
              </a:effectLst>
              <a:latin typeface="Neo Sans Intel" pitchFamily="34" charset="0"/>
            </a:endParaRPr>
          </a:p>
        </p:txBody>
      </p:sp>
      <p:sp>
        <p:nvSpPr>
          <p:cNvPr id="298" name="Left-Right Arrow 297"/>
          <p:cNvSpPr/>
          <p:nvPr/>
        </p:nvSpPr>
        <p:spPr bwMode="auto">
          <a:xfrm rot="16200000">
            <a:off x="5740330" y="2533997"/>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SATA</a:t>
            </a:r>
          </a:p>
        </p:txBody>
      </p:sp>
      <p:sp>
        <p:nvSpPr>
          <p:cNvPr id="299" name="Left-Right Arrow 298"/>
          <p:cNvSpPr/>
          <p:nvPr/>
        </p:nvSpPr>
        <p:spPr bwMode="auto">
          <a:xfrm rot="16200000">
            <a:off x="5054530" y="2533997"/>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err="1">
                <a:solidFill>
                  <a:srgbClr val="000000"/>
                </a:solidFill>
                <a:effectLst>
                  <a:outerShdw blurRad="38100" dist="38100" dir="2700000" algn="tl">
                    <a:srgbClr val="000000">
                      <a:alpha val="43137"/>
                    </a:srgbClr>
                  </a:outerShdw>
                </a:effectLst>
                <a:latin typeface="Neo Sans Intel" pitchFamily="34" charset="0"/>
              </a:rPr>
              <a:t>PCIe</a:t>
            </a:r>
            <a:endParaRPr lang="en-US" sz="800" b="1" dirty="0">
              <a:solidFill>
                <a:srgbClr val="000000"/>
              </a:solidFill>
              <a:effectLst>
                <a:outerShdw blurRad="38100" dist="38100" dir="2700000" algn="tl">
                  <a:srgbClr val="000000">
                    <a:alpha val="43137"/>
                  </a:srgbClr>
                </a:outerShdw>
              </a:effectLst>
              <a:latin typeface="Neo Sans Intel" pitchFamily="34" charset="0"/>
            </a:endParaRPr>
          </a:p>
        </p:txBody>
      </p:sp>
      <p:sp>
        <p:nvSpPr>
          <p:cNvPr id="172" name="Rounded Rectangle 171"/>
          <p:cNvSpPr/>
          <p:nvPr/>
        </p:nvSpPr>
        <p:spPr bwMode="auto">
          <a:xfrm>
            <a:off x="2394530" y="2286057"/>
            <a:ext cx="2130552" cy="2514600"/>
          </a:xfrm>
          <a:prstGeom prst="roundRect">
            <a:avLst/>
          </a:prstGeom>
          <a:solidFill>
            <a:schemeClr val="bg2">
              <a:lumMod val="75000"/>
            </a:schemeClr>
          </a:solidFill>
          <a:ln>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14300" prst="artDeco"/>
          </a:sp3d>
        </p:spPr>
        <p:style>
          <a:lnRef idx="1">
            <a:schemeClr val="accent4"/>
          </a:lnRef>
          <a:fillRef idx="3">
            <a:schemeClr val="accent4"/>
          </a:fillRef>
          <a:effectRef idx="2">
            <a:schemeClr val="accent4"/>
          </a:effectRef>
          <a:fontRef idx="minor">
            <a:schemeClr val="lt1"/>
          </a:fontRef>
        </p:style>
        <p:txBody>
          <a:bodyPr wrap="none"/>
          <a:lstStyle/>
          <a:p>
            <a:pPr algn="ctr" eaLnBrk="0" fontAlgn="auto" hangingPunct="0">
              <a:spcBef>
                <a:spcPts val="0"/>
              </a:spcBef>
              <a:spcAft>
                <a:spcPts val="0"/>
              </a:spcAft>
              <a:defRPr/>
            </a:pPr>
            <a:endParaRPr lang="en-US">
              <a:solidFill>
                <a:srgbClr val="000000"/>
              </a:solidFill>
              <a:effectLst>
                <a:outerShdw blurRad="38100" dist="38100" dir="2700000" algn="tl">
                  <a:srgbClr val="000000">
                    <a:alpha val="43137"/>
                  </a:srgbClr>
                </a:outerShdw>
              </a:effectLst>
              <a:latin typeface="Neo Sans Intel" pitchFamily="34" charset="0"/>
            </a:endParaRPr>
          </a:p>
        </p:txBody>
      </p:sp>
      <p:pic>
        <p:nvPicPr>
          <p:cNvPr id="174" name="Picture 28" descr="Calistoga Chipset"/>
          <p:cNvPicPr>
            <a:picLocks noChangeAspect="1" noChangeArrowheads="1"/>
          </p:cNvPicPr>
          <p:nvPr/>
        </p:nvPicPr>
        <p:blipFill>
          <a:blip r:embed="rId3" cstate="email"/>
          <a:srcRect l="11980" t="39584" r="58681" b="31076"/>
          <a:stretch>
            <a:fillRect/>
          </a:stretch>
        </p:blipFill>
        <p:spPr bwMode="auto">
          <a:xfrm>
            <a:off x="2961290" y="2971853"/>
            <a:ext cx="914400" cy="914400"/>
          </a:xfrm>
          <a:prstGeom prst="roundRect">
            <a:avLst>
              <a:gd name="adj" fmla="val 8594"/>
            </a:avLst>
          </a:prstGeom>
          <a:solidFill>
            <a:schemeClr val="bg1">
              <a:lumMod val="20000"/>
              <a:lumOff val="80000"/>
            </a:schemeClr>
          </a:solidFill>
          <a:ln w="28575" cap="flat" cmpd="sng" algn="ctr">
            <a:noFill/>
            <a:prstDash val="solid"/>
            <a:round/>
            <a:headEnd type="none" w="med" len="med"/>
            <a:tailEnd type="none" w="med" len="med"/>
          </a:ln>
          <a:effectLst>
            <a:innerShdw blurRad="114300">
              <a:prstClr val="black"/>
            </a:innerShdw>
          </a:effectLst>
        </p:spPr>
      </p:pic>
      <p:sp>
        <p:nvSpPr>
          <p:cNvPr id="48174" name="Rectangle 174"/>
          <p:cNvSpPr>
            <a:spLocks noChangeArrowheads="1"/>
          </p:cNvSpPr>
          <p:nvPr/>
        </p:nvSpPr>
        <p:spPr bwMode="auto">
          <a:xfrm>
            <a:off x="3048000" y="3062288"/>
            <a:ext cx="731838" cy="731837"/>
          </a:xfrm>
          <a:prstGeom prst="rect">
            <a:avLst/>
          </a:prstGeom>
          <a:solidFill>
            <a:srgbClr val="003300"/>
          </a:solidFill>
          <a:ln w="19050" algn="ctr">
            <a:noFill/>
            <a:round/>
            <a:headEnd/>
            <a:tailEnd/>
          </a:ln>
        </p:spPr>
        <p:txBody>
          <a:bodyPr lIns="0" rIns="0" anchor="ctr"/>
          <a:lstStyle/>
          <a:p>
            <a:pPr algn="ctr" eaLnBrk="0" hangingPunct="0"/>
            <a:r>
              <a:rPr lang="en-US" sz="1200" b="1">
                <a:solidFill>
                  <a:schemeClr val="bg1"/>
                </a:solidFill>
                <a:latin typeface="Neo Sans Intel"/>
              </a:rPr>
              <a:t>OKI</a:t>
            </a:r>
          </a:p>
          <a:p>
            <a:pPr algn="ctr" eaLnBrk="0" hangingPunct="0"/>
            <a:r>
              <a:rPr lang="en-US" sz="1200" b="1">
                <a:solidFill>
                  <a:schemeClr val="bg1"/>
                </a:solidFill>
                <a:latin typeface="Neo Sans Intel"/>
              </a:rPr>
              <a:t>Semi*/</a:t>
            </a:r>
          </a:p>
          <a:p>
            <a:pPr algn="ctr" eaLnBrk="0" hangingPunct="0"/>
            <a:r>
              <a:rPr lang="en-US" sz="1200" b="1">
                <a:solidFill>
                  <a:schemeClr val="bg1"/>
                </a:solidFill>
                <a:latin typeface="Neo Sans Intel"/>
              </a:rPr>
              <a:t>STMicro*</a:t>
            </a:r>
            <a:endParaRPr lang="en-US" sz="1400" b="1">
              <a:solidFill>
                <a:schemeClr val="bg1"/>
              </a:solidFill>
              <a:latin typeface="Neo Sans Intel"/>
            </a:endParaRPr>
          </a:p>
        </p:txBody>
      </p:sp>
      <p:sp>
        <p:nvSpPr>
          <p:cNvPr id="237" name="Left-Right Arrow 236"/>
          <p:cNvSpPr/>
          <p:nvPr/>
        </p:nvSpPr>
        <p:spPr bwMode="auto">
          <a:xfrm>
            <a:off x="2362200" y="2971857"/>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err="1">
                <a:solidFill>
                  <a:srgbClr val="000000"/>
                </a:solidFill>
                <a:effectLst>
                  <a:outerShdw blurRad="38100" dist="38100" dir="2700000" algn="tl">
                    <a:srgbClr val="000000">
                      <a:alpha val="43137"/>
                    </a:srgbClr>
                  </a:outerShdw>
                </a:effectLst>
                <a:latin typeface="Neo Sans Intel" pitchFamily="34" charset="0"/>
              </a:rPr>
              <a:t>MediaLB</a:t>
            </a:r>
            <a:endParaRPr lang="en-US" sz="800" b="1" dirty="0">
              <a:solidFill>
                <a:srgbClr val="000000"/>
              </a:solidFill>
              <a:effectLst>
                <a:outerShdw blurRad="38100" dist="38100" dir="2700000" algn="tl">
                  <a:srgbClr val="000000">
                    <a:alpha val="43137"/>
                  </a:srgbClr>
                </a:outerShdw>
              </a:effectLst>
              <a:latin typeface="Neo Sans Intel" pitchFamily="34" charset="0"/>
            </a:endParaRPr>
          </a:p>
        </p:txBody>
      </p:sp>
      <p:sp>
        <p:nvSpPr>
          <p:cNvPr id="249" name="Left-Right Arrow 248"/>
          <p:cNvSpPr/>
          <p:nvPr/>
        </p:nvSpPr>
        <p:spPr bwMode="auto">
          <a:xfrm>
            <a:off x="2362200" y="3434311"/>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BT656</a:t>
            </a:r>
          </a:p>
        </p:txBody>
      </p:sp>
      <p:sp>
        <p:nvSpPr>
          <p:cNvPr id="255" name="Left-Right Arrow 254"/>
          <p:cNvSpPr/>
          <p:nvPr/>
        </p:nvSpPr>
        <p:spPr bwMode="auto">
          <a:xfrm>
            <a:off x="3881680" y="2971853"/>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I2S</a:t>
            </a:r>
          </a:p>
        </p:txBody>
      </p:sp>
      <p:sp>
        <p:nvSpPr>
          <p:cNvPr id="258" name="Left-Right Arrow 257"/>
          <p:cNvSpPr/>
          <p:nvPr/>
        </p:nvSpPr>
        <p:spPr bwMode="auto">
          <a:xfrm>
            <a:off x="3881680" y="3200453"/>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I2C</a:t>
            </a:r>
          </a:p>
        </p:txBody>
      </p:sp>
      <p:sp>
        <p:nvSpPr>
          <p:cNvPr id="261" name="Left-Right Arrow 260"/>
          <p:cNvSpPr/>
          <p:nvPr/>
        </p:nvSpPr>
        <p:spPr bwMode="auto">
          <a:xfrm>
            <a:off x="3881680" y="3429053"/>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TDM</a:t>
            </a:r>
          </a:p>
        </p:txBody>
      </p:sp>
      <p:sp>
        <p:nvSpPr>
          <p:cNvPr id="264" name="Left-Right Arrow 263"/>
          <p:cNvSpPr/>
          <p:nvPr/>
        </p:nvSpPr>
        <p:spPr bwMode="auto">
          <a:xfrm>
            <a:off x="3881680" y="3657653"/>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UART</a:t>
            </a:r>
          </a:p>
        </p:txBody>
      </p:sp>
      <p:sp>
        <p:nvSpPr>
          <p:cNvPr id="276" name="Left-Right Arrow 275"/>
          <p:cNvSpPr/>
          <p:nvPr/>
        </p:nvSpPr>
        <p:spPr bwMode="auto">
          <a:xfrm rot="16200000">
            <a:off x="2758022" y="4063985"/>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JTAG</a:t>
            </a:r>
          </a:p>
        </p:txBody>
      </p:sp>
      <p:sp>
        <p:nvSpPr>
          <p:cNvPr id="279" name="Left-Right Arrow 278"/>
          <p:cNvSpPr/>
          <p:nvPr/>
        </p:nvSpPr>
        <p:spPr bwMode="auto">
          <a:xfrm rot="16200000">
            <a:off x="2877604" y="4173004"/>
            <a:ext cx="863684" cy="239107"/>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err="1">
                <a:solidFill>
                  <a:srgbClr val="000000"/>
                </a:solidFill>
                <a:effectLst>
                  <a:outerShdw blurRad="38100" dist="38100" dir="2700000" algn="tl">
                    <a:srgbClr val="000000">
                      <a:alpha val="43137"/>
                    </a:srgbClr>
                  </a:outerShdw>
                </a:effectLst>
                <a:latin typeface="Neo Sans Intel" pitchFamily="34" charset="0"/>
              </a:rPr>
              <a:t>dRGB</a:t>
            </a:r>
            <a:r>
              <a:rPr lang="en-US" sz="800" b="1" dirty="0">
                <a:solidFill>
                  <a:srgbClr val="000000"/>
                </a:solidFill>
                <a:effectLst>
                  <a:outerShdw blurRad="38100" dist="38100" dir="2700000" algn="tl">
                    <a:srgbClr val="000000">
                      <a:alpha val="43137"/>
                    </a:srgbClr>
                  </a:outerShdw>
                </a:effectLst>
                <a:latin typeface="Neo Sans Intel" pitchFamily="34" charset="0"/>
              </a:rPr>
              <a:t>/</a:t>
            </a:r>
            <a:r>
              <a:rPr lang="en-US" sz="800" b="1" dirty="0" err="1">
                <a:solidFill>
                  <a:srgbClr val="000000"/>
                </a:solidFill>
                <a:effectLst>
                  <a:outerShdw blurRad="38100" dist="38100" dir="2700000" algn="tl">
                    <a:srgbClr val="000000">
                      <a:alpha val="43137"/>
                    </a:srgbClr>
                  </a:outerShdw>
                </a:effectLst>
                <a:latin typeface="Neo Sans Intel" pitchFamily="34" charset="0"/>
              </a:rPr>
              <a:t>oLDI</a:t>
            </a:r>
            <a:r>
              <a:rPr lang="en-US" sz="800" b="1" dirty="0">
                <a:solidFill>
                  <a:srgbClr val="000000"/>
                </a:solidFill>
                <a:effectLst>
                  <a:outerShdw blurRad="38100" dist="38100" dir="2700000" algn="tl">
                    <a:srgbClr val="000000">
                      <a:alpha val="43137"/>
                    </a:srgbClr>
                  </a:outerShdw>
                </a:effectLst>
                <a:latin typeface="Neo Sans Intel" pitchFamily="34" charset="0"/>
              </a:rPr>
              <a:t> LVDS</a:t>
            </a:r>
          </a:p>
        </p:txBody>
      </p:sp>
      <p:sp>
        <p:nvSpPr>
          <p:cNvPr id="318" name="Left-Right Arrow 317"/>
          <p:cNvSpPr/>
          <p:nvPr/>
        </p:nvSpPr>
        <p:spPr bwMode="auto">
          <a:xfrm>
            <a:off x="2362200" y="3203084"/>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SDIO</a:t>
            </a:r>
          </a:p>
        </p:txBody>
      </p:sp>
      <p:sp>
        <p:nvSpPr>
          <p:cNvPr id="319" name="Left-Right Arrow 318"/>
          <p:cNvSpPr/>
          <p:nvPr/>
        </p:nvSpPr>
        <p:spPr bwMode="auto">
          <a:xfrm>
            <a:off x="2362200" y="3665537"/>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SPI</a:t>
            </a:r>
          </a:p>
        </p:txBody>
      </p:sp>
      <p:sp>
        <p:nvSpPr>
          <p:cNvPr id="320" name="Left-Right Arrow 319"/>
          <p:cNvSpPr/>
          <p:nvPr/>
        </p:nvSpPr>
        <p:spPr bwMode="auto">
          <a:xfrm rot="16200000">
            <a:off x="2997131" y="2533998"/>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USB</a:t>
            </a:r>
          </a:p>
        </p:txBody>
      </p:sp>
      <p:sp>
        <p:nvSpPr>
          <p:cNvPr id="321" name="Left-Right Arrow 320"/>
          <p:cNvSpPr/>
          <p:nvPr/>
        </p:nvSpPr>
        <p:spPr bwMode="auto">
          <a:xfrm rot="16200000">
            <a:off x="3225730" y="2533997"/>
            <a:ext cx="635139"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err="1">
                <a:solidFill>
                  <a:srgbClr val="000000"/>
                </a:solidFill>
                <a:effectLst>
                  <a:outerShdw blurRad="38100" dist="38100" dir="2700000" algn="tl">
                    <a:srgbClr val="000000">
                      <a:alpha val="43137"/>
                    </a:srgbClr>
                  </a:outerShdw>
                </a:effectLst>
                <a:latin typeface="Neo Sans Intel" pitchFamily="34" charset="0"/>
              </a:rPr>
              <a:t>GbE</a:t>
            </a:r>
            <a:endParaRPr lang="en-US" sz="800" b="1" dirty="0">
              <a:solidFill>
                <a:srgbClr val="000000"/>
              </a:solidFill>
              <a:effectLst>
                <a:outerShdw blurRad="38100" dist="38100" dir="2700000" algn="tl">
                  <a:srgbClr val="000000">
                    <a:alpha val="43137"/>
                  </a:srgbClr>
                </a:outerShdw>
              </a:effectLst>
              <a:latin typeface="Neo Sans Intel" pitchFamily="34" charset="0"/>
            </a:endParaRPr>
          </a:p>
        </p:txBody>
      </p:sp>
      <p:sp>
        <p:nvSpPr>
          <p:cNvPr id="322" name="Left-Right Arrow 321"/>
          <p:cNvSpPr/>
          <p:nvPr/>
        </p:nvSpPr>
        <p:spPr bwMode="auto">
          <a:xfrm rot="16200000">
            <a:off x="3454331" y="2533998"/>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SATA</a:t>
            </a:r>
          </a:p>
        </p:txBody>
      </p:sp>
      <p:sp>
        <p:nvSpPr>
          <p:cNvPr id="323" name="Left-Right Arrow 322"/>
          <p:cNvSpPr/>
          <p:nvPr/>
        </p:nvSpPr>
        <p:spPr bwMode="auto">
          <a:xfrm rot="16200000">
            <a:off x="2768531" y="2533998"/>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err="1">
                <a:solidFill>
                  <a:srgbClr val="000000"/>
                </a:solidFill>
                <a:effectLst>
                  <a:outerShdw blurRad="38100" dist="38100" dir="2700000" algn="tl">
                    <a:srgbClr val="000000">
                      <a:alpha val="43137"/>
                    </a:srgbClr>
                  </a:outerShdw>
                </a:effectLst>
                <a:latin typeface="Neo Sans Intel" pitchFamily="34" charset="0"/>
              </a:rPr>
              <a:t>PCIe</a:t>
            </a:r>
            <a:endParaRPr lang="en-US" sz="800" b="1" dirty="0">
              <a:solidFill>
                <a:srgbClr val="000000"/>
              </a:solidFill>
              <a:effectLst>
                <a:outerShdw blurRad="38100" dist="38100" dir="2700000" algn="tl">
                  <a:srgbClr val="000000">
                    <a:alpha val="43137"/>
                  </a:srgbClr>
                </a:outerShdw>
              </a:effectLst>
              <a:latin typeface="Neo Sans Intel" pitchFamily="34" charset="0"/>
            </a:endParaRPr>
          </a:p>
        </p:txBody>
      </p:sp>
      <p:sp>
        <p:nvSpPr>
          <p:cNvPr id="330" name="Round Diagonal Corner Rectangle 329"/>
          <p:cNvSpPr/>
          <p:nvPr/>
        </p:nvSpPr>
        <p:spPr bwMode="auto">
          <a:xfrm>
            <a:off x="6858000" y="1981200"/>
            <a:ext cx="2286000" cy="228600"/>
          </a:xfrm>
          <a:prstGeom prst="round2DiagRect">
            <a:avLst>
              <a:gd name="adj1" fmla="val 16667"/>
              <a:gd name="adj2" fmla="val 50000"/>
            </a:avLst>
          </a:prstGeom>
          <a:solidFill>
            <a:schemeClr val="accent5">
              <a:lumMod val="2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r" eaLnBrk="0" fontAlgn="auto" hangingPunct="0">
              <a:spcBef>
                <a:spcPts val="0"/>
              </a:spcBef>
              <a:spcAft>
                <a:spcPts val="0"/>
              </a:spcAft>
              <a:defRPr/>
            </a:pPr>
            <a:r>
              <a:rPr lang="en-US" sz="1400" b="1" dirty="0">
                <a:solidFill>
                  <a:schemeClr val="bg1"/>
                </a:solidFill>
                <a:effectLst>
                  <a:outerShdw blurRad="38100" dist="38100" dir="2700000" algn="tl">
                    <a:srgbClr val="000000">
                      <a:alpha val="43137"/>
                    </a:srgbClr>
                  </a:outerShdw>
                </a:effectLst>
                <a:latin typeface="Neo Sans Intel" pitchFamily="34" charset="0"/>
              </a:rPr>
              <a:t>Ecosystem Delivered IOH ‘s</a:t>
            </a:r>
          </a:p>
        </p:txBody>
      </p:sp>
      <p:sp>
        <p:nvSpPr>
          <p:cNvPr id="207" name="Rounded Rectangle 206"/>
          <p:cNvSpPr/>
          <p:nvPr/>
        </p:nvSpPr>
        <p:spPr bwMode="auto">
          <a:xfrm>
            <a:off x="107730" y="2310344"/>
            <a:ext cx="2102070" cy="2514126"/>
          </a:xfrm>
          <a:prstGeom prst="roundRect">
            <a:avLst/>
          </a:prstGeom>
          <a:solidFill>
            <a:schemeClr val="accent5">
              <a:lumMod val="2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algn="ctr" eaLnBrk="0" fontAlgn="auto" hangingPunct="0">
              <a:spcBef>
                <a:spcPts val="0"/>
              </a:spcBef>
              <a:spcAft>
                <a:spcPts val="0"/>
              </a:spcAft>
              <a:defRPr/>
            </a:pPr>
            <a:endParaRPr lang="en-US">
              <a:solidFill>
                <a:schemeClr val="tx1"/>
              </a:solidFill>
              <a:effectLst>
                <a:outerShdw blurRad="38100" dist="38100" dir="2700000" algn="tl">
                  <a:srgbClr val="000000">
                    <a:alpha val="43137"/>
                  </a:srgbClr>
                </a:outerShdw>
              </a:effectLst>
              <a:latin typeface="Neo Sans Intel" pitchFamily="34" charset="0"/>
            </a:endParaRPr>
          </a:p>
        </p:txBody>
      </p:sp>
      <p:grpSp>
        <p:nvGrpSpPr>
          <p:cNvPr id="2" name="Group 14"/>
          <p:cNvGrpSpPr/>
          <p:nvPr/>
        </p:nvGrpSpPr>
        <p:grpSpPr bwMode="auto">
          <a:xfrm>
            <a:off x="676975" y="3072196"/>
            <a:ext cx="914400" cy="914228"/>
            <a:chOff x="7467600" y="679470"/>
            <a:chExt cx="914400" cy="914400"/>
          </a:xfrm>
          <a:solidFill>
            <a:schemeClr val="accent5">
              <a:lumMod val="25000"/>
            </a:schemeClr>
          </a:solidFill>
        </p:grpSpPr>
        <p:pic>
          <p:nvPicPr>
            <p:cNvPr id="16" name="Picture 28" descr="Calistoga Chipset"/>
            <p:cNvPicPr>
              <a:picLocks noChangeAspect="1" noChangeArrowheads="1"/>
            </p:cNvPicPr>
            <p:nvPr/>
          </p:nvPicPr>
          <p:blipFill>
            <a:blip r:embed="rId3" cstate="email"/>
            <a:srcRect l="11980" t="39584" r="58681" b="31076"/>
            <a:stretch>
              <a:fillRect/>
            </a:stretch>
          </p:blipFill>
          <p:spPr bwMode="auto">
            <a:xfrm>
              <a:off x="7467600" y="679470"/>
              <a:ext cx="914400" cy="914400"/>
            </a:xfrm>
            <a:prstGeom prst="rect">
              <a:avLst/>
            </a:prstGeom>
            <a:noFill/>
            <a:ln>
              <a:noFill/>
            </a:ln>
          </p:spPr>
          <p:style>
            <a:lnRef idx="0">
              <a:schemeClr val="accent5"/>
            </a:lnRef>
            <a:fillRef idx="3">
              <a:schemeClr val="accent5"/>
            </a:fillRef>
            <a:effectRef idx="3">
              <a:schemeClr val="accent5"/>
            </a:effectRef>
            <a:fontRef idx="minor">
              <a:schemeClr val="lt1"/>
            </a:fontRef>
          </p:style>
        </p:pic>
        <p:sp>
          <p:nvSpPr>
            <p:cNvPr id="17" name="Rectangle 16"/>
            <p:cNvSpPr/>
            <p:nvPr/>
          </p:nvSpPr>
          <p:spPr bwMode="auto">
            <a:xfrm>
              <a:off x="7467600" y="1262390"/>
              <a:ext cx="914400" cy="261610"/>
            </a:xfrm>
            <a:prstGeom prst="rect">
              <a:avLst/>
            </a:prstGeom>
            <a:no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fontAlgn="auto" hangingPunct="0">
                <a:spcBef>
                  <a:spcPts val="0"/>
                </a:spcBef>
                <a:spcAft>
                  <a:spcPts val="0"/>
                </a:spcAft>
                <a:defRPr/>
              </a:pPr>
              <a:r>
                <a:rPr lang="en-US" sz="1100" dirty="0" smtClean="0">
                  <a:effectLst>
                    <a:outerShdw blurRad="38100" dist="38100" dir="2700000" algn="tl">
                      <a:srgbClr val="000000">
                        <a:alpha val="43137"/>
                      </a:srgbClr>
                    </a:outerShdw>
                  </a:effectLst>
                  <a:latin typeface="Neo Sans Intel" pitchFamily="34" charset="0"/>
                </a:rPr>
                <a:t>EG20T</a:t>
              </a:r>
              <a:endParaRPr lang="en-US" sz="1100" dirty="0">
                <a:effectLst>
                  <a:outerShdw blurRad="38100" dist="38100" dir="2700000" algn="tl">
                    <a:srgbClr val="000000">
                      <a:alpha val="43137"/>
                    </a:srgbClr>
                  </a:outerShdw>
                </a:effectLst>
                <a:latin typeface="Neo Sans Intel" pitchFamily="34" charset="0"/>
              </a:endParaRPr>
            </a:p>
          </p:txBody>
        </p:sp>
      </p:grpSp>
      <p:sp>
        <p:nvSpPr>
          <p:cNvPr id="55" name="Left-Right Arrow 54"/>
          <p:cNvSpPr/>
          <p:nvPr/>
        </p:nvSpPr>
        <p:spPr bwMode="auto">
          <a:xfrm rot="16200000">
            <a:off x="702368" y="2640387"/>
            <a:ext cx="635020" cy="228600"/>
          </a:xfrm>
          <a:prstGeom prst="leftRightArrow">
            <a:avLst/>
          </a:prstGeom>
          <a:solidFill>
            <a:schemeClr val="bg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chemeClr val="tx1"/>
                </a:solidFill>
                <a:effectLst>
                  <a:outerShdw blurRad="38100" dist="38100" dir="2700000" algn="tl">
                    <a:srgbClr val="000000">
                      <a:alpha val="43137"/>
                    </a:srgbClr>
                  </a:outerShdw>
                </a:effectLst>
                <a:latin typeface="Neo Sans Intel" pitchFamily="34" charset="0"/>
              </a:rPr>
              <a:t>USB</a:t>
            </a:r>
          </a:p>
        </p:txBody>
      </p:sp>
      <p:sp>
        <p:nvSpPr>
          <p:cNvPr id="58" name="Left-Right Arrow 57"/>
          <p:cNvSpPr/>
          <p:nvPr/>
        </p:nvSpPr>
        <p:spPr bwMode="auto">
          <a:xfrm rot="16200000">
            <a:off x="930965" y="2640388"/>
            <a:ext cx="635019" cy="228600"/>
          </a:xfrm>
          <a:prstGeom prst="leftRightArrow">
            <a:avLst/>
          </a:prstGeom>
          <a:solidFill>
            <a:schemeClr val="bg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tIns="18288" anchor="ctr"/>
          <a:lstStyle/>
          <a:p>
            <a:pPr algn="ctr" eaLnBrk="0" fontAlgn="auto" hangingPunct="0">
              <a:spcBef>
                <a:spcPts val="0"/>
              </a:spcBef>
              <a:spcAft>
                <a:spcPts val="0"/>
              </a:spcAft>
              <a:defRPr/>
            </a:pPr>
            <a:r>
              <a:rPr lang="en-US" sz="800" b="1" dirty="0" err="1">
                <a:solidFill>
                  <a:schemeClr val="tx1"/>
                </a:solidFill>
                <a:effectLst>
                  <a:outerShdw blurRad="38100" dist="38100" dir="2700000" algn="tl">
                    <a:srgbClr val="000000">
                      <a:alpha val="43137"/>
                    </a:srgbClr>
                  </a:outerShdw>
                </a:effectLst>
                <a:latin typeface="Neo Sans Intel" pitchFamily="34" charset="0"/>
              </a:rPr>
              <a:t>GbE</a:t>
            </a:r>
            <a:endParaRPr lang="en-US" sz="800" b="1" dirty="0">
              <a:solidFill>
                <a:schemeClr val="tx1"/>
              </a:solidFill>
              <a:effectLst>
                <a:outerShdw blurRad="38100" dist="38100" dir="2700000" algn="tl">
                  <a:srgbClr val="000000">
                    <a:alpha val="43137"/>
                  </a:srgbClr>
                </a:outerShdw>
              </a:effectLst>
              <a:latin typeface="Neo Sans Intel" pitchFamily="34" charset="0"/>
            </a:endParaRPr>
          </a:p>
        </p:txBody>
      </p:sp>
      <p:sp>
        <p:nvSpPr>
          <p:cNvPr id="61" name="Left-Right Arrow 60"/>
          <p:cNvSpPr/>
          <p:nvPr/>
        </p:nvSpPr>
        <p:spPr bwMode="auto">
          <a:xfrm rot="16200000">
            <a:off x="1159566" y="2640385"/>
            <a:ext cx="635020" cy="228600"/>
          </a:xfrm>
          <a:prstGeom prst="leftRightArrow">
            <a:avLst/>
          </a:prstGeom>
          <a:solidFill>
            <a:schemeClr val="bg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chemeClr val="tx1"/>
                </a:solidFill>
                <a:effectLst>
                  <a:outerShdw blurRad="38100" dist="38100" dir="2700000" algn="tl">
                    <a:srgbClr val="000000">
                      <a:alpha val="43137"/>
                    </a:srgbClr>
                  </a:outerShdw>
                </a:effectLst>
                <a:latin typeface="Neo Sans Intel" pitchFamily="34" charset="0"/>
              </a:rPr>
              <a:t>SATA</a:t>
            </a:r>
          </a:p>
        </p:txBody>
      </p:sp>
      <p:sp>
        <p:nvSpPr>
          <p:cNvPr id="64" name="Left-Right Arrow 63"/>
          <p:cNvSpPr/>
          <p:nvPr/>
        </p:nvSpPr>
        <p:spPr bwMode="auto">
          <a:xfrm rot="16200000">
            <a:off x="473766" y="2640385"/>
            <a:ext cx="635020" cy="228600"/>
          </a:xfrm>
          <a:prstGeom prst="leftRightArrow">
            <a:avLst/>
          </a:prstGeom>
          <a:solidFill>
            <a:schemeClr val="bg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tIns="18288" anchor="ctr"/>
          <a:lstStyle/>
          <a:p>
            <a:pPr algn="ctr" eaLnBrk="0" fontAlgn="auto" hangingPunct="0">
              <a:spcBef>
                <a:spcPts val="0"/>
              </a:spcBef>
              <a:spcAft>
                <a:spcPts val="0"/>
              </a:spcAft>
              <a:defRPr/>
            </a:pPr>
            <a:r>
              <a:rPr lang="en-US" sz="800" b="1" dirty="0" err="1">
                <a:solidFill>
                  <a:schemeClr val="tx1"/>
                </a:solidFill>
                <a:effectLst>
                  <a:outerShdw blurRad="38100" dist="38100" dir="2700000" algn="tl">
                    <a:srgbClr val="000000">
                      <a:alpha val="43137"/>
                    </a:srgbClr>
                  </a:outerShdw>
                </a:effectLst>
                <a:latin typeface="Neo Sans Intel" pitchFamily="34" charset="0"/>
              </a:rPr>
              <a:t>PCIe</a:t>
            </a:r>
            <a:endParaRPr lang="en-US" sz="800" b="1" dirty="0">
              <a:solidFill>
                <a:schemeClr val="tx1"/>
              </a:solidFill>
              <a:effectLst>
                <a:outerShdw blurRad="38100" dist="38100" dir="2700000" algn="tl">
                  <a:srgbClr val="000000">
                    <a:alpha val="43137"/>
                  </a:srgbClr>
                </a:outerShdw>
              </a:effectLst>
              <a:latin typeface="Neo Sans Intel" pitchFamily="34" charset="0"/>
            </a:endParaRPr>
          </a:p>
        </p:txBody>
      </p:sp>
      <p:sp>
        <p:nvSpPr>
          <p:cNvPr id="103" name="Left-Right Arrow 102"/>
          <p:cNvSpPr/>
          <p:nvPr/>
        </p:nvSpPr>
        <p:spPr bwMode="auto">
          <a:xfrm>
            <a:off x="76200" y="3224572"/>
            <a:ext cx="635140" cy="228557"/>
          </a:xfrm>
          <a:prstGeom prst="leftRightArrow">
            <a:avLst/>
          </a:prstGeom>
          <a:solidFill>
            <a:schemeClr val="bg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chemeClr val="tx1"/>
                </a:solidFill>
                <a:effectLst>
                  <a:outerShdw blurRad="38100" dist="38100" dir="2700000" algn="tl">
                    <a:srgbClr val="000000">
                      <a:alpha val="43137"/>
                    </a:srgbClr>
                  </a:outerShdw>
                </a:effectLst>
                <a:latin typeface="Neo Sans Intel" pitchFamily="34" charset="0"/>
              </a:rPr>
              <a:t>SDIO</a:t>
            </a:r>
          </a:p>
        </p:txBody>
      </p:sp>
      <p:sp>
        <p:nvSpPr>
          <p:cNvPr id="112" name="Left-Right Arrow 111"/>
          <p:cNvSpPr/>
          <p:nvPr/>
        </p:nvSpPr>
        <p:spPr bwMode="auto">
          <a:xfrm>
            <a:off x="76200" y="3605500"/>
            <a:ext cx="635140" cy="228557"/>
          </a:xfrm>
          <a:prstGeom prst="leftRightArrow">
            <a:avLst/>
          </a:prstGeom>
          <a:solidFill>
            <a:schemeClr val="bg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chemeClr val="tx1"/>
                </a:solidFill>
                <a:effectLst>
                  <a:outerShdw blurRad="38100" dist="38100" dir="2700000" algn="tl">
                    <a:srgbClr val="000000">
                      <a:alpha val="43137"/>
                    </a:srgbClr>
                  </a:outerShdw>
                </a:effectLst>
                <a:latin typeface="Neo Sans Intel" pitchFamily="34" charset="0"/>
              </a:rPr>
              <a:t>SPI</a:t>
            </a:r>
          </a:p>
        </p:txBody>
      </p:sp>
      <p:sp>
        <p:nvSpPr>
          <p:cNvPr id="142" name="Left-Right Arrow 141"/>
          <p:cNvSpPr/>
          <p:nvPr/>
        </p:nvSpPr>
        <p:spPr bwMode="auto">
          <a:xfrm>
            <a:off x="1574660" y="3300753"/>
            <a:ext cx="635140" cy="228557"/>
          </a:xfrm>
          <a:prstGeom prst="leftRightArrow">
            <a:avLst/>
          </a:prstGeom>
          <a:solidFill>
            <a:schemeClr val="bg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chemeClr val="tx1"/>
                </a:solidFill>
                <a:effectLst>
                  <a:outerShdw blurRad="38100" dist="38100" dir="2700000" algn="tl">
                    <a:srgbClr val="000000">
                      <a:alpha val="43137"/>
                    </a:srgbClr>
                  </a:outerShdw>
                </a:effectLst>
                <a:latin typeface="Neo Sans Intel" pitchFamily="34" charset="0"/>
              </a:rPr>
              <a:t>I2C</a:t>
            </a:r>
          </a:p>
        </p:txBody>
      </p:sp>
      <p:sp>
        <p:nvSpPr>
          <p:cNvPr id="145" name="Left-Right Arrow 144"/>
          <p:cNvSpPr/>
          <p:nvPr/>
        </p:nvSpPr>
        <p:spPr bwMode="auto">
          <a:xfrm>
            <a:off x="1574660" y="3605500"/>
            <a:ext cx="635140" cy="228557"/>
          </a:xfrm>
          <a:prstGeom prst="leftRightArrow">
            <a:avLst/>
          </a:prstGeom>
          <a:solidFill>
            <a:schemeClr val="bg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chemeClr val="tx1"/>
                </a:solidFill>
                <a:effectLst>
                  <a:outerShdw blurRad="38100" dist="38100" dir="2700000" algn="tl">
                    <a:srgbClr val="000000">
                      <a:alpha val="43137"/>
                    </a:srgbClr>
                  </a:outerShdw>
                </a:effectLst>
                <a:latin typeface="Neo Sans Intel" pitchFamily="34" charset="0"/>
              </a:rPr>
              <a:t>UART</a:t>
            </a:r>
          </a:p>
        </p:txBody>
      </p:sp>
      <p:sp>
        <p:nvSpPr>
          <p:cNvPr id="163" name="Left-Right Arrow 162"/>
          <p:cNvSpPr/>
          <p:nvPr/>
        </p:nvSpPr>
        <p:spPr bwMode="auto">
          <a:xfrm rot="16200000">
            <a:off x="634990" y="4164099"/>
            <a:ext cx="635020" cy="228600"/>
          </a:xfrm>
          <a:prstGeom prst="leftRightArrow">
            <a:avLst/>
          </a:prstGeom>
          <a:solidFill>
            <a:schemeClr val="bg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chemeClr val="tx1"/>
                </a:solidFill>
                <a:effectLst>
                  <a:outerShdw blurRad="38100" dist="38100" dir="2700000" algn="tl">
                    <a:srgbClr val="000000">
                      <a:alpha val="43137"/>
                    </a:srgbClr>
                  </a:outerShdw>
                </a:effectLst>
                <a:latin typeface="Neo Sans Intel" pitchFamily="34" charset="0"/>
              </a:rPr>
              <a:t>JTAG</a:t>
            </a:r>
          </a:p>
        </p:txBody>
      </p:sp>
      <p:sp>
        <p:nvSpPr>
          <p:cNvPr id="166" name="Left-Right Arrow 165"/>
          <p:cNvSpPr/>
          <p:nvPr/>
        </p:nvSpPr>
        <p:spPr bwMode="auto">
          <a:xfrm rot="16200000">
            <a:off x="1092191" y="4164099"/>
            <a:ext cx="635020" cy="228600"/>
          </a:xfrm>
          <a:prstGeom prst="leftRightArrow">
            <a:avLst/>
          </a:prstGeom>
          <a:solidFill>
            <a:schemeClr val="bg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chemeClr val="tx1"/>
                </a:solidFill>
                <a:effectLst>
                  <a:outerShdw blurRad="38100" dist="38100" dir="2700000" algn="tl">
                    <a:srgbClr val="000000">
                      <a:alpha val="43137"/>
                    </a:srgbClr>
                  </a:outerShdw>
                </a:effectLst>
                <a:latin typeface="Neo Sans Intel" pitchFamily="34" charset="0"/>
              </a:rPr>
              <a:t>GPIO</a:t>
            </a:r>
          </a:p>
        </p:txBody>
      </p:sp>
      <p:sp>
        <p:nvSpPr>
          <p:cNvPr id="169" name="Left-Right Arrow 168"/>
          <p:cNvSpPr/>
          <p:nvPr/>
        </p:nvSpPr>
        <p:spPr bwMode="auto">
          <a:xfrm rot="16200000">
            <a:off x="863591" y="4164099"/>
            <a:ext cx="635020" cy="228600"/>
          </a:xfrm>
          <a:prstGeom prst="leftRightArrow">
            <a:avLst/>
          </a:prstGeom>
          <a:solidFill>
            <a:schemeClr val="bg1"/>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chemeClr val="tx1"/>
                </a:solidFill>
                <a:effectLst>
                  <a:outerShdw blurRad="38100" dist="38100" dir="2700000" algn="tl">
                    <a:srgbClr val="000000">
                      <a:alpha val="43137"/>
                    </a:srgbClr>
                  </a:outerShdw>
                </a:effectLst>
                <a:latin typeface="Neo Sans Intel" pitchFamily="34" charset="0"/>
              </a:rPr>
              <a:t>CAN</a:t>
            </a:r>
          </a:p>
        </p:txBody>
      </p:sp>
      <p:sp>
        <p:nvSpPr>
          <p:cNvPr id="165" name="Round Diagonal Corner Rectangle 164"/>
          <p:cNvSpPr/>
          <p:nvPr/>
        </p:nvSpPr>
        <p:spPr bwMode="auto">
          <a:xfrm>
            <a:off x="228600" y="1981200"/>
            <a:ext cx="1818290" cy="304743"/>
          </a:xfrm>
          <a:prstGeom prst="round2DiagRect">
            <a:avLst>
              <a:gd name="adj1" fmla="val 16667"/>
              <a:gd name="adj2" fmla="val 50000"/>
            </a:avLst>
          </a:prstGeom>
          <a:solidFill>
            <a:schemeClr val="accent5">
              <a:lumMod val="2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eaLnBrk="0" fontAlgn="auto" hangingPunct="0">
              <a:spcBef>
                <a:spcPts val="0"/>
              </a:spcBef>
              <a:spcAft>
                <a:spcPts val="0"/>
              </a:spcAft>
              <a:defRPr/>
            </a:pPr>
            <a:r>
              <a:rPr lang="en-US" sz="1400" b="1" dirty="0">
                <a:solidFill>
                  <a:schemeClr val="bg1"/>
                </a:solidFill>
                <a:effectLst>
                  <a:outerShdw blurRad="38100" dist="38100" dir="2700000" algn="tl">
                    <a:srgbClr val="000000">
                      <a:alpha val="43137"/>
                    </a:srgbClr>
                  </a:outerShdw>
                </a:effectLst>
                <a:latin typeface="Neo Sans Intel" pitchFamily="34" charset="0"/>
              </a:rPr>
              <a:t>Intel  Delivered IOH</a:t>
            </a:r>
          </a:p>
        </p:txBody>
      </p:sp>
      <p:sp>
        <p:nvSpPr>
          <p:cNvPr id="20505" name="Text Box 25"/>
          <p:cNvSpPr txBox="1">
            <a:spLocks noChangeArrowheads="1"/>
          </p:cNvSpPr>
          <p:nvPr/>
        </p:nvSpPr>
        <p:spPr bwMode="auto">
          <a:xfrm>
            <a:off x="661988" y="2514600"/>
            <a:ext cx="38100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0" fontAlgn="auto" hangingPunct="0">
              <a:spcBef>
                <a:spcPct val="50000"/>
              </a:spcBef>
              <a:spcAft>
                <a:spcPts val="0"/>
              </a:spcAft>
              <a:defRPr/>
            </a:pPr>
            <a:r>
              <a:rPr lang="zh-CN" altLang="en-US" sz="1000" b="1">
                <a:effectLst>
                  <a:outerShdw blurRad="38100" dist="38100" dir="2700000" algn="tl">
                    <a:srgbClr val="000000">
                      <a:alpha val="43137"/>
                    </a:srgbClr>
                  </a:outerShdw>
                </a:effectLst>
                <a:latin typeface="Arial" pitchFamily="34" charset="0"/>
                <a:cs typeface="Arial" pitchFamily="34" charset="0"/>
              </a:rPr>
              <a:t>*</a:t>
            </a:r>
          </a:p>
        </p:txBody>
      </p:sp>
      <p:sp>
        <p:nvSpPr>
          <p:cNvPr id="72" name="Left-Right Arrow 71"/>
          <p:cNvSpPr/>
          <p:nvPr/>
        </p:nvSpPr>
        <p:spPr bwMode="auto">
          <a:xfrm rot="16200000">
            <a:off x="7960925" y="2533997"/>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PCM</a:t>
            </a:r>
          </a:p>
        </p:txBody>
      </p:sp>
      <p:sp>
        <p:nvSpPr>
          <p:cNvPr id="73" name="Left-Right Arrow 72"/>
          <p:cNvSpPr/>
          <p:nvPr/>
        </p:nvSpPr>
        <p:spPr bwMode="auto">
          <a:xfrm>
            <a:off x="4657725" y="3041159"/>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SDIO</a:t>
            </a:r>
          </a:p>
        </p:txBody>
      </p:sp>
      <p:sp>
        <p:nvSpPr>
          <p:cNvPr id="74" name="Left-Right Arrow 73"/>
          <p:cNvSpPr/>
          <p:nvPr/>
        </p:nvSpPr>
        <p:spPr bwMode="auto">
          <a:xfrm>
            <a:off x="4657725" y="3272386"/>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BT656</a:t>
            </a:r>
          </a:p>
        </p:txBody>
      </p:sp>
      <p:sp>
        <p:nvSpPr>
          <p:cNvPr id="48270" name="Title 58"/>
          <p:cNvSpPr>
            <a:spLocks noGrp="1"/>
          </p:cNvSpPr>
          <p:nvPr>
            <p:ph type="title"/>
          </p:nvPr>
        </p:nvSpPr>
        <p:spPr>
          <a:xfrm>
            <a:off x="455613" y="152400"/>
            <a:ext cx="8237537" cy="660400"/>
          </a:xfrm>
        </p:spPr>
        <p:txBody>
          <a:bodyPr/>
          <a:lstStyle/>
          <a:p>
            <a:r>
              <a:rPr lang="en-US" smtClean="0"/>
              <a:t>Choice of IOH</a:t>
            </a:r>
          </a:p>
        </p:txBody>
      </p:sp>
      <p:sp>
        <p:nvSpPr>
          <p:cNvPr id="48271" name="TextBox 61"/>
          <p:cNvSpPr txBox="1">
            <a:spLocks noChangeArrowheads="1"/>
          </p:cNvSpPr>
          <p:nvPr/>
        </p:nvSpPr>
        <p:spPr bwMode="auto">
          <a:xfrm>
            <a:off x="914400" y="3124200"/>
            <a:ext cx="914400" cy="261610"/>
          </a:xfrm>
          <a:prstGeom prst="rect">
            <a:avLst/>
          </a:prstGeom>
          <a:noFill/>
          <a:ln w="9525">
            <a:noFill/>
            <a:miter lim="800000"/>
            <a:headEnd/>
            <a:tailEnd/>
          </a:ln>
        </p:spPr>
        <p:txBody>
          <a:bodyPr>
            <a:spAutoFit/>
          </a:bodyPr>
          <a:lstStyle/>
          <a:p>
            <a:r>
              <a:rPr lang="en-US" sz="1100" dirty="0" smtClean="0">
                <a:solidFill>
                  <a:schemeClr val="bg1"/>
                </a:solidFill>
                <a:latin typeface="Verdana" pitchFamily="34" charset="0"/>
              </a:rPr>
              <a:t>PCH</a:t>
            </a:r>
            <a:endParaRPr lang="en-US" sz="1100" dirty="0">
              <a:solidFill>
                <a:schemeClr val="bg1"/>
              </a:solidFill>
              <a:latin typeface="Verdana" pitchFamily="34" charset="0"/>
            </a:endParaRPr>
          </a:p>
        </p:txBody>
      </p:sp>
      <p:grpSp>
        <p:nvGrpSpPr>
          <p:cNvPr id="3" name="Group 14"/>
          <p:cNvGrpSpPr/>
          <p:nvPr/>
        </p:nvGrpSpPr>
        <p:grpSpPr bwMode="auto">
          <a:xfrm>
            <a:off x="4114800" y="685800"/>
            <a:ext cx="914400" cy="914228"/>
            <a:chOff x="7467600" y="679470"/>
            <a:chExt cx="914400" cy="914400"/>
          </a:xfrm>
          <a:solidFill>
            <a:schemeClr val="accent5">
              <a:lumMod val="25000"/>
            </a:schemeClr>
          </a:solidFill>
        </p:grpSpPr>
        <p:pic>
          <p:nvPicPr>
            <p:cNvPr id="65" name="Picture 28" descr="Calistoga Chipset"/>
            <p:cNvPicPr>
              <a:picLocks noChangeAspect="1" noChangeArrowheads="1"/>
            </p:cNvPicPr>
            <p:nvPr/>
          </p:nvPicPr>
          <p:blipFill>
            <a:blip r:embed="rId3" cstate="email"/>
            <a:srcRect l="11980" t="39584" r="58681" b="31076"/>
            <a:stretch>
              <a:fillRect/>
            </a:stretch>
          </p:blipFill>
          <p:spPr bwMode="auto">
            <a:xfrm>
              <a:off x="7467600" y="679470"/>
              <a:ext cx="914400" cy="914400"/>
            </a:xfrm>
            <a:prstGeom prst="rect">
              <a:avLst/>
            </a:prstGeom>
            <a:noFill/>
            <a:ln>
              <a:noFill/>
            </a:ln>
          </p:spPr>
          <p:style>
            <a:lnRef idx="0">
              <a:schemeClr val="accent5"/>
            </a:lnRef>
            <a:fillRef idx="3">
              <a:schemeClr val="accent5"/>
            </a:fillRef>
            <a:effectRef idx="3">
              <a:schemeClr val="accent5"/>
            </a:effectRef>
            <a:fontRef idx="minor">
              <a:schemeClr val="lt1"/>
            </a:fontRef>
          </p:style>
        </p:pic>
        <p:sp>
          <p:nvSpPr>
            <p:cNvPr id="66" name="Rectangle 65"/>
            <p:cNvSpPr/>
            <p:nvPr/>
          </p:nvSpPr>
          <p:spPr bwMode="auto">
            <a:xfrm>
              <a:off x="7467600" y="1180003"/>
              <a:ext cx="914400" cy="261610"/>
            </a:xfrm>
            <a:prstGeom prst="rect">
              <a:avLst/>
            </a:prstGeom>
            <a:no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fontAlgn="auto" hangingPunct="0">
                <a:spcBef>
                  <a:spcPts val="0"/>
                </a:spcBef>
                <a:spcAft>
                  <a:spcPts val="0"/>
                </a:spcAft>
                <a:defRPr/>
              </a:pPr>
              <a:r>
                <a:rPr lang="en-US" sz="1100" dirty="0" smtClean="0">
                  <a:effectLst>
                    <a:outerShdw blurRad="38100" dist="38100" dir="2700000" algn="tl">
                      <a:srgbClr val="000000">
                        <a:alpha val="43137"/>
                      </a:srgbClr>
                    </a:outerShdw>
                  </a:effectLst>
                  <a:latin typeface="Neo Sans Intel" pitchFamily="34" charset="0"/>
                </a:rPr>
                <a:t>Processor E6xx</a:t>
              </a:r>
              <a:endParaRPr lang="en-US" sz="1100" dirty="0">
                <a:effectLst>
                  <a:outerShdw blurRad="38100" dist="38100" dir="2700000" algn="tl">
                    <a:srgbClr val="000000">
                      <a:alpha val="43137"/>
                    </a:srgbClr>
                  </a:outerShdw>
                </a:effectLst>
                <a:latin typeface="Neo Sans Intel" pitchFamily="34" charset="0"/>
              </a:endParaRPr>
            </a:p>
          </p:txBody>
        </p:sp>
      </p:grpSp>
      <p:sp>
        <p:nvSpPr>
          <p:cNvPr id="67" name="Rectangle 66"/>
          <p:cNvSpPr/>
          <p:nvPr/>
        </p:nvSpPr>
        <p:spPr bwMode="auto">
          <a:xfrm>
            <a:off x="4038600" y="762000"/>
            <a:ext cx="990600" cy="261561"/>
          </a:xfrm>
          <a:prstGeom prst="rect">
            <a:avLst/>
          </a:prstGeom>
          <a:no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eaLnBrk="0" fontAlgn="auto" hangingPunct="0">
              <a:spcBef>
                <a:spcPts val="0"/>
              </a:spcBef>
              <a:spcAft>
                <a:spcPts val="0"/>
              </a:spcAft>
              <a:defRPr/>
            </a:pPr>
            <a:r>
              <a:rPr lang="en-US" sz="1100" dirty="0" smtClean="0">
                <a:effectLst>
                  <a:outerShdw blurRad="38100" dist="38100" dir="2700000" algn="tl">
                    <a:srgbClr val="000000">
                      <a:alpha val="43137"/>
                    </a:srgbClr>
                  </a:outerShdw>
                </a:effectLst>
                <a:latin typeface="Neo Sans Intel" pitchFamily="34" charset="0"/>
              </a:rPr>
              <a:t>Intel® Atom™</a:t>
            </a:r>
            <a:endParaRPr lang="en-US" sz="1100" dirty="0">
              <a:effectLst>
                <a:outerShdw blurRad="38100" dist="38100" dir="2700000" algn="tl">
                  <a:srgbClr val="000000">
                    <a:alpha val="43137"/>
                  </a:srgbClr>
                </a:outerShdw>
              </a:effectLst>
              <a:latin typeface="Neo Sans Intel" pitchFamily="34" charset="0"/>
            </a:endParaRPr>
          </a:p>
        </p:txBody>
      </p:sp>
      <p:sp>
        <p:nvSpPr>
          <p:cNvPr id="69" name="Plus 68"/>
          <p:cNvSpPr/>
          <p:nvPr/>
        </p:nvSpPr>
        <p:spPr bwMode="auto">
          <a:xfrm>
            <a:off x="4343400" y="1752600"/>
            <a:ext cx="457200" cy="457200"/>
          </a:xfrm>
          <a:prstGeom prst="mathPlus">
            <a:avLst/>
          </a:prstGeom>
          <a:solidFill>
            <a:schemeClr val="accent2"/>
          </a:solidFill>
          <a:ln w="50800" cap="flat" cmpd="sng" algn="ctr">
            <a:noFill/>
            <a:prstDash val="solid"/>
            <a:round/>
            <a:headEnd type="none" w="med" len="med"/>
            <a:tailEnd type="none" w="med" len="med"/>
          </a:ln>
          <a:effectLst/>
        </p:spPr>
        <p:txBody>
          <a:bodyPr wrap="none" anchor="ctr"/>
          <a:lstStyle/>
          <a:p>
            <a:pPr algn="ctr" eaLnBrk="0" fontAlgn="auto" hangingPunct="0">
              <a:spcBef>
                <a:spcPts val="0"/>
              </a:spcBef>
              <a:spcAft>
                <a:spcPts val="0"/>
              </a:spcAft>
              <a:defRPr/>
            </a:pPr>
            <a:endParaRPr lang="en-US" sz="1200" b="1">
              <a:solidFill>
                <a:srgbClr val="292929"/>
              </a:solidFill>
              <a:latin typeface="Verdana" pitchFamily="34" charset="0"/>
              <a:cs typeface="+mn-cs"/>
            </a:endParaRPr>
          </a:p>
        </p:txBody>
      </p:sp>
      <p:sp>
        <p:nvSpPr>
          <p:cNvPr id="48277" name="Down Arrow 67"/>
          <p:cNvSpPr>
            <a:spLocks noChangeArrowheads="1"/>
          </p:cNvSpPr>
          <p:nvPr/>
        </p:nvSpPr>
        <p:spPr bwMode="auto">
          <a:xfrm rot="4068834">
            <a:off x="2982913" y="890588"/>
            <a:ext cx="304800" cy="1752600"/>
          </a:xfrm>
          <a:prstGeom prst="downArrow">
            <a:avLst>
              <a:gd name="adj1" fmla="val 50000"/>
              <a:gd name="adj2" fmla="val 49966"/>
            </a:avLst>
          </a:prstGeom>
          <a:solidFill>
            <a:schemeClr val="accent2"/>
          </a:solidFill>
          <a:ln w="50800" algn="ctr">
            <a:noFill/>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48278" name="Down Arrow 75"/>
          <p:cNvSpPr>
            <a:spLocks noChangeArrowheads="1"/>
          </p:cNvSpPr>
          <p:nvPr/>
        </p:nvSpPr>
        <p:spPr bwMode="auto">
          <a:xfrm rot="-4142540">
            <a:off x="5902325" y="877888"/>
            <a:ext cx="304800" cy="1752600"/>
          </a:xfrm>
          <a:prstGeom prst="downArrow">
            <a:avLst>
              <a:gd name="adj1" fmla="val 50000"/>
              <a:gd name="adj2" fmla="val 49966"/>
            </a:avLst>
          </a:prstGeom>
          <a:solidFill>
            <a:schemeClr val="accent2"/>
          </a:solidFill>
          <a:ln w="50800" algn="ctr">
            <a:noFill/>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48279" name="Down Arrow 76"/>
          <p:cNvSpPr>
            <a:spLocks noChangeArrowheads="1"/>
          </p:cNvSpPr>
          <p:nvPr/>
        </p:nvSpPr>
        <p:spPr bwMode="auto">
          <a:xfrm rot="2458255">
            <a:off x="3767138" y="1641475"/>
            <a:ext cx="304800" cy="708025"/>
          </a:xfrm>
          <a:prstGeom prst="downArrow">
            <a:avLst>
              <a:gd name="adj1" fmla="val 50000"/>
              <a:gd name="adj2" fmla="val 50061"/>
            </a:avLst>
          </a:prstGeom>
          <a:solidFill>
            <a:schemeClr val="accent2"/>
          </a:solidFill>
          <a:ln w="50800" algn="ctr">
            <a:noFill/>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48280" name="Down Arrow 77"/>
          <p:cNvSpPr>
            <a:spLocks noChangeArrowheads="1"/>
          </p:cNvSpPr>
          <p:nvPr/>
        </p:nvSpPr>
        <p:spPr bwMode="auto">
          <a:xfrm rot="-2783916">
            <a:off x="5125244" y="1654969"/>
            <a:ext cx="304800" cy="706438"/>
          </a:xfrm>
          <a:prstGeom prst="downArrow">
            <a:avLst>
              <a:gd name="adj1" fmla="val 50000"/>
              <a:gd name="adj2" fmla="val 49949"/>
            </a:avLst>
          </a:prstGeom>
          <a:solidFill>
            <a:schemeClr val="accent2"/>
          </a:solidFill>
          <a:ln w="50800" algn="ctr">
            <a:noFill/>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48281" name="TextBox 79"/>
          <p:cNvSpPr txBox="1">
            <a:spLocks noChangeArrowheads="1"/>
          </p:cNvSpPr>
          <p:nvPr/>
        </p:nvSpPr>
        <p:spPr bwMode="auto">
          <a:xfrm>
            <a:off x="3505200" y="1676400"/>
            <a:ext cx="609600" cy="276225"/>
          </a:xfrm>
          <a:prstGeom prst="rect">
            <a:avLst/>
          </a:prstGeom>
          <a:noFill/>
          <a:ln w="9525">
            <a:noFill/>
            <a:miter lim="800000"/>
            <a:headEnd/>
            <a:tailEnd/>
          </a:ln>
        </p:spPr>
        <p:txBody>
          <a:bodyPr>
            <a:spAutoFit/>
          </a:bodyPr>
          <a:lstStyle/>
          <a:p>
            <a:r>
              <a:rPr lang="en-US" sz="1200" b="1">
                <a:latin typeface="Verdana" pitchFamily="34" charset="0"/>
              </a:rPr>
              <a:t>OR</a:t>
            </a:r>
          </a:p>
        </p:txBody>
      </p:sp>
      <p:sp>
        <p:nvSpPr>
          <p:cNvPr id="48282" name="TextBox 80"/>
          <p:cNvSpPr txBox="1">
            <a:spLocks noChangeArrowheads="1"/>
          </p:cNvSpPr>
          <p:nvPr/>
        </p:nvSpPr>
        <p:spPr bwMode="auto">
          <a:xfrm>
            <a:off x="4419600" y="2162175"/>
            <a:ext cx="609600" cy="276225"/>
          </a:xfrm>
          <a:prstGeom prst="rect">
            <a:avLst/>
          </a:prstGeom>
          <a:noFill/>
          <a:ln w="9525">
            <a:noFill/>
            <a:miter lim="800000"/>
            <a:headEnd/>
            <a:tailEnd/>
          </a:ln>
        </p:spPr>
        <p:txBody>
          <a:bodyPr>
            <a:spAutoFit/>
          </a:bodyPr>
          <a:lstStyle/>
          <a:p>
            <a:r>
              <a:rPr lang="en-US" sz="1200" b="1">
                <a:latin typeface="Verdana" pitchFamily="34" charset="0"/>
              </a:rPr>
              <a:t>OR</a:t>
            </a:r>
          </a:p>
        </p:txBody>
      </p:sp>
      <p:sp>
        <p:nvSpPr>
          <p:cNvPr id="48283" name="TextBox 81"/>
          <p:cNvSpPr txBox="1">
            <a:spLocks noChangeArrowheads="1"/>
          </p:cNvSpPr>
          <p:nvPr/>
        </p:nvSpPr>
        <p:spPr bwMode="auto">
          <a:xfrm>
            <a:off x="5334000" y="1676400"/>
            <a:ext cx="609600" cy="276225"/>
          </a:xfrm>
          <a:prstGeom prst="rect">
            <a:avLst/>
          </a:prstGeom>
          <a:noFill/>
          <a:ln w="9525">
            <a:noFill/>
            <a:miter lim="800000"/>
            <a:headEnd/>
            <a:tailEnd/>
          </a:ln>
        </p:spPr>
        <p:txBody>
          <a:bodyPr>
            <a:spAutoFit/>
          </a:bodyPr>
          <a:lstStyle/>
          <a:p>
            <a:r>
              <a:rPr lang="en-US" sz="1200" b="1">
                <a:latin typeface="Verdana" pitchFamily="34" charset="0"/>
              </a:rPr>
              <a:t>OR</a:t>
            </a:r>
          </a:p>
        </p:txBody>
      </p:sp>
      <p:sp>
        <p:nvSpPr>
          <p:cNvPr id="143" name="Rectangle 142"/>
          <p:cNvSpPr/>
          <p:nvPr/>
        </p:nvSpPr>
        <p:spPr bwMode="auto">
          <a:xfrm>
            <a:off x="7010400" y="4800600"/>
            <a:ext cx="2057400" cy="304800"/>
          </a:xfrm>
          <a:prstGeom prst="rect">
            <a:avLst/>
          </a:prstGeom>
          <a:solidFill>
            <a:schemeClr val="accent2"/>
          </a:solidFill>
          <a:ln w="50800" cap="flat" cmpd="sng" algn="ctr">
            <a:noFill/>
            <a:prstDash val="solid"/>
            <a:round/>
            <a:headEnd type="none" w="med" len="med"/>
            <a:tailEnd type="none" w="med" len="med"/>
          </a:ln>
          <a:effectLst/>
        </p:spPr>
        <p:txBody>
          <a:bodyPr wrap="none" anchor="ctr"/>
          <a:lstStyle/>
          <a:p>
            <a:pPr algn="ctr" eaLnBrk="0" fontAlgn="auto" hangingPunct="0">
              <a:spcBef>
                <a:spcPts val="0"/>
              </a:spcBef>
              <a:spcAft>
                <a:spcPts val="0"/>
              </a:spcAft>
              <a:defRPr/>
            </a:pPr>
            <a:r>
              <a:rPr lang="en-US" sz="1050" b="1" dirty="0">
                <a:solidFill>
                  <a:schemeClr val="bg1"/>
                </a:solidFill>
                <a:latin typeface="Verdana" pitchFamily="34" charset="0"/>
                <a:cs typeface="+mn-cs"/>
              </a:rPr>
              <a:t>Premise Service</a:t>
            </a:r>
          </a:p>
          <a:p>
            <a:pPr algn="ctr" eaLnBrk="0" fontAlgn="auto" hangingPunct="0">
              <a:spcBef>
                <a:spcPts val="0"/>
              </a:spcBef>
              <a:spcAft>
                <a:spcPts val="0"/>
              </a:spcAft>
              <a:defRPr/>
            </a:pPr>
            <a:r>
              <a:rPr lang="en-US" sz="1050" b="1" dirty="0">
                <a:solidFill>
                  <a:schemeClr val="bg1"/>
                </a:solidFill>
                <a:latin typeface="Verdana" pitchFamily="34" charset="0"/>
                <a:cs typeface="+mn-cs"/>
              </a:rPr>
              <a:t>Gateway</a:t>
            </a:r>
          </a:p>
        </p:txBody>
      </p:sp>
      <p:sp>
        <p:nvSpPr>
          <p:cNvPr id="140" name="Rectangle 139"/>
          <p:cNvSpPr/>
          <p:nvPr/>
        </p:nvSpPr>
        <p:spPr bwMode="auto">
          <a:xfrm>
            <a:off x="2438400" y="4800600"/>
            <a:ext cx="2057400" cy="304800"/>
          </a:xfrm>
          <a:prstGeom prst="rect">
            <a:avLst/>
          </a:prstGeom>
          <a:solidFill>
            <a:schemeClr val="accent2"/>
          </a:solidFill>
          <a:ln w="50800" cap="flat" cmpd="sng" algn="ctr">
            <a:noFill/>
            <a:prstDash val="solid"/>
            <a:round/>
            <a:headEnd type="none" w="med" len="med"/>
            <a:tailEnd type="none" w="med" len="med"/>
          </a:ln>
          <a:effectLst/>
        </p:spPr>
        <p:txBody>
          <a:bodyPr wrap="none" anchor="ctr"/>
          <a:lstStyle/>
          <a:p>
            <a:pPr algn="ctr" eaLnBrk="0" fontAlgn="auto" hangingPunct="0">
              <a:spcBef>
                <a:spcPts val="0"/>
              </a:spcBef>
              <a:spcAft>
                <a:spcPts val="0"/>
              </a:spcAft>
              <a:defRPr/>
            </a:pPr>
            <a:r>
              <a:rPr lang="en-US" sz="1050" b="1" dirty="0">
                <a:solidFill>
                  <a:schemeClr val="bg1"/>
                </a:solidFill>
                <a:latin typeface="Verdana" pitchFamily="34" charset="0"/>
                <a:cs typeface="+mn-cs"/>
              </a:rPr>
              <a:t>In-Vehicle</a:t>
            </a:r>
          </a:p>
          <a:p>
            <a:pPr algn="ctr" eaLnBrk="0" fontAlgn="auto" hangingPunct="0">
              <a:spcBef>
                <a:spcPts val="0"/>
              </a:spcBef>
              <a:spcAft>
                <a:spcPts val="0"/>
              </a:spcAft>
              <a:defRPr/>
            </a:pPr>
            <a:r>
              <a:rPr lang="en-US" sz="1050" b="1" dirty="0">
                <a:solidFill>
                  <a:schemeClr val="bg1"/>
                </a:solidFill>
                <a:latin typeface="Verdana" pitchFamily="34" charset="0"/>
                <a:cs typeface="+mn-cs"/>
              </a:rPr>
              <a:t>Infotainment</a:t>
            </a:r>
          </a:p>
        </p:txBody>
      </p:sp>
      <p:sp>
        <p:nvSpPr>
          <p:cNvPr id="141" name="Rectangle 140"/>
          <p:cNvSpPr/>
          <p:nvPr/>
        </p:nvSpPr>
        <p:spPr bwMode="auto">
          <a:xfrm>
            <a:off x="4648200" y="4800600"/>
            <a:ext cx="2133600" cy="304800"/>
          </a:xfrm>
          <a:prstGeom prst="rect">
            <a:avLst/>
          </a:prstGeom>
          <a:solidFill>
            <a:schemeClr val="accent2"/>
          </a:solidFill>
          <a:ln w="50800" cap="flat" cmpd="sng" algn="ctr">
            <a:noFill/>
            <a:prstDash val="solid"/>
            <a:round/>
            <a:headEnd type="none" w="med" len="med"/>
            <a:tailEnd type="none" w="med" len="med"/>
          </a:ln>
          <a:effectLst/>
        </p:spPr>
        <p:txBody>
          <a:bodyPr wrap="none" anchor="ctr"/>
          <a:lstStyle/>
          <a:p>
            <a:pPr algn="ctr" eaLnBrk="0" fontAlgn="auto" hangingPunct="0">
              <a:spcBef>
                <a:spcPts val="0"/>
              </a:spcBef>
              <a:spcAft>
                <a:spcPts val="0"/>
              </a:spcAft>
              <a:defRPr/>
            </a:pPr>
            <a:r>
              <a:rPr lang="en-US" sz="1050" b="1" dirty="0">
                <a:solidFill>
                  <a:schemeClr val="bg1"/>
                </a:solidFill>
                <a:latin typeface="Verdana" pitchFamily="34" charset="0"/>
                <a:cs typeface="+mn-cs"/>
              </a:rPr>
              <a:t>IP Media Phone</a:t>
            </a:r>
          </a:p>
        </p:txBody>
      </p:sp>
      <p:sp>
        <p:nvSpPr>
          <p:cNvPr id="48287" name="Rectangle 153"/>
          <p:cNvSpPr>
            <a:spLocks noChangeArrowheads="1"/>
          </p:cNvSpPr>
          <p:nvPr/>
        </p:nvSpPr>
        <p:spPr bwMode="auto">
          <a:xfrm>
            <a:off x="0" y="4800600"/>
            <a:ext cx="2286000" cy="457200"/>
          </a:xfrm>
          <a:prstGeom prst="rect">
            <a:avLst/>
          </a:prstGeom>
          <a:solidFill>
            <a:schemeClr val="accent2"/>
          </a:solidFill>
          <a:ln w="50800" algn="ctr">
            <a:solidFill>
              <a:schemeClr val="accent2"/>
            </a:solidFill>
            <a:round/>
            <a:headEnd/>
            <a:tailEnd/>
          </a:ln>
        </p:spPr>
        <p:txBody>
          <a:bodyPr wrap="none" anchor="ctr"/>
          <a:lstStyle/>
          <a:p>
            <a:pPr algn="ctr" eaLnBrk="0" hangingPunct="0"/>
            <a:endParaRPr lang="en-US" sz="1000" b="1">
              <a:solidFill>
                <a:schemeClr val="bg1"/>
              </a:solidFill>
              <a:latin typeface="Verdana" pitchFamily="34" charset="0"/>
            </a:endParaRPr>
          </a:p>
          <a:p>
            <a:pPr algn="ctr" eaLnBrk="0" hangingPunct="0"/>
            <a:r>
              <a:rPr lang="en-US" sz="1000" b="1">
                <a:solidFill>
                  <a:schemeClr val="bg1"/>
                </a:solidFill>
                <a:latin typeface="Verdana" pitchFamily="34" charset="0"/>
              </a:rPr>
              <a:t>General Embedded: Industrial, </a:t>
            </a:r>
          </a:p>
          <a:p>
            <a:pPr algn="ctr" eaLnBrk="0" hangingPunct="0"/>
            <a:r>
              <a:rPr lang="en-US" sz="1000" b="1">
                <a:solidFill>
                  <a:schemeClr val="bg1"/>
                </a:solidFill>
                <a:latin typeface="Verdana" pitchFamily="34" charset="0"/>
              </a:rPr>
              <a:t>Home Control,</a:t>
            </a:r>
          </a:p>
          <a:p>
            <a:pPr algn="ctr" eaLnBrk="0" hangingPunct="0"/>
            <a:r>
              <a:rPr lang="en-US" sz="1000" b="1">
                <a:solidFill>
                  <a:schemeClr val="bg1"/>
                </a:solidFill>
                <a:latin typeface="Verdana" pitchFamily="34" charset="0"/>
              </a:rPr>
              <a:t>Gaming, PoS, Medical, etc</a:t>
            </a:r>
          </a:p>
          <a:p>
            <a:pPr algn="ctr" eaLnBrk="0" hangingPunct="0"/>
            <a:endParaRPr lang="en-US" sz="1000" b="1">
              <a:solidFill>
                <a:schemeClr val="bg1"/>
              </a:solidFill>
              <a:latin typeface="Verdana" pitchFamily="34" charset="0"/>
            </a:endParaRPr>
          </a:p>
        </p:txBody>
      </p:sp>
      <p:sp>
        <p:nvSpPr>
          <p:cNvPr id="55464" name="Slide Number Placeholder 160"/>
          <p:cNvSpPr>
            <a:spLocks noGrp="1"/>
          </p:cNvSpPr>
          <p:nvPr>
            <p:ph type="sldNum" sz="quarter" idx="11"/>
          </p:nvPr>
        </p:nvSpPr>
        <p:spPr/>
        <p:txBody>
          <a:bodyPr/>
          <a:lstStyle/>
          <a:p>
            <a:pPr fontAlgn="base">
              <a:spcBef>
                <a:spcPct val="0"/>
              </a:spcBef>
              <a:spcAft>
                <a:spcPct val="0"/>
              </a:spcAft>
              <a:defRPr/>
            </a:pPr>
            <a:fld id="{3F3011E3-FE9B-4A54-8E9B-BB1637CE63BD}" type="slidenum">
              <a:rPr lang="en-US" smtClean="0">
                <a:cs typeface="Arial" charset="0"/>
              </a:rPr>
              <a:pPr fontAlgn="base">
                <a:spcBef>
                  <a:spcPct val="0"/>
                </a:spcBef>
                <a:spcAft>
                  <a:spcPct val="0"/>
                </a:spcAft>
                <a:defRPr/>
              </a:pPr>
              <a:t>13</a:t>
            </a:fld>
            <a:endParaRPr lang="en-US" smtClean="0">
              <a:cs typeface="Arial" charset="0"/>
            </a:endParaRPr>
          </a:p>
        </p:txBody>
      </p:sp>
      <p:sp>
        <p:nvSpPr>
          <p:cNvPr id="84" name="Left-Right Arrow 83"/>
          <p:cNvSpPr/>
          <p:nvPr/>
        </p:nvSpPr>
        <p:spPr bwMode="auto">
          <a:xfrm rot="16200000">
            <a:off x="3225730" y="4063930"/>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SDVO IN</a:t>
            </a:r>
          </a:p>
        </p:txBody>
      </p:sp>
      <p:sp>
        <p:nvSpPr>
          <p:cNvPr id="85" name="Left-Right Arrow 84"/>
          <p:cNvSpPr/>
          <p:nvPr/>
        </p:nvSpPr>
        <p:spPr bwMode="auto">
          <a:xfrm rot="16200000">
            <a:off x="3454330" y="4063930"/>
            <a:ext cx="635140" cy="228600"/>
          </a:xfrm>
          <a:prstGeom prst="leftRightArrow">
            <a:avLst/>
          </a:prstGeom>
          <a:solidFill>
            <a:schemeClr val="bg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tIns="18288" anchor="ctr"/>
          <a:lstStyle/>
          <a:p>
            <a:pPr algn="ctr" eaLnBrk="0" fontAlgn="auto" hangingPunct="0">
              <a:spcBef>
                <a:spcPts val="0"/>
              </a:spcBef>
              <a:spcAft>
                <a:spcPts val="0"/>
              </a:spcAft>
              <a:defRPr/>
            </a:pPr>
            <a:r>
              <a:rPr lang="en-US" sz="800" b="1" dirty="0">
                <a:solidFill>
                  <a:srgbClr val="000000"/>
                </a:solidFill>
                <a:effectLst>
                  <a:outerShdw blurRad="38100" dist="38100" dir="2700000" algn="tl">
                    <a:srgbClr val="000000">
                      <a:alpha val="43137"/>
                    </a:srgbClr>
                  </a:outerShdw>
                </a:effectLst>
                <a:latin typeface="Neo Sans Intel" pitchFamily="34" charset="0"/>
              </a:rPr>
              <a:t>CAN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064984" y="685800"/>
            <a:ext cx="3944266" cy="3767123"/>
          </a:xfrm>
          <a:prstGeom prst="roundRect">
            <a:avLst>
              <a:gd name="adj" fmla="val 3297"/>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1003">
            <a:schemeClr val="dk2"/>
          </a:fillRef>
          <a:effectRef idx="1">
            <a:schemeClr val="accent1"/>
          </a:effectRef>
          <a:fontRef idx="minor">
            <a:schemeClr val="dk1"/>
          </a:fontRef>
        </p:style>
        <p:txBody>
          <a:bodyPr wrap="none"/>
          <a:lstStyle/>
          <a:p>
            <a:pPr>
              <a:defRPr/>
            </a:pPr>
            <a:r>
              <a:rPr lang="en-US" sz="1400" b="1">
                <a:solidFill>
                  <a:schemeClr val="bg1"/>
                </a:solidFill>
                <a:cs typeface="Arial" charset="0"/>
              </a:rPr>
              <a:t>Queens Bay Platform Solution</a:t>
            </a:r>
            <a:endParaRPr lang="en-GB" sz="1400" b="1">
              <a:solidFill>
                <a:schemeClr val="bg1"/>
              </a:solidFill>
              <a:cs typeface="Arial" charset="0"/>
            </a:endParaRPr>
          </a:p>
        </p:txBody>
      </p:sp>
      <p:sp>
        <p:nvSpPr>
          <p:cNvPr id="33" name="Rounded Rectangle 32"/>
          <p:cNvSpPr/>
          <p:nvPr/>
        </p:nvSpPr>
        <p:spPr bwMode="auto">
          <a:xfrm>
            <a:off x="8293100" y="3138488"/>
            <a:ext cx="646113" cy="585787"/>
          </a:xfrm>
          <a:prstGeom prst="roundRect">
            <a:avLst/>
          </a:prstGeom>
          <a:solidFill>
            <a:srgbClr val="FFFF99"/>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endParaRPr lang="en-US" sz="800" dirty="0">
              <a:solidFill>
                <a:schemeClr val="tx1">
                  <a:lumMod val="85000"/>
                  <a:lumOff val="15000"/>
                </a:schemeClr>
              </a:solidFill>
            </a:endParaRPr>
          </a:p>
        </p:txBody>
      </p:sp>
      <p:sp>
        <p:nvSpPr>
          <p:cNvPr id="50181" name="Title 1"/>
          <p:cNvSpPr>
            <a:spLocks noGrp="1"/>
          </p:cNvSpPr>
          <p:nvPr>
            <p:ph type="title"/>
          </p:nvPr>
        </p:nvSpPr>
        <p:spPr>
          <a:xfrm>
            <a:off x="152400" y="76200"/>
            <a:ext cx="8839200" cy="889000"/>
          </a:xfrm>
        </p:spPr>
        <p:txBody>
          <a:bodyPr/>
          <a:lstStyle/>
          <a:p>
            <a:pPr eaLnBrk="1" hangingPunct="1"/>
            <a:r>
              <a:rPr lang="en-US" sz="2000" dirty="0" smtClean="0"/>
              <a:t>Queens Bay – A Platform Solution Codename for </a:t>
            </a:r>
            <a:br>
              <a:rPr lang="en-US" sz="2000" dirty="0" smtClean="0"/>
            </a:br>
            <a:r>
              <a:rPr lang="en-US" sz="2000" dirty="0" smtClean="0"/>
              <a:t>the Intel® Atom™ Processor E6xx series</a:t>
            </a:r>
            <a:endParaRPr lang="en-GB" sz="2000" dirty="0" smtClean="0"/>
          </a:p>
        </p:txBody>
      </p:sp>
      <p:sp>
        <p:nvSpPr>
          <p:cNvPr id="7" name="Rounded Rectangle 6"/>
          <p:cNvSpPr/>
          <p:nvPr/>
        </p:nvSpPr>
        <p:spPr bwMode="auto">
          <a:xfrm>
            <a:off x="5105400" y="3032125"/>
            <a:ext cx="939800" cy="60166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sz="800" dirty="0">
                <a:solidFill>
                  <a:srgbClr val="002060"/>
                </a:solidFill>
              </a:rPr>
              <a:t>Intel®</a:t>
            </a:r>
          </a:p>
          <a:p>
            <a:pPr fontAlgn="auto">
              <a:spcBef>
                <a:spcPts val="0"/>
              </a:spcBef>
              <a:spcAft>
                <a:spcPts val="0"/>
              </a:spcAft>
              <a:defRPr/>
            </a:pPr>
            <a:r>
              <a:rPr lang="en-US" sz="800" dirty="0">
                <a:solidFill>
                  <a:srgbClr val="002060"/>
                </a:solidFill>
              </a:rPr>
              <a:t>Tunnel Creek CPU</a:t>
            </a:r>
            <a:endParaRPr lang="en-GB" sz="800" dirty="0">
              <a:solidFill>
                <a:srgbClr val="002060"/>
              </a:solidFill>
            </a:endParaRPr>
          </a:p>
        </p:txBody>
      </p:sp>
      <p:sp>
        <p:nvSpPr>
          <p:cNvPr id="8" name="Rounded Rectangle 7"/>
          <p:cNvSpPr/>
          <p:nvPr/>
        </p:nvSpPr>
        <p:spPr bwMode="auto">
          <a:xfrm>
            <a:off x="6083300" y="3040063"/>
            <a:ext cx="850900" cy="584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sz="800" dirty="0">
                <a:solidFill>
                  <a:srgbClr val="002060"/>
                </a:solidFill>
              </a:rPr>
              <a:t>Intel® </a:t>
            </a:r>
            <a:r>
              <a:rPr lang="en-US" sz="800" dirty="0" err="1">
                <a:solidFill>
                  <a:srgbClr val="002060"/>
                </a:solidFill>
              </a:rPr>
              <a:t>TopCliff</a:t>
            </a:r>
            <a:r>
              <a:rPr lang="en-US" sz="800" dirty="0">
                <a:solidFill>
                  <a:srgbClr val="002060"/>
                </a:solidFill>
              </a:rPr>
              <a:t> IOH for</a:t>
            </a:r>
          </a:p>
          <a:p>
            <a:pPr fontAlgn="auto">
              <a:spcBef>
                <a:spcPts val="0"/>
              </a:spcBef>
              <a:spcAft>
                <a:spcPts val="0"/>
              </a:spcAft>
              <a:defRPr/>
            </a:pPr>
            <a:r>
              <a:rPr lang="en-US" sz="800" dirty="0">
                <a:solidFill>
                  <a:srgbClr val="002060"/>
                </a:solidFill>
              </a:rPr>
              <a:t>General Embedded</a:t>
            </a:r>
            <a:endParaRPr lang="en-GB" sz="800" dirty="0">
              <a:solidFill>
                <a:srgbClr val="002060"/>
              </a:solidFill>
            </a:endParaRPr>
          </a:p>
        </p:txBody>
      </p:sp>
      <p:sp>
        <p:nvSpPr>
          <p:cNvPr id="50184" name="TextBox 184"/>
          <p:cNvSpPr txBox="1">
            <a:spLocks noChangeArrowheads="1"/>
          </p:cNvSpPr>
          <p:nvPr/>
        </p:nvSpPr>
        <p:spPr bwMode="auto">
          <a:xfrm>
            <a:off x="5081588" y="2809875"/>
            <a:ext cx="1511300" cy="246063"/>
          </a:xfrm>
          <a:prstGeom prst="rect">
            <a:avLst/>
          </a:prstGeom>
          <a:noFill/>
          <a:ln w="9525">
            <a:noFill/>
            <a:miter lim="800000"/>
            <a:headEnd/>
            <a:tailEnd/>
          </a:ln>
        </p:spPr>
        <p:txBody>
          <a:bodyPr wrap="none">
            <a:spAutoFit/>
          </a:bodyPr>
          <a:lstStyle/>
          <a:p>
            <a:r>
              <a:rPr lang="en-US" sz="1000" b="1">
                <a:solidFill>
                  <a:schemeClr val="bg1"/>
                </a:solidFill>
                <a:latin typeface="Verdana" pitchFamily="34" charset="0"/>
              </a:rPr>
              <a:t>Processor &amp; Chipsets</a:t>
            </a:r>
            <a:endParaRPr lang="en-GB" sz="1000" b="1">
              <a:solidFill>
                <a:schemeClr val="bg1"/>
              </a:solidFill>
              <a:latin typeface="Verdana" pitchFamily="34" charset="0"/>
            </a:endParaRPr>
          </a:p>
        </p:txBody>
      </p:sp>
      <p:sp>
        <p:nvSpPr>
          <p:cNvPr id="11" name="Rounded Rectangle 10"/>
          <p:cNvSpPr/>
          <p:nvPr/>
        </p:nvSpPr>
        <p:spPr bwMode="auto">
          <a:xfrm>
            <a:off x="5130800" y="3810000"/>
            <a:ext cx="37084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endParaRPr lang="en-US" sz="800" b="1" dirty="0">
              <a:solidFill>
                <a:srgbClr val="002060"/>
              </a:solidFill>
              <a:cs typeface="Arial" charset="0"/>
            </a:endParaRPr>
          </a:p>
          <a:p>
            <a:pPr>
              <a:defRPr/>
            </a:pPr>
            <a:r>
              <a:rPr lang="en-US" sz="800" b="1" dirty="0" smtClean="0">
                <a:solidFill>
                  <a:srgbClr val="002060"/>
                </a:solidFill>
                <a:cs typeface="Arial" charset="0"/>
              </a:rPr>
              <a:t>Crown Bay</a:t>
            </a:r>
            <a:endParaRPr lang="en-US" sz="800" dirty="0" smtClean="0">
              <a:solidFill>
                <a:srgbClr val="002060"/>
              </a:solidFill>
              <a:cs typeface="Arial" charset="0"/>
            </a:endParaRPr>
          </a:p>
          <a:p>
            <a:pPr>
              <a:defRPr/>
            </a:pPr>
            <a:endParaRPr lang="en-GB" sz="800" b="1" dirty="0">
              <a:solidFill>
                <a:srgbClr val="002060"/>
              </a:solidFill>
              <a:cs typeface="Arial" charset="0"/>
            </a:endParaRPr>
          </a:p>
        </p:txBody>
      </p:sp>
      <p:sp>
        <p:nvSpPr>
          <p:cNvPr id="50186" name="TextBox 186"/>
          <p:cNvSpPr txBox="1">
            <a:spLocks noChangeArrowheads="1"/>
          </p:cNvSpPr>
          <p:nvPr/>
        </p:nvSpPr>
        <p:spPr bwMode="auto">
          <a:xfrm>
            <a:off x="5081588" y="3629025"/>
            <a:ext cx="1206500" cy="246063"/>
          </a:xfrm>
          <a:prstGeom prst="rect">
            <a:avLst/>
          </a:prstGeom>
          <a:noFill/>
          <a:ln w="9525">
            <a:noFill/>
            <a:miter lim="800000"/>
            <a:headEnd/>
            <a:tailEnd/>
          </a:ln>
        </p:spPr>
        <p:txBody>
          <a:bodyPr wrap="none">
            <a:spAutoFit/>
          </a:bodyPr>
          <a:lstStyle/>
          <a:p>
            <a:r>
              <a:rPr lang="en-US" sz="1000" b="1">
                <a:solidFill>
                  <a:schemeClr val="bg1"/>
                </a:solidFill>
                <a:latin typeface="Verdana" pitchFamily="34" charset="0"/>
              </a:rPr>
              <a:t>Reference Board</a:t>
            </a:r>
            <a:endParaRPr lang="en-GB" sz="1000" b="1">
              <a:solidFill>
                <a:schemeClr val="bg1"/>
              </a:solidFill>
              <a:latin typeface="Verdana" pitchFamily="34" charset="0"/>
            </a:endParaRPr>
          </a:p>
        </p:txBody>
      </p:sp>
      <p:sp>
        <p:nvSpPr>
          <p:cNvPr id="13" name="Rounded Rectangle 12"/>
          <p:cNvSpPr/>
          <p:nvPr/>
        </p:nvSpPr>
        <p:spPr bwMode="auto">
          <a:xfrm>
            <a:off x="5102225" y="2224088"/>
            <a:ext cx="765175"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rIns="0" anchor="ctr"/>
          <a:lstStyle/>
          <a:p>
            <a:pPr>
              <a:defRPr/>
            </a:pPr>
            <a:r>
              <a:rPr lang="en-US" sz="800" dirty="0">
                <a:solidFill>
                  <a:srgbClr val="002060"/>
                </a:solidFill>
                <a:cs typeface="Arial" pitchFamily="34" charset="0"/>
              </a:rPr>
              <a:t>Microsoft Windows </a:t>
            </a:r>
            <a:r>
              <a:rPr lang="en-US" sz="800" dirty="0" smtClean="0">
                <a:solidFill>
                  <a:srgbClr val="002060"/>
                </a:solidFill>
                <a:cs typeface="Arial" pitchFamily="34" charset="0"/>
              </a:rPr>
              <a:t>XP/</a:t>
            </a:r>
            <a:r>
              <a:rPr lang="en-US" sz="800" dirty="0" err="1" smtClean="0">
                <a:solidFill>
                  <a:srgbClr val="002060"/>
                </a:solidFill>
                <a:cs typeface="Arial" pitchFamily="34" charset="0"/>
              </a:rPr>
              <a:t>Xpe</a:t>
            </a:r>
            <a:r>
              <a:rPr lang="en-US" sz="800" dirty="0" smtClean="0">
                <a:solidFill>
                  <a:srgbClr val="002060"/>
                </a:solidFill>
                <a:cs typeface="Arial" pitchFamily="34" charset="0"/>
              </a:rPr>
              <a:t>/WES7* </a:t>
            </a:r>
            <a:r>
              <a:rPr lang="en-US" sz="800" dirty="0">
                <a:solidFill>
                  <a:srgbClr val="002060"/>
                </a:solidFill>
                <a:cs typeface="Arial" pitchFamily="34" charset="0"/>
              </a:rPr>
              <a:t>OS</a:t>
            </a:r>
            <a:endParaRPr lang="en-GB" sz="800" dirty="0">
              <a:solidFill>
                <a:srgbClr val="002060"/>
              </a:solidFill>
              <a:cs typeface="Arial" pitchFamily="34" charset="0"/>
            </a:endParaRPr>
          </a:p>
        </p:txBody>
      </p:sp>
      <p:sp>
        <p:nvSpPr>
          <p:cNvPr id="14" name="Rounded Rectangle 13"/>
          <p:cNvSpPr/>
          <p:nvPr/>
        </p:nvSpPr>
        <p:spPr bwMode="auto">
          <a:xfrm>
            <a:off x="7086600" y="2209800"/>
            <a:ext cx="639763"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rIns="0" anchor="ctr"/>
          <a:lstStyle/>
          <a:p>
            <a:pPr>
              <a:defRPr/>
            </a:pPr>
            <a:r>
              <a:rPr lang="en-US" sz="800" dirty="0">
                <a:solidFill>
                  <a:srgbClr val="002060"/>
                </a:solidFill>
                <a:cs typeface="Arial" pitchFamily="34" charset="0"/>
              </a:rPr>
              <a:t>Fedora Core* </a:t>
            </a:r>
            <a:r>
              <a:rPr lang="en-US" sz="800" dirty="0" smtClean="0">
                <a:solidFill>
                  <a:srgbClr val="002060"/>
                </a:solidFill>
                <a:cs typeface="Arial" pitchFamily="34" charset="0"/>
              </a:rPr>
              <a:t>11 and 14</a:t>
            </a:r>
            <a:endParaRPr lang="en-GB" sz="800" dirty="0">
              <a:solidFill>
                <a:srgbClr val="002060"/>
              </a:solidFill>
              <a:cs typeface="Arial" pitchFamily="34" charset="0"/>
            </a:endParaRPr>
          </a:p>
        </p:txBody>
      </p:sp>
      <p:sp>
        <p:nvSpPr>
          <p:cNvPr id="15" name="Rounded Rectangle 14"/>
          <p:cNvSpPr/>
          <p:nvPr/>
        </p:nvSpPr>
        <p:spPr bwMode="auto">
          <a:xfrm>
            <a:off x="6515100" y="2219325"/>
            <a:ext cx="541338"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rIns="0" anchor="ctr"/>
          <a:lstStyle/>
          <a:p>
            <a:pPr>
              <a:defRPr/>
            </a:pPr>
            <a:r>
              <a:rPr lang="en-US" sz="800" dirty="0" err="1" smtClean="0">
                <a:solidFill>
                  <a:srgbClr val="002060"/>
                </a:solidFill>
                <a:cs typeface="Arial" pitchFamily="34" charset="0"/>
              </a:rPr>
              <a:t>Meego</a:t>
            </a:r>
            <a:r>
              <a:rPr lang="en-US" sz="800" dirty="0" smtClean="0">
                <a:solidFill>
                  <a:srgbClr val="002060"/>
                </a:solidFill>
                <a:cs typeface="Arial" pitchFamily="34" charset="0"/>
              </a:rPr>
              <a:t>* 1.0 and 1.2</a:t>
            </a:r>
            <a:endParaRPr lang="en-GB" sz="800" dirty="0">
              <a:solidFill>
                <a:srgbClr val="002060"/>
              </a:solidFill>
              <a:cs typeface="Arial" pitchFamily="34" charset="0"/>
            </a:endParaRPr>
          </a:p>
        </p:txBody>
      </p:sp>
      <p:sp>
        <p:nvSpPr>
          <p:cNvPr id="16" name="Rounded Rectangle 15"/>
          <p:cNvSpPr/>
          <p:nvPr/>
        </p:nvSpPr>
        <p:spPr bwMode="auto">
          <a:xfrm>
            <a:off x="5894388" y="2227263"/>
            <a:ext cx="582612"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rIns="0" anchor="ctr"/>
          <a:lstStyle/>
          <a:p>
            <a:pPr>
              <a:defRPr/>
            </a:pPr>
            <a:r>
              <a:rPr lang="en-US" sz="800" dirty="0">
                <a:solidFill>
                  <a:srgbClr val="002060"/>
                </a:solidFill>
                <a:cs typeface="Arial" pitchFamily="34" charset="0"/>
              </a:rPr>
              <a:t>Microsoft Windows CE</a:t>
            </a:r>
            <a:r>
              <a:rPr lang="en-US" sz="800" dirty="0" smtClean="0">
                <a:solidFill>
                  <a:srgbClr val="002060"/>
                </a:solidFill>
                <a:cs typeface="Arial" pitchFamily="34" charset="0"/>
              </a:rPr>
              <a:t>* 6.0 and 7.0</a:t>
            </a:r>
            <a:endParaRPr lang="en-GB" sz="800" dirty="0">
              <a:solidFill>
                <a:srgbClr val="002060"/>
              </a:solidFill>
              <a:cs typeface="Arial" pitchFamily="34" charset="0"/>
            </a:endParaRPr>
          </a:p>
        </p:txBody>
      </p:sp>
      <p:sp>
        <p:nvSpPr>
          <p:cNvPr id="50191" name="TextBox 191"/>
          <p:cNvSpPr txBox="1">
            <a:spLocks noChangeArrowheads="1"/>
          </p:cNvSpPr>
          <p:nvPr/>
        </p:nvSpPr>
        <p:spPr bwMode="auto">
          <a:xfrm>
            <a:off x="5081588" y="1984375"/>
            <a:ext cx="1347787" cy="246063"/>
          </a:xfrm>
          <a:prstGeom prst="rect">
            <a:avLst/>
          </a:prstGeom>
          <a:noFill/>
          <a:ln w="9525">
            <a:noFill/>
            <a:miter lim="800000"/>
            <a:headEnd/>
            <a:tailEnd/>
          </a:ln>
        </p:spPr>
        <p:txBody>
          <a:bodyPr wrap="none">
            <a:spAutoFit/>
          </a:bodyPr>
          <a:lstStyle/>
          <a:p>
            <a:r>
              <a:rPr lang="en-US" sz="1000" b="1">
                <a:solidFill>
                  <a:schemeClr val="bg1"/>
                </a:solidFill>
                <a:latin typeface="Verdana" pitchFamily="34" charset="0"/>
              </a:rPr>
              <a:t>Operating Systems</a:t>
            </a:r>
            <a:endParaRPr lang="en-GB" sz="1000" b="1">
              <a:solidFill>
                <a:schemeClr val="bg1"/>
              </a:solidFill>
              <a:latin typeface="Verdana" pitchFamily="34" charset="0"/>
            </a:endParaRPr>
          </a:p>
        </p:txBody>
      </p:sp>
      <p:sp>
        <p:nvSpPr>
          <p:cNvPr id="18" name="Rounded Rectangle 17"/>
          <p:cNvSpPr/>
          <p:nvPr/>
        </p:nvSpPr>
        <p:spPr bwMode="auto">
          <a:xfrm>
            <a:off x="5108575" y="1330325"/>
            <a:ext cx="606425" cy="547688"/>
          </a:xfrm>
          <a:prstGeom prst="roundRect">
            <a:avLst/>
          </a:prstGeom>
          <a:gradFill>
            <a:gsLst>
              <a:gs pos="50000">
                <a:schemeClr val="dk1">
                  <a:tint val="50000"/>
                  <a:satMod val="300000"/>
                </a:schemeClr>
              </a:gs>
              <a:gs pos="1000">
                <a:srgbClr val="FFFF99"/>
              </a:gs>
              <a:gs pos="100000">
                <a:schemeClr val="dk1">
                  <a:tint val="15000"/>
                  <a:satMod val="35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sz="800" dirty="0">
                <a:solidFill>
                  <a:srgbClr val="002060"/>
                </a:solidFill>
              </a:rPr>
              <a:t>Device Drivers</a:t>
            </a:r>
            <a:endParaRPr lang="en-GB" sz="800" dirty="0">
              <a:solidFill>
                <a:srgbClr val="002060"/>
              </a:solidFill>
            </a:endParaRPr>
          </a:p>
        </p:txBody>
      </p:sp>
      <p:sp>
        <p:nvSpPr>
          <p:cNvPr id="19" name="Rounded Rectangle 18"/>
          <p:cNvSpPr/>
          <p:nvPr/>
        </p:nvSpPr>
        <p:spPr bwMode="auto">
          <a:xfrm>
            <a:off x="5715000" y="1330325"/>
            <a:ext cx="1111250" cy="54768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sz="800" dirty="0">
                <a:solidFill>
                  <a:srgbClr val="002060"/>
                </a:solidFill>
              </a:rPr>
              <a:t>Intel® Embedded </a:t>
            </a:r>
            <a:r>
              <a:rPr lang="en-US" sz="800" dirty="0" smtClean="0">
                <a:solidFill>
                  <a:srgbClr val="002060"/>
                </a:solidFill>
              </a:rPr>
              <a:t>Media &amp; Graphics Driver (EMGD)</a:t>
            </a:r>
            <a:endParaRPr lang="en-GB" sz="800" dirty="0">
              <a:solidFill>
                <a:srgbClr val="002060"/>
              </a:solidFill>
            </a:endParaRPr>
          </a:p>
        </p:txBody>
      </p:sp>
      <p:sp>
        <p:nvSpPr>
          <p:cNvPr id="50194" name="TextBox 194"/>
          <p:cNvSpPr txBox="1">
            <a:spLocks noChangeArrowheads="1"/>
          </p:cNvSpPr>
          <p:nvPr/>
        </p:nvSpPr>
        <p:spPr bwMode="auto">
          <a:xfrm>
            <a:off x="5081588" y="1109663"/>
            <a:ext cx="4057521" cy="246221"/>
          </a:xfrm>
          <a:prstGeom prst="rect">
            <a:avLst/>
          </a:prstGeom>
          <a:noFill/>
          <a:ln w="9525">
            <a:noFill/>
            <a:miter lim="800000"/>
            <a:headEnd/>
            <a:tailEnd/>
          </a:ln>
        </p:spPr>
        <p:txBody>
          <a:bodyPr wrap="none">
            <a:spAutoFit/>
          </a:bodyPr>
          <a:lstStyle/>
          <a:p>
            <a:r>
              <a:rPr lang="en-US" sz="1000" b="1" dirty="0" smtClean="0">
                <a:solidFill>
                  <a:schemeClr val="bg1"/>
                </a:solidFill>
                <a:latin typeface="Verdana" pitchFamily="34" charset="0"/>
              </a:rPr>
              <a:t>Firmware, Software </a:t>
            </a:r>
            <a:r>
              <a:rPr lang="en-US" sz="1000" b="1" dirty="0">
                <a:solidFill>
                  <a:schemeClr val="bg1"/>
                </a:solidFill>
                <a:latin typeface="Verdana" pitchFamily="34" charset="0"/>
              </a:rPr>
              <a:t>Drivers and Design Environments</a:t>
            </a:r>
            <a:endParaRPr lang="en-GB" sz="1000" b="1" dirty="0">
              <a:solidFill>
                <a:schemeClr val="bg1"/>
              </a:solidFill>
              <a:latin typeface="Verdana" pitchFamily="34" charset="0"/>
            </a:endParaRPr>
          </a:p>
        </p:txBody>
      </p:sp>
      <p:sp>
        <p:nvSpPr>
          <p:cNvPr id="21" name="Rounded Rectangle 20"/>
          <p:cNvSpPr/>
          <p:nvPr/>
        </p:nvSpPr>
        <p:spPr bwMode="auto">
          <a:xfrm>
            <a:off x="7772400" y="1330325"/>
            <a:ext cx="1189037" cy="5492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sz="800" dirty="0">
                <a:solidFill>
                  <a:srgbClr val="002060"/>
                </a:solidFill>
              </a:rPr>
              <a:t>Intel® Development Tools and IPP’s</a:t>
            </a:r>
            <a:endParaRPr lang="en-GB" sz="800" dirty="0">
              <a:solidFill>
                <a:srgbClr val="002060"/>
              </a:solidFill>
            </a:endParaRPr>
          </a:p>
        </p:txBody>
      </p:sp>
      <p:sp>
        <p:nvSpPr>
          <p:cNvPr id="22" name="Rounded Rectangle 21"/>
          <p:cNvSpPr/>
          <p:nvPr/>
        </p:nvSpPr>
        <p:spPr bwMode="auto">
          <a:xfrm>
            <a:off x="5043638" y="4505933"/>
            <a:ext cx="3961458" cy="1361468"/>
          </a:xfrm>
          <a:prstGeom prst="roundRect">
            <a:avLst>
              <a:gd name="adj" fmla="val 7493"/>
            </a:avLst>
          </a:prstGeom>
          <a:solidFill>
            <a:srgbClr val="C00000"/>
          </a:solidFill>
          <a:ln>
            <a:solidFill>
              <a:srgbClr val="C00000"/>
            </a:solid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1003">
            <a:schemeClr val="dk1"/>
          </a:fillRef>
          <a:effectRef idx="1">
            <a:schemeClr val="accent4"/>
          </a:effectRef>
          <a:fontRef idx="minor">
            <a:schemeClr val="dk1"/>
          </a:fontRef>
        </p:style>
        <p:txBody>
          <a:bodyPr/>
          <a:lstStyle/>
          <a:p>
            <a:pPr fontAlgn="auto">
              <a:spcBef>
                <a:spcPts val="0"/>
              </a:spcBef>
              <a:spcAft>
                <a:spcPts val="0"/>
              </a:spcAft>
              <a:defRPr/>
            </a:pPr>
            <a:r>
              <a:rPr lang="en-US" sz="1400" b="1" dirty="0">
                <a:solidFill>
                  <a:schemeClr val="bg1"/>
                </a:solidFill>
              </a:rPr>
              <a:t>Rich IA Eco System</a:t>
            </a:r>
            <a:endParaRPr lang="en-GB" sz="1400" b="1" dirty="0">
              <a:solidFill>
                <a:schemeClr val="bg1"/>
              </a:solidFill>
            </a:endParaRPr>
          </a:p>
        </p:txBody>
      </p:sp>
      <p:sp>
        <p:nvSpPr>
          <p:cNvPr id="27" name="Rounded Rectangle 26"/>
          <p:cNvSpPr/>
          <p:nvPr/>
        </p:nvSpPr>
        <p:spPr bwMode="auto">
          <a:xfrm>
            <a:off x="5237163" y="4805363"/>
            <a:ext cx="1828800" cy="474662"/>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sz="800" b="1" dirty="0">
                <a:solidFill>
                  <a:srgbClr val="002060"/>
                </a:solidFill>
              </a:rPr>
              <a:t>IBV’s</a:t>
            </a:r>
          </a:p>
          <a:p>
            <a:pPr fontAlgn="auto">
              <a:spcBef>
                <a:spcPts val="0"/>
              </a:spcBef>
              <a:spcAft>
                <a:spcPts val="0"/>
              </a:spcAft>
              <a:defRPr/>
            </a:pPr>
            <a:r>
              <a:rPr lang="en-US" sz="800" dirty="0">
                <a:solidFill>
                  <a:srgbClr val="002060"/>
                </a:solidFill>
              </a:rPr>
              <a:t>AMI, </a:t>
            </a:r>
            <a:r>
              <a:rPr lang="en-US" sz="800" dirty="0" err="1">
                <a:solidFill>
                  <a:srgbClr val="002060"/>
                </a:solidFill>
              </a:rPr>
              <a:t>Insyde</a:t>
            </a:r>
            <a:r>
              <a:rPr lang="en-US" sz="800" dirty="0">
                <a:solidFill>
                  <a:srgbClr val="002060"/>
                </a:solidFill>
              </a:rPr>
              <a:t>, Phoenix, </a:t>
            </a:r>
            <a:r>
              <a:rPr lang="en-US" sz="800" dirty="0" err="1">
                <a:solidFill>
                  <a:srgbClr val="002060"/>
                </a:solidFill>
              </a:rPr>
              <a:t>Byosoft</a:t>
            </a:r>
            <a:endParaRPr lang="en-GB" sz="800" dirty="0">
              <a:solidFill>
                <a:srgbClr val="002060"/>
              </a:solidFill>
            </a:endParaRPr>
          </a:p>
        </p:txBody>
      </p:sp>
      <p:sp>
        <p:nvSpPr>
          <p:cNvPr id="28" name="Rounded Rectangle 27"/>
          <p:cNvSpPr/>
          <p:nvPr/>
        </p:nvSpPr>
        <p:spPr bwMode="auto">
          <a:xfrm>
            <a:off x="5229225" y="5314950"/>
            <a:ext cx="1828800" cy="47466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r>
              <a:rPr lang="en-US" sz="800" b="1" dirty="0">
                <a:solidFill>
                  <a:srgbClr val="002060"/>
                </a:solidFill>
                <a:cs typeface="Arial" charset="0"/>
              </a:rPr>
              <a:t>OSV’s/Communities</a:t>
            </a:r>
          </a:p>
          <a:p>
            <a:pPr>
              <a:defRPr/>
            </a:pPr>
            <a:r>
              <a:rPr lang="en-US" sz="800" dirty="0" err="1">
                <a:solidFill>
                  <a:srgbClr val="002060"/>
                </a:solidFill>
                <a:cs typeface="Arial" charset="0"/>
              </a:rPr>
              <a:t>WindRiver</a:t>
            </a:r>
            <a:r>
              <a:rPr lang="en-US" sz="800" dirty="0">
                <a:solidFill>
                  <a:srgbClr val="002060"/>
                </a:solidFill>
                <a:cs typeface="Arial" charset="0"/>
              </a:rPr>
              <a:t>, </a:t>
            </a:r>
            <a:r>
              <a:rPr lang="en-US" sz="800" dirty="0" err="1">
                <a:solidFill>
                  <a:srgbClr val="002060"/>
                </a:solidFill>
                <a:cs typeface="Arial" charset="0"/>
              </a:rPr>
              <a:t>Moblin</a:t>
            </a:r>
            <a:r>
              <a:rPr lang="en-US" sz="800" dirty="0">
                <a:solidFill>
                  <a:srgbClr val="002060"/>
                </a:solidFill>
                <a:cs typeface="Arial" charset="0"/>
              </a:rPr>
              <a:t>, Fedora, Microsoft</a:t>
            </a:r>
            <a:endParaRPr lang="en-GB" sz="800" dirty="0">
              <a:solidFill>
                <a:srgbClr val="002060"/>
              </a:solidFill>
              <a:cs typeface="Arial" charset="0"/>
            </a:endParaRPr>
          </a:p>
        </p:txBody>
      </p:sp>
      <p:sp>
        <p:nvSpPr>
          <p:cNvPr id="30" name="Rounded Rectangle 29"/>
          <p:cNvSpPr/>
          <p:nvPr/>
        </p:nvSpPr>
        <p:spPr bwMode="auto">
          <a:xfrm>
            <a:off x="7119938" y="4800600"/>
            <a:ext cx="1828800" cy="47466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r>
              <a:rPr lang="en-US" sz="800" b="1">
                <a:solidFill>
                  <a:srgbClr val="002060"/>
                </a:solidFill>
                <a:cs typeface="Arial" charset="0"/>
              </a:rPr>
              <a:t>Windows CE Support</a:t>
            </a:r>
          </a:p>
          <a:p>
            <a:pPr>
              <a:defRPr/>
            </a:pPr>
            <a:r>
              <a:rPr lang="en-US" sz="800">
                <a:solidFill>
                  <a:srgbClr val="002060"/>
                </a:solidFill>
                <a:cs typeface="Arial" charset="0"/>
              </a:rPr>
              <a:t>Adeneo, Bsquare, Wipro </a:t>
            </a:r>
            <a:endParaRPr lang="en-GB" sz="800">
              <a:solidFill>
                <a:srgbClr val="002060"/>
              </a:solidFill>
              <a:cs typeface="Arial" charset="0"/>
            </a:endParaRPr>
          </a:p>
        </p:txBody>
      </p:sp>
      <p:sp>
        <p:nvSpPr>
          <p:cNvPr id="37" name="Rounded Rectangle 36"/>
          <p:cNvSpPr/>
          <p:nvPr/>
        </p:nvSpPr>
        <p:spPr bwMode="auto">
          <a:xfrm>
            <a:off x="7118350" y="3111500"/>
            <a:ext cx="1063625" cy="584200"/>
          </a:xfrm>
          <a:prstGeom prst="roundRect">
            <a:avLst/>
          </a:prstGeom>
          <a:solidFill>
            <a:srgbClr val="FFFF99"/>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endParaRPr lang="en-GB" sz="800" dirty="0">
              <a:solidFill>
                <a:schemeClr val="tx1">
                  <a:lumMod val="85000"/>
                  <a:lumOff val="15000"/>
                </a:schemeClr>
              </a:solidFill>
            </a:endParaRPr>
          </a:p>
        </p:txBody>
      </p:sp>
      <p:sp>
        <p:nvSpPr>
          <p:cNvPr id="36" name="Rounded Rectangle 35"/>
          <p:cNvSpPr/>
          <p:nvPr/>
        </p:nvSpPr>
        <p:spPr bwMode="auto">
          <a:xfrm>
            <a:off x="7042150" y="3074988"/>
            <a:ext cx="1119188" cy="584200"/>
          </a:xfrm>
          <a:prstGeom prst="roundRect">
            <a:avLst/>
          </a:prstGeom>
          <a:solidFill>
            <a:srgbClr val="FFFF99"/>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endParaRPr lang="en-GB" sz="800" dirty="0">
              <a:solidFill>
                <a:schemeClr val="tx1">
                  <a:lumMod val="85000"/>
                  <a:lumOff val="15000"/>
                </a:schemeClr>
              </a:solidFill>
            </a:endParaRPr>
          </a:p>
        </p:txBody>
      </p:sp>
      <p:sp>
        <p:nvSpPr>
          <p:cNvPr id="31" name="Rounded Rectangle 30"/>
          <p:cNvSpPr/>
          <p:nvPr/>
        </p:nvSpPr>
        <p:spPr bwMode="auto">
          <a:xfrm>
            <a:off x="7015163" y="3048000"/>
            <a:ext cx="1117600" cy="584200"/>
          </a:xfrm>
          <a:prstGeom prst="roundRect">
            <a:avLst/>
          </a:prstGeom>
          <a:solidFill>
            <a:srgbClr val="FFFF99"/>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sz="800" dirty="0">
                <a:solidFill>
                  <a:srgbClr val="002060"/>
                </a:solidFill>
              </a:rPr>
              <a:t>3</a:t>
            </a:r>
            <a:r>
              <a:rPr lang="en-US" sz="800" baseline="30000" dirty="0">
                <a:solidFill>
                  <a:srgbClr val="002060"/>
                </a:solidFill>
              </a:rPr>
              <a:t>rd</a:t>
            </a:r>
            <a:r>
              <a:rPr lang="en-US" sz="800" dirty="0">
                <a:solidFill>
                  <a:srgbClr val="002060"/>
                </a:solidFill>
              </a:rPr>
              <a:t> party IOHs for IVI, Media Phone, Premise Service Gateway</a:t>
            </a:r>
            <a:endParaRPr lang="en-GB" sz="800" dirty="0">
              <a:solidFill>
                <a:srgbClr val="002060"/>
              </a:solidFill>
            </a:endParaRPr>
          </a:p>
        </p:txBody>
      </p:sp>
      <p:sp>
        <p:nvSpPr>
          <p:cNvPr id="32" name="Rounded Rectangle 31"/>
          <p:cNvSpPr/>
          <p:nvPr/>
        </p:nvSpPr>
        <p:spPr bwMode="auto">
          <a:xfrm>
            <a:off x="8247063" y="3101975"/>
            <a:ext cx="644525" cy="584200"/>
          </a:xfrm>
          <a:prstGeom prst="roundRect">
            <a:avLst/>
          </a:prstGeom>
          <a:solidFill>
            <a:srgbClr val="FFFF99"/>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endParaRPr lang="en-US" sz="800" dirty="0">
              <a:solidFill>
                <a:schemeClr val="tx1">
                  <a:lumMod val="85000"/>
                  <a:lumOff val="15000"/>
                </a:schemeClr>
              </a:solidFill>
            </a:endParaRPr>
          </a:p>
        </p:txBody>
      </p:sp>
      <p:sp>
        <p:nvSpPr>
          <p:cNvPr id="35" name="Rounded Rectangle 34"/>
          <p:cNvSpPr/>
          <p:nvPr/>
        </p:nvSpPr>
        <p:spPr bwMode="auto">
          <a:xfrm>
            <a:off x="8220075" y="3065463"/>
            <a:ext cx="644525" cy="584200"/>
          </a:xfrm>
          <a:prstGeom prst="roundRect">
            <a:avLst/>
          </a:prstGeom>
          <a:solidFill>
            <a:srgbClr val="FFFF99"/>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sz="800" dirty="0">
                <a:solidFill>
                  <a:srgbClr val="002060"/>
                </a:solidFill>
              </a:rPr>
              <a:t>PCIe devices</a:t>
            </a:r>
            <a:r>
              <a:rPr lang="en-GB" sz="800" dirty="0">
                <a:solidFill>
                  <a:srgbClr val="002060"/>
                </a:solidFill>
              </a:rPr>
              <a:t>,ASICs, FPGA</a:t>
            </a:r>
            <a:endParaRPr lang="en-US" sz="800" dirty="0">
              <a:solidFill>
                <a:srgbClr val="002060"/>
              </a:solidFill>
            </a:endParaRPr>
          </a:p>
        </p:txBody>
      </p:sp>
      <p:sp>
        <p:nvSpPr>
          <p:cNvPr id="610" name="Rounded Rectangle 609"/>
          <p:cNvSpPr/>
          <p:nvPr/>
        </p:nvSpPr>
        <p:spPr bwMode="auto">
          <a:xfrm>
            <a:off x="3962400" y="5562600"/>
            <a:ext cx="914400" cy="304800"/>
          </a:xfrm>
          <a:prstGeom prst="roundRect">
            <a:avLst/>
          </a:prstGeom>
          <a:solidFill>
            <a:srgbClr val="FFFF99"/>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700" dirty="0">
                <a:solidFill>
                  <a:srgbClr val="002060"/>
                </a:solidFill>
              </a:rPr>
              <a:t>Available from 3</a:t>
            </a:r>
            <a:r>
              <a:rPr lang="en-US" sz="700" baseline="30000" dirty="0">
                <a:solidFill>
                  <a:srgbClr val="002060"/>
                </a:solidFill>
              </a:rPr>
              <a:t>rd</a:t>
            </a:r>
            <a:r>
              <a:rPr lang="en-US" sz="700" dirty="0">
                <a:solidFill>
                  <a:srgbClr val="002060"/>
                </a:solidFill>
              </a:rPr>
              <a:t> party</a:t>
            </a:r>
            <a:endParaRPr lang="en-GB" sz="700" dirty="0">
              <a:solidFill>
                <a:srgbClr val="002060"/>
              </a:solidFill>
            </a:endParaRPr>
          </a:p>
        </p:txBody>
      </p:sp>
      <p:sp>
        <p:nvSpPr>
          <p:cNvPr id="50208" name="TextBox 610"/>
          <p:cNvSpPr txBox="1">
            <a:spLocks noChangeArrowheads="1"/>
          </p:cNvSpPr>
          <p:nvPr/>
        </p:nvSpPr>
        <p:spPr bwMode="auto">
          <a:xfrm>
            <a:off x="3962400" y="5334000"/>
            <a:ext cx="762000" cy="246063"/>
          </a:xfrm>
          <a:prstGeom prst="rect">
            <a:avLst/>
          </a:prstGeom>
          <a:noFill/>
          <a:ln w="9525">
            <a:noFill/>
            <a:miter lim="800000"/>
            <a:headEnd/>
            <a:tailEnd/>
          </a:ln>
        </p:spPr>
        <p:txBody>
          <a:bodyPr>
            <a:spAutoFit/>
          </a:bodyPr>
          <a:lstStyle/>
          <a:p>
            <a:r>
              <a:rPr lang="en-US" sz="1000">
                <a:latin typeface="Verdana" pitchFamily="34" charset="0"/>
              </a:rPr>
              <a:t>Legend:</a:t>
            </a:r>
          </a:p>
        </p:txBody>
      </p:sp>
      <p:grpSp>
        <p:nvGrpSpPr>
          <p:cNvPr id="50209" name="Group 108"/>
          <p:cNvGrpSpPr>
            <a:grpSpLocks/>
          </p:cNvGrpSpPr>
          <p:nvPr/>
        </p:nvGrpSpPr>
        <p:grpSpPr bwMode="auto">
          <a:xfrm>
            <a:off x="152400" y="700088"/>
            <a:ext cx="4648200" cy="4557712"/>
            <a:chOff x="96" y="441"/>
            <a:chExt cx="2928" cy="2871"/>
          </a:xfrm>
        </p:grpSpPr>
        <p:pic>
          <p:nvPicPr>
            <p:cNvPr id="50214" name="Picture 46"/>
            <p:cNvPicPr>
              <a:picLocks noChangeAspect="1" noChangeArrowheads="1"/>
            </p:cNvPicPr>
            <p:nvPr/>
          </p:nvPicPr>
          <p:blipFill>
            <a:blip r:embed="rId3" cstate="print"/>
            <a:srcRect/>
            <a:stretch>
              <a:fillRect/>
            </a:stretch>
          </p:blipFill>
          <p:spPr bwMode="auto">
            <a:xfrm>
              <a:off x="384" y="480"/>
              <a:ext cx="384" cy="233"/>
            </a:xfrm>
            <a:prstGeom prst="rect">
              <a:avLst/>
            </a:prstGeom>
            <a:noFill/>
            <a:ln w="9525">
              <a:noFill/>
              <a:miter lim="800000"/>
              <a:headEnd/>
              <a:tailEnd/>
            </a:ln>
          </p:spPr>
        </p:pic>
        <p:pic>
          <p:nvPicPr>
            <p:cNvPr id="50215" name="Picture 47"/>
            <p:cNvPicPr>
              <a:picLocks noChangeAspect="1" noChangeArrowheads="1"/>
            </p:cNvPicPr>
            <p:nvPr/>
          </p:nvPicPr>
          <p:blipFill>
            <a:blip r:embed="rId4" cstate="print"/>
            <a:srcRect/>
            <a:stretch>
              <a:fillRect/>
            </a:stretch>
          </p:blipFill>
          <p:spPr bwMode="auto">
            <a:xfrm>
              <a:off x="192" y="768"/>
              <a:ext cx="324" cy="312"/>
            </a:xfrm>
            <a:prstGeom prst="rect">
              <a:avLst/>
            </a:prstGeom>
            <a:noFill/>
            <a:ln w="9525">
              <a:noFill/>
              <a:miter lim="800000"/>
              <a:headEnd/>
              <a:tailEnd/>
            </a:ln>
          </p:spPr>
        </p:pic>
        <p:pic>
          <p:nvPicPr>
            <p:cNvPr id="50216" name="Picture 48"/>
            <p:cNvPicPr>
              <a:picLocks noChangeAspect="1" noChangeArrowheads="1"/>
            </p:cNvPicPr>
            <p:nvPr/>
          </p:nvPicPr>
          <p:blipFill>
            <a:blip r:embed="rId5" cstate="print"/>
            <a:srcRect/>
            <a:stretch>
              <a:fillRect/>
            </a:stretch>
          </p:blipFill>
          <p:spPr bwMode="auto">
            <a:xfrm>
              <a:off x="2256" y="2016"/>
              <a:ext cx="176" cy="240"/>
            </a:xfrm>
            <a:prstGeom prst="rect">
              <a:avLst/>
            </a:prstGeom>
            <a:noFill/>
            <a:ln w="9525">
              <a:noFill/>
              <a:miter lim="800000"/>
              <a:headEnd/>
              <a:tailEnd/>
            </a:ln>
          </p:spPr>
        </p:pic>
        <p:pic>
          <p:nvPicPr>
            <p:cNvPr id="50217" name="Picture 50" descr="BOZE system2_alpha2"/>
            <p:cNvPicPr>
              <a:picLocks noChangeAspect="1" noChangeArrowheads="1"/>
            </p:cNvPicPr>
            <p:nvPr/>
          </p:nvPicPr>
          <p:blipFill>
            <a:blip r:embed="rId6" cstate="print"/>
            <a:srcRect/>
            <a:stretch>
              <a:fillRect/>
            </a:stretch>
          </p:blipFill>
          <p:spPr bwMode="auto">
            <a:xfrm>
              <a:off x="288" y="1171"/>
              <a:ext cx="384" cy="221"/>
            </a:xfrm>
            <a:prstGeom prst="rect">
              <a:avLst/>
            </a:prstGeom>
            <a:noFill/>
            <a:ln w="9525">
              <a:noFill/>
              <a:miter lim="800000"/>
              <a:headEnd/>
              <a:tailEnd/>
            </a:ln>
          </p:spPr>
        </p:pic>
        <p:pic>
          <p:nvPicPr>
            <p:cNvPr id="50218" name="Picture 51"/>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2448" y="1601"/>
              <a:ext cx="180" cy="175"/>
            </a:xfrm>
            <a:prstGeom prst="rect">
              <a:avLst/>
            </a:prstGeom>
            <a:noFill/>
            <a:ln w="9525">
              <a:noFill/>
              <a:miter lim="800000"/>
              <a:headEnd/>
              <a:tailEnd/>
            </a:ln>
          </p:spPr>
        </p:pic>
        <p:pic>
          <p:nvPicPr>
            <p:cNvPr id="50219" name="Picture 52"/>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2352" y="1632"/>
              <a:ext cx="180" cy="175"/>
            </a:xfrm>
            <a:prstGeom prst="rect">
              <a:avLst/>
            </a:prstGeom>
            <a:noFill/>
            <a:ln w="9525">
              <a:noFill/>
              <a:miter lim="800000"/>
              <a:headEnd/>
              <a:tailEnd/>
            </a:ln>
          </p:spPr>
        </p:pic>
        <p:pic>
          <p:nvPicPr>
            <p:cNvPr id="45" name="Picture 53" descr="AGP8X_board_alpha"/>
            <p:cNvPicPr>
              <a:picLocks noChangeAspect="1" noChangeArrowheads="1"/>
            </p:cNvPicPr>
            <p:nvPr/>
          </p:nvPicPr>
          <p:blipFill>
            <a:blip r:embed="rId8" cstate="print"/>
            <a:srcRect/>
            <a:stretch>
              <a:fillRect/>
            </a:stretch>
          </p:blipFill>
          <p:spPr bwMode="auto">
            <a:xfrm>
              <a:off x="528" y="816"/>
              <a:ext cx="288" cy="260"/>
            </a:xfrm>
            <a:prstGeom prst="rect">
              <a:avLst/>
            </a:prstGeom>
            <a:noFill/>
            <a:effectLst>
              <a:outerShdw dist="35921" dir="2700000" algn="ctr" rotWithShape="0">
                <a:schemeClr val="bg2"/>
              </a:outerShdw>
            </a:effectLst>
          </p:spPr>
        </p:pic>
        <p:pic>
          <p:nvPicPr>
            <p:cNvPr id="50221" name="Picture 54" descr="hard drive"/>
            <p:cNvPicPr>
              <a:picLocks noChangeAspect="1" noChangeArrowheads="1"/>
            </p:cNvPicPr>
            <p:nvPr/>
          </p:nvPicPr>
          <p:blipFill>
            <a:blip r:embed="rId9" cstate="print"/>
            <a:srcRect/>
            <a:stretch>
              <a:fillRect/>
            </a:stretch>
          </p:blipFill>
          <p:spPr bwMode="auto">
            <a:xfrm>
              <a:off x="432" y="1728"/>
              <a:ext cx="288" cy="201"/>
            </a:xfrm>
            <a:prstGeom prst="rect">
              <a:avLst/>
            </a:prstGeom>
            <a:noFill/>
            <a:ln w="9525">
              <a:noFill/>
              <a:miter lim="800000"/>
              <a:headEnd/>
              <a:tailEnd/>
            </a:ln>
          </p:spPr>
        </p:pic>
        <p:pic>
          <p:nvPicPr>
            <p:cNvPr id="50222" name="Picture 55" descr="Capell Valley, Figure 3"/>
            <p:cNvPicPr>
              <a:picLocks noChangeAspect="1" noChangeArrowheads="1"/>
            </p:cNvPicPr>
            <p:nvPr/>
          </p:nvPicPr>
          <p:blipFill>
            <a:blip r:embed="rId10" cstate="print"/>
            <a:srcRect l="84259" t="48695" r="6482" b="16522"/>
            <a:stretch>
              <a:fillRect/>
            </a:stretch>
          </p:blipFill>
          <p:spPr bwMode="auto">
            <a:xfrm>
              <a:off x="240" y="2112"/>
              <a:ext cx="192" cy="192"/>
            </a:xfrm>
            <a:prstGeom prst="rect">
              <a:avLst/>
            </a:prstGeom>
            <a:noFill/>
            <a:ln w="9525">
              <a:noFill/>
              <a:miter lim="800000"/>
              <a:headEnd/>
              <a:tailEnd/>
            </a:ln>
          </p:spPr>
        </p:pic>
        <p:pic>
          <p:nvPicPr>
            <p:cNvPr id="50223" name="Picture 56" descr="sodimm3"/>
            <p:cNvPicPr>
              <a:picLocks noChangeAspect="1" noChangeArrowheads="1"/>
            </p:cNvPicPr>
            <p:nvPr/>
          </p:nvPicPr>
          <p:blipFill>
            <a:blip r:embed="rId11" cstate="print"/>
            <a:srcRect l="3751" t="28296" r="4773" b="31023"/>
            <a:stretch>
              <a:fillRect/>
            </a:stretch>
          </p:blipFill>
          <p:spPr bwMode="auto">
            <a:xfrm>
              <a:off x="2352" y="565"/>
              <a:ext cx="240" cy="107"/>
            </a:xfrm>
            <a:prstGeom prst="rect">
              <a:avLst/>
            </a:prstGeom>
            <a:noFill/>
            <a:ln w="9525">
              <a:noFill/>
              <a:miter lim="800000"/>
              <a:headEnd/>
              <a:tailEnd/>
            </a:ln>
          </p:spPr>
        </p:pic>
        <p:sp>
          <p:nvSpPr>
            <p:cNvPr id="50224" name="Line 57"/>
            <p:cNvSpPr>
              <a:spLocks noChangeShapeType="1"/>
            </p:cNvSpPr>
            <p:nvPr/>
          </p:nvSpPr>
          <p:spPr bwMode="auto">
            <a:xfrm flipH="1">
              <a:off x="768" y="624"/>
              <a:ext cx="384" cy="0"/>
            </a:xfrm>
            <a:prstGeom prst="line">
              <a:avLst/>
            </a:prstGeom>
            <a:noFill/>
            <a:ln w="28575">
              <a:solidFill>
                <a:schemeClr val="tx1"/>
              </a:solidFill>
              <a:round/>
              <a:headEnd/>
              <a:tailEnd/>
            </a:ln>
          </p:spPr>
          <p:txBody>
            <a:bodyPr/>
            <a:lstStyle/>
            <a:p>
              <a:endParaRPr lang="en-US"/>
            </a:p>
          </p:txBody>
        </p:sp>
        <p:sp>
          <p:nvSpPr>
            <p:cNvPr id="50225" name="Line 59"/>
            <p:cNvSpPr>
              <a:spLocks noChangeShapeType="1"/>
            </p:cNvSpPr>
            <p:nvPr/>
          </p:nvSpPr>
          <p:spPr bwMode="auto">
            <a:xfrm>
              <a:off x="816" y="912"/>
              <a:ext cx="336" cy="0"/>
            </a:xfrm>
            <a:prstGeom prst="line">
              <a:avLst/>
            </a:prstGeom>
            <a:noFill/>
            <a:ln w="28575">
              <a:solidFill>
                <a:schemeClr val="tx1"/>
              </a:solidFill>
              <a:round/>
              <a:headEnd/>
              <a:tailEnd/>
            </a:ln>
          </p:spPr>
          <p:txBody>
            <a:bodyPr/>
            <a:lstStyle/>
            <a:p>
              <a:endParaRPr lang="en-US"/>
            </a:p>
          </p:txBody>
        </p:sp>
        <p:sp>
          <p:nvSpPr>
            <p:cNvPr id="50226" name="Line 60"/>
            <p:cNvSpPr>
              <a:spLocks noChangeShapeType="1"/>
            </p:cNvSpPr>
            <p:nvPr/>
          </p:nvSpPr>
          <p:spPr bwMode="auto">
            <a:xfrm>
              <a:off x="480" y="912"/>
              <a:ext cx="96" cy="0"/>
            </a:xfrm>
            <a:prstGeom prst="line">
              <a:avLst/>
            </a:prstGeom>
            <a:noFill/>
            <a:ln w="28575">
              <a:solidFill>
                <a:schemeClr val="tx1"/>
              </a:solidFill>
              <a:round/>
              <a:headEnd/>
              <a:tailEnd/>
            </a:ln>
          </p:spPr>
          <p:txBody>
            <a:bodyPr/>
            <a:lstStyle/>
            <a:p>
              <a:endParaRPr lang="en-US"/>
            </a:p>
          </p:txBody>
        </p:sp>
        <p:sp>
          <p:nvSpPr>
            <p:cNvPr id="50227" name="Line 63"/>
            <p:cNvSpPr>
              <a:spLocks noChangeShapeType="1"/>
            </p:cNvSpPr>
            <p:nvPr/>
          </p:nvSpPr>
          <p:spPr bwMode="auto">
            <a:xfrm flipH="1">
              <a:off x="672" y="1056"/>
              <a:ext cx="480" cy="192"/>
            </a:xfrm>
            <a:prstGeom prst="line">
              <a:avLst/>
            </a:prstGeom>
            <a:noFill/>
            <a:ln w="28575">
              <a:solidFill>
                <a:schemeClr val="tx1"/>
              </a:solidFill>
              <a:round/>
              <a:headEnd/>
              <a:tailEnd/>
            </a:ln>
          </p:spPr>
          <p:txBody>
            <a:bodyPr/>
            <a:lstStyle/>
            <a:p>
              <a:endParaRPr lang="en-US"/>
            </a:p>
          </p:txBody>
        </p:sp>
        <p:sp>
          <p:nvSpPr>
            <p:cNvPr id="50228" name="Line 64"/>
            <p:cNvSpPr>
              <a:spLocks noChangeShapeType="1"/>
            </p:cNvSpPr>
            <p:nvPr/>
          </p:nvSpPr>
          <p:spPr bwMode="auto">
            <a:xfrm flipH="1">
              <a:off x="1872" y="609"/>
              <a:ext cx="480" cy="0"/>
            </a:xfrm>
            <a:prstGeom prst="line">
              <a:avLst/>
            </a:prstGeom>
            <a:noFill/>
            <a:ln w="28575">
              <a:solidFill>
                <a:schemeClr val="tx1"/>
              </a:solidFill>
              <a:round/>
              <a:headEnd/>
              <a:tailEnd/>
            </a:ln>
          </p:spPr>
          <p:txBody>
            <a:bodyPr/>
            <a:lstStyle/>
            <a:p>
              <a:endParaRPr lang="en-US"/>
            </a:p>
          </p:txBody>
        </p:sp>
        <p:sp>
          <p:nvSpPr>
            <p:cNvPr id="54" name="Text Box 65"/>
            <p:cNvSpPr txBox="1">
              <a:spLocks noChangeArrowheads="1"/>
            </p:cNvSpPr>
            <p:nvPr/>
          </p:nvSpPr>
          <p:spPr bwMode="auto">
            <a:xfrm>
              <a:off x="816" y="777"/>
              <a:ext cx="432" cy="13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r>
                <a:rPr lang="en-US" sz="800" b="1">
                  <a:latin typeface="Arial" pitchFamily="34" charset="0"/>
                  <a:cs typeface="Arial" pitchFamily="34" charset="0"/>
                </a:rPr>
                <a:t>SDVO</a:t>
              </a:r>
            </a:p>
          </p:txBody>
        </p:sp>
        <p:sp>
          <p:nvSpPr>
            <p:cNvPr id="55" name="Text Box 66"/>
            <p:cNvSpPr txBox="1">
              <a:spLocks noChangeArrowheads="1"/>
            </p:cNvSpPr>
            <p:nvPr/>
          </p:nvSpPr>
          <p:spPr bwMode="auto">
            <a:xfrm>
              <a:off x="768" y="490"/>
              <a:ext cx="336" cy="13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r>
                <a:rPr lang="en-US" sz="800" b="1">
                  <a:latin typeface="Arial" pitchFamily="34" charset="0"/>
                  <a:cs typeface="Arial" pitchFamily="34" charset="0"/>
                </a:rPr>
                <a:t>LVDS</a:t>
              </a:r>
            </a:p>
          </p:txBody>
        </p:sp>
        <p:sp>
          <p:nvSpPr>
            <p:cNvPr id="56" name="Rectangle 67"/>
            <p:cNvSpPr>
              <a:spLocks noChangeArrowheads="1"/>
            </p:cNvSpPr>
            <p:nvPr/>
          </p:nvSpPr>
          <p:spPr bwMode="auto">
            <a:xfrm>
              <a:off x="96" y="1344"/>
              <a:ext cx="1056" cy="13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ts val="0"/>
                </a:spcBef>
                <a:spcAft>
                  <a:spcPts val="0"/>
                </a:spcAft>
                <a:defRPr/>
              </a:pPr>
              <a:r>
                <a:rPr lang="en-US" altLang="zh-CN" sz="800" b="1">
                  <a:latin typeface="Arial" pitchFamily="34" charset="0"/>
                  <a:ea typeface="SimSun" pitchFamily="2" charset="-122"/>
                  <a:cs typeface="Arial" pitchFamily="34" charset="0"/>
                </a:rPr>
                <a:t>Intel® High Definition Audio</a:t>
              </a:r>
              <a:endParaRPr lang="en-US" sz="800" b="1">
                <a:latin typeface="Arial" pitchFamily="34" charset="0"/>
                <a:cs typeface="Arial" pitchFamily="34" charset="0"/>
              </a:endParaRPr>
            </a:p>
          </p:txBody>
        </p:sp>
        <p:sp>
          <p:nvSpPr>
            <p:cNvPr id="57" name="Text Box 68"/>
            <p:cNvSpPr txBox="1">
              <a:spLocks noChangeArrowheads="1"/>
            </p:cNvSpPr>
            <p:nvPr/>
          </p:nvSpPr>
          <p:spPr bwMode="auto">
            <a:xfrm>
              <a:off x="1824" y="441"/>
              <a:ext cx="1200" cy="13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t>DDR2 (667/800MTs mem down)</a:t>
              </a:r>
            </a:p>
          </p:txBody>
        </p:sp>
        <p:sp>
          <p:nvSpPr>
            <p:cNvPr id="50233" name="Line 69"/>
            <p:cNvSpPr>
              <a:spLocks noChangeShapeType="1"/>
            </p:cNvSpPr>
            <p:nvPr/>
          </p:nvSpPr>
          <p:spPr bwMode="auto">
            <a:xfrm flipH="1">
              <a:off x="1872" y="851"/>
              <a:ext cx="480" cy="0"/>
            </a:xfrm>
            <a:prstGeom prst="line">
              <a:avLst/>
            </a:prstGeom>
            <a:noFill/>
            <a:ln w="28575">
              <a:solidFill>
                <a:schemeClr val="tx1"/>
              </a:solidFill>
              <a:round/>
              <a:headEnd/>
              <a:tailEnd/>
            </a:ln>
          </p:spPr>
          <p:txBody>
            <a:bodyPr/>
            <a:lstStyle/>
            <a:p>
              <a:endParaRPr lang="en-US"/>
            </a:p>
          </p:txBody>
        </p:sp>
        <p:sp>
          <p:nvSpPr>
            <p:cNvPr id="50234" name="Rectangle 70"/>
            <p:cNvSpPr>
              <a:spLocks noChangeArrowheads="1"/>
            </p:cNvSpPr>
            <p:nvPr/>
          </p:nvSpPr>
          <p:spPr bwMode="auto">
            <a:xfrm>
              <a:off x="2352" y="1008"/>
              <a:ext cx="432" cy="192"/>
            </a:xfrm>
            <a:prstGeom prst="rect">
              <a:avLst/>
            </a:prstGeom>
            <a:solidFill>
              <a:schemeClr val="accent1"/>
            </a:solidFill>
            <a:ln w="28575">
              <a:solidFill>
                <a:schemeClr val="tx2"/>
              </a:solidFill>
              <a:miter lim="800000"/>
              <a:headEnd/>
              <a:tailEnd/>
            </a:ln>
          </p:spPr>
          <p:txBody>
            <a:bodyPr wrap="none" anchor="ctr"/>
            <a:lstStyle/>
            <a:p>
              <a:pPr algn="ctr"/>
              <a:r>
                <a:rPr lang="en-US" sz="1000" b="1">
                  <a:solidFill>
                    <a:schemeClr val="bg1"/>
                  </a:solidFill>
                  <a:latin typeface="Verdana" pitchFamily="34" charset="0"/>
                </a:rPr>
                <a:t>14 GPIO</a:t>
              </a:r>
            </a:p>
          </p:txBody>
        </p:sp>
        <p:sp>
          <p:nvSpPr>
            <p:cNvPr id="50235" name="Rectangle 71"/>
            <p:cNvSpPr>
              <a:spLocks noChangeArrowheads="1"/>
            </p:cNvSpPr>
            <p:nvPr/>
          </p:nvSpPr>
          <p:spPr bwMode="auto">
            <a:xfrm>
              <a:off x="2352" y="768"/>
              <a:ext cx="432" cy="192"/>
            </a:xfrm>
            <a:prstGeom prst="rect">
              <a:avLst/>
            </a:prstGeom>
            <a:solidFill>
              <a:schemeClr val="accent1"/>
            </a:solidFill>
            <a:ln w="28575">
              <a:solidFill>
                <a:schemeClr val="tx2"/>
              </a:solidFill>
              <a:miter lim="800000"/>
              <a:headEnd/>
              <a:tailEnd/>
            </a:ln>
          </p:spPr>
          <p:txBody>
            <a:bodyPr wrap="none" anchor="ctr"/>
            <a:lstStyle/>
            <a:p>
              <a:pPr algn="ctr"/>
              <a:r>
                <a:rPr lang="en-US" sz="1000" b="1">
                  <a:solidFill>
                    <a:schemeClr val="bg1"/>
                  </a:solidFill>
                  <a:latin typeface="Verdana" pitchFamily="34" charset="0"/>
                </a:rPr>
                <a:t>SPI Flash</a:t>
              </a:r>
            </a:p>
          </p:txBody>
        </p:sp>
        <p:sp>
          <p:nvSpPr>
            <p:cNvPr id="50236" name="Line 72"/>
            <p:cNvSpPr>
              <a:spLocks noChangeShapeType="1"/>
            </p:cNvSpPr>
            <p:nvPr/>
          </p:nvSpPr>
          <p:spPr bwMode="auto">
            <a:xfrm flipH="1" flipV="1">
              <a:off x="1872" y="1152"/>
              <a:ext cx="480" cy="192"/>
            </a:xfrm>
            <a:prstGeom prst="line">
              <a:avLst/>
            </a:prstGeom>
            <a:noFill/>
            <a:ln w="28575">
              <a:solidFill>
                <a:schemeClr val="tx1"/>
              </a:solidFill>
              <a:round/>
              <a:headEnd/>
              <a:tailEnd/>
            </a:ln>
          </p:spPr>
          <p:txBody>
            <a:bodyPr/>
            <a:lstStyle/>
            <a:p>
              <a:endParaRPr lang="en-US"/>
            </a:p>
          </p:txBody>
        </p:sp>
        <p:sp>
          <p:nvSpPr>
            <p:cNvPr id="50237" name="Rectangle 73"/>
            <p:cNvSpPr>
              <a:spLocks noChangeArrowheads="1"/>
            </p:cNvSpPr>
            <p:nvPr/>
          </p:nvSpPr>
          <p:spPr bwMode="auto">
            <a:xfrm>
              <a:off x="2352" y="1248"/>
              <a:ext cx="432" cy="192"/>
            </a:xfrm>
            <a:prstGeom prst="rect">
              <a:avLst/>
            </a:prstGeom>
            <a:solidFill>
              <a:schemeClr val="accent1"/>
            </a:solidFill>
            <a:ln w="28575">
              <a:solidFill>
                <a:schemeClr val="tx2"/>
              </a:solidFill>
              <a:miter lim="800000"/>
              <a:headEnd/>
              <a:tailEnd/>
            </a:ln>
          </p:spPr>
          <p:txBody>
            <a:bodyPr wrap="none" anchor="ctr"/>
            <a:lstStyle/>
            <a:p>
              <a:pPr algn="ctr"/>
              <a:r>
                <a:rPr lang="en-US" sz="1000" b="1">
                  <a:solidFill>
                    <a:schemeClr val="bg1"/>
                  </a:solidFill>
                  <a:latin typeface="Verdana" pitchFamily="34" charset="0"/>
                </a:rPr>
                <a:t>SIO</a:t>
              </a:r>
            </a:p>
          </p:txBody>
        </p:sp>
        <p:sp>
          <p:nvSpPr>
            <p:cNvPr id="50238" name="Line 74"/>
            <p:cNvSpPr>
              <a:spLocks noChangeShapeType="1"/>
            </p:cNvSpPr>
            <p:nvPr/>
          </p:nvSpPr>
          <p:spPr bwMode="auto">
            <a:xfrm flipH="1">
              <a:off x="1872" y="1056"/>
              <a:ext cx="480" cy="0"/>
            </a:xfrm>
            <a:prstGeom prst="line">
              <a:avLst/>
            </a:prstGeom>
            <a:noFill/>
            <a:ln w="28575">
              <a:solidFill>
                <a:schemeClr val="tx1"/>
              </a:solidFill>
              <a:round/>
              <a:headEnd/>
              <a:tailEnd/>
            </a:ln>
          </p:spPr>
          <p:txBody>
            <a:bodyPr/>
            <a:lstStyle/>
            <a:p>
              <a:endParaRPr lang="en-US"/>
            </a:p>
          </p:txBody>
        </p:sp>
        <p:sp>
          <p:nvSpPr>
            <p:cNvPr id="64" name="Text Box 75"/>
            <p:cNvSpPr txBox="1">
              <a:spLocks noChangeArrowheads="1"/>
            </p:cNvSpPr>
            <p:nvPr/>
          </p:nvSpPr>
          <p:spPr bwMode="auto">
            <a:xfrm>
              <a:off x="2064" y="1152"/>
              <a:ext cx="336" cy="13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r>
                <a:rPr lang="en-US" sz="800" b="1">
                  <a:latin typeface="Arial" pitchFamily="34" charset="0"/>
                  <a:cs typeface="Arial" pitchFamily="34" charset="0"/>
                </a:rPr>
                <a:t>LPC</a:t>
              </a:r>
            </a:p>
          </p:txBody>
        </p:sp>
        <p:pic>
          <p:nvPicPr>
            <p:cNvPr id="50240" name="Picture 76"/>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2544" y="1553"/>
              <a:ext cx="180" cy="175"/>
            </a:xfrm>
            <a:prstGeom prst="rect">
              <a:avLst/>
            </a:prstGeom>
            <a:noFill/>
            <a:ln w="9525">
              <a:noFill/>
              <a:miter lim="800000"/>
              <a:headEnd/>
              <a:tailEnd/>
            </a:ln>
          </p:spPr>
        </p:pic>
        <p:sp>
          <p:nvSpPr>
            <p:cNvPr id="50241" name="Line 77"/>
            <p:cNvSpPr>
              <a:spLocks noChangeShapeType="1"/>
            </p:cNvSpPr>
            <p:nvPr/>
          </p:nvSpPr>
          <p:spPr bwMode="auto">
            <a:xfrm flipH="1" flipV="1">
              <a:off x="1776" y="1200"/>
              <a:ext cx="672" cy="432"/>
            </a:xfrm>
            <a:prstGeom prst="line">
              <a:avLst/>
            </a:prstGeom>
            <a:noFill/>
            <a:ln w="28575">
              <a:solidFill>
                <a:schemeClr val="tx1"/>
              </a:solidFill>
              <a:round/>
              <a:headEnd/>
              <a:tailEnd/>
            </a:ln>
          </p:spPr>
          <p:txBody>
            <a:bodyPr/>
            <a:lstStyle/>
            <a:p>
              <a:endParaRPr lang="en-US"/>
            </a:p>
          </p:txBody>
        </p:sp>
        <p:sp>
          <p:nvSpPr>
            <p:cNvPr id="67" name="Text Box 79"/>
            <p:cNvSpPr txBox="1">
              <a:spLocks noChangeArrowheads="1"/>
            </p:cNvSpPr>
            <p:nvPr/>
          </p:nvSpPr>
          <p:spPr bwMode="auto">
            <a:xfrm>
              <a:off x="2016" y="1593"/>
              <a:ext cx="480" cy="13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r>
                <a:rPr lang="en-US" sz="800" b="1">
                  <a:latin typeface="Arial" pitchFamily="34" charset="0"/>
                  <a:cs typeface="Arial" pitchFamily="34" charset="0"/>
                </a:rPr>
                <a:t>PCIe 3x1</a:t>
              </a:r>
            </a:p>
          </p:txBody>
        </p:sp>
        <p:sp>
          <p:nvSpPr>
            <p:cNvPr id="50243" name="Line 80"/>
            <p:cNvSpPr>
              <a:spLocks noChangeShapeType="1"/>
            </p:cNvSpPr>
            <p:nvPr/>
          </p:nvSpPr>
          <p:spPr bwMode="auto">
            <a:xfrm flipH="1" flipV="1">
              <a:off x="1488" y="1200"/>
              <a:ext cx="0" cy="672"/>
            </a:xfrm>
            <a:prstGeom prst="line">
              <a:avLst/>
            </a:prstGeom>
            <a:noFill/>
            <a:ln w="28575">
              <a:solidFill>
                <a:schemeClr val="tx1"/>
              </a:solidFill>
              <a:round/>
              <a:headEnd/>
              <a:tailEnd/>
            </a:ln>
          </p:spPr>
          <p:txBody>
            <a:bodyPr/>
            <a:lstStyle/>
            <a:p>
              <a:endParaRPr lang="en-US"/>
            </a:p>
          </p:txBody>
        </p:sp>
        <p:sp>
          <p:nvSpPr>
            <p:cNvPr id="50244" name="Line 81"/>
            <p:cNvSpPr>
              <a:spLocks noChangeShapeType="1"/>
            </p:cNvSpPr>
            <p:nvPr/>
          </p:nvSpPr>
          <p:spPr bwMode="auto">
            <a:xfrm flipH="1" flipV="1">
              <a:off x="720" y="1824"/>
              <a:ext cx="432" cy="144"/>
            </a:xfrm>
            <a:prstGeom prst="line">
              <a:avLst/>
            </a:prstGeom>
            <a:noFill/>
            <a:ln w="28575">
              <a:solidFill>
                <a:schemeClr val="tx1"/>
              </a:solidFill>
              <a:round/>
              <a:headEnd/>
              <a:tailEnd/>
            </a:ln>
          </p:spPr>
          <p:txBody>
            <a:bodyPr/>
            <a:lstStyle/>
            <a:p>
              <a:endParaRPr lang="en-US"/>
            </a:p>
          </p:txBody>
        </p:sp>
        <p:pic>
          <p:nvPicPr>
            <p:cNvPr id="50245" name="Picture 82"/>
            <p:cNvPicPr>
              <a:picLocks noChangeAspect="1" noChangeArrowheads="1"/>
            </p:cNvPicPr>
            <p:nvPr/>
          </p:nvPicPr>
          <p:blipFill>
            <a:blip r:embed="rId12" cstate="print"/>
            <a:srcRect/>
            <a:stretch>
              <a:fillRect/>
            </a:stretch>
          </p:blipFill>
          <p:spPr bwMode="auto">
            <a:xfrm>
              <a:off x="2448" y="2352"/>
              <a:ext cx="288" cy="223"/>
            </a:xfrm>
            <a:prstGeom prst="rect">
              <a:avLst/>
            </a:prstGeom>
            <a:noFill/>
            <a:ln w="9525">
              <a:noFill/>
              <a:miter lim="800000"/>
              <a:headEnd/>
              <a:tailEnd/>
            </a:ln>
          </p:spPr>
        </p:pic>
        <p:pic>
          <p:nvPicPr>
            <p:cNvPr id="50246" name="Picture 83" descr="Capell Valley, Figure 3"/>
            <p:cNvPicPr>
              <a:picLocks noChangeAspect="1" noChangeArrowheads="1"/>
            </p:cNvPicPr>
            <p:nvPr/>
          </p:nvPicPr>
          <p:blipFill>
            <a:blip r:embed="rId10" cstate="print"/>
            <a:srcRect l="84259" t="48695" r="6482" b="16522"/>
            <a:stretch>
              <a:fillRect/>
            </a:stretch>
          </p:blipFill>
          <p:spPr bwMode="auto">
            <a:xfrm>
              <a:off x="432" y="2112"/>
              <a:ext cx="192" cy="192"/>
            </a:xfrm>
            <a:prstGeom prst="rect">
              <a:avLst/>
            </a:prstGeom>
            <a:noFill/>
            <a:ln w="9525">
              <a:noFill/>
              <a:miter lim="800000"/>
              <a:headEnd/>
              <a:tailEnd/>
            </a:ln>
          </p:spPr>
        </p:pic>
        <p:pic>
          <p:nvPicPr>
            <p:cNvPr id="50247" name="Picture 84" descr="Capell Valley, Figure 3"/>
            <p:cNvPicPr>
              <a:picLocks noChangeAspect="1" noChangeArrowheads="1"/>
            </p:cNvPicPr>
            <p:nvPr/>
          </p:nvPicPr>
          <p:blipFill>
            <a:blip r:embed="rId10" cstate="print"/>
            <a:srcRect l="84259" t="48695" r="6482" b="16522"/>
            <a:stretch>
              <a:fillRect/>
            </a:stretch>
          </p:blipFill>
          <p:spPr bwMode="auto">
            <a:xfrm>
              <a:off x="624" y="2112"/>
              <a:ext cx="192" cy="192"/>
            </a:xfrm>
            <a:prstGeom prst="rect">
              <a:avLst/>
            </a:prstGeom>
            <a:noFill/>
            <a:ln w="9525">
              <a:noFill/>
              <a:miter lim="800000"/>
              <a:headEnd/>
              <a:tailEnd/>
            </a:ln>
          </p:spPr>
        </p:pic>
        <p:pic>
          <p:nvPicPr>
            <p:cNvPr id="50248" name="Picture 85"/>
            <p:cNvPicPr>
              <a:picLocks noChangeAspect="1" noChangeArrowheads="1"/>
            </p:cNvPicPr>
            <p:nvPr/>
          </p:nvPicPr>
          <p:blipFill>
            <a:blip r:embed="rId13" cstate="print"/>
            <a:srcRect/>
            <a:stretch>
              <a:fillRect/>
            </a:stretch>
          </p:blipFill>
          <p:spPr bwMode="auto">
            <a:xfrm>
              <a:off x="288" y="2577"/>
              <a:ext cx="240" cy="111"/>
            </a:xfrm>
            <a:prstGeom prst="rect">
              <a:avLst/>
            </a:prstGeom>
            <a:noFill/>
            <a:ln w="9525">
              <a:noFill/>
              <a:miter lim="800000"/>
              <a:headEnd/>
              <a:tailEnd/>
            </a:ln>
          </p:spPr>
        </p:pic>
        <p:pic>
          <p:nvPicPr>
            <p:cNvPr id="50249" name="Picture 86"/>
            <p:cNvPicPr>
              <a:picLocks noChangeAspect="1" noChangeArrowheads="1"/>
            </p:cNvPicPr>
            <p:nvPr/>
          </p:nvPicPr>
          <p:blipFill>
            <a:blip r:embed="rId5" cstate="print"/>
            <a:srcRect/>
            <a:stretch>
              <a:fillRect/>
            </a:stretch>
          </p:blipFill>
          <p:spPr bwMode="auto">
            <a:xfrm>
              <a:off x="2416" y="1968"/>
              <a:ext cx="176" cy="240"/>
            </a:xfrm>
            <a:prstGeom prst="rect">
              <a:avLst/>
            </a:prstGeom>
            <a:noFill/>
            <a:ln w="9525">
              <a:noFill/>
              <a:miter lim="800000"/>
              <a:headEnd/>
              <a:tailEnd/>
            </a:ln>
          </p:spPr>
        </p:pic>
        <p:sp>
          <p:nvSpPr>
            <p:cNvPr id="50250" name="Rectangle 87"/>
            <p:cNvSpPr>
              <a:spLocks noChangeArrowheads="1"/>
            </p:cNvSpPr>
            <p:nvPr/>
          </p:nvSpPr>
          <p:spPr bwMode="auto">
            <a:xfrm>
              <a:off x="768" y="3072"/>
              <a:ext cx="432" cy="192"/>
            </a:xfrm>
            <a:prstGeom prst="rect">
              <a:avLst/>
            </a:prstGeom>
            <a:solidFill>
              <a:schemeClr val="accent1"/>
            </a:solidFill>
            <a:ln w="28575">
              <a:solidFill>
                <a:schemeClr val="tx2"/>
              </a:solidFill>
              <a:miter lim="800000"/>
              <a:headEnd/>
              <a:tailEnd/>
            </a:ln>
          </p:spPr>
          <p:txBody>
            <a:bodyPr wrap="none" anchor="ctr"/>
            <a:lstStyle/>
            <a:p>
              <a:pPr algn="ctr"/>
              <a:r>
                <a:rPr lang="en-US" sz="1000" b="1">
                  <a:solidFill>
                    <a:schemeClr val="bg1"/>
                  </a:solidFill>
                  <a:latin typeface="Verdana" pitchFamily="34" charset="0"/>
                </a:rPr>
                <a:t>1 CAN</a:t>
              </a:r>
            </a:p>
          </p:txBody>
        </p:sp>
        <p:sp>
          <p:nvSpPr>
            <p:cNvPr id="50251" name="Rectangle 88"/>
            <p:cNvSpPr>
              <a:spLocks noChangeArrowheads="1"/>
            </p:cNvSpPr>
            <p:nvPr/>
          </p:nvSpPr>
          <p:spPr bwMode="auto">
            <a:xfrm>
              <a:off x="1344" y="3120"/>
              <a:ext cx="432" cy="192"/>
            </a:xfrm>
            <a:prstGeom prst="rect">
              <a:avLst/>
            </a:prstGeom>
            <a:solidFill>
              <a:schemeClr val="accent1"/>
            </a:solidFill>
            <a:ln w="28575">
              <a:solidFill>
                <a:schemeClr val="tx2"/>
              </a:solidFill>
              <a:miter lim="800000"/>
              <a:headEnd/>
              <a:tailEnd/>
            </a:ln>
          </p:spPr>
          <p:txBody>
            <a:bodyPr wrap="none" anchor="ctr"/>
            <a:lstStyle/>
            <a:p>
              <a:pPr algn="ctr"/>
              <a:r>
                <a:rPr lang="en-US" sz="1000" b="1">
                  <a:solidFill>
                    <a:schemeClr val="bg1"/>
                  </a:solidFill>
                  <a:latin typeface="Verdana" pitchFamily="34" charset="0"/>
                </a:rPr>
                <a:t>1 I2C</a:t>
              </a:r>
            </a:p>
          </p:txBody>
        </p:sp>
        <p:sp>
          <p:nvSpPr>
            <p:cNvPr id="50252" name="Rectangle 89"/>
            <p:cNvSpPr>
              <a:spLocks noChangeArrowheads="1"/>
            </p:cNvSpPr>
            <p:nvPr/>
          </p:nvSpPr>
          <p:spPr bwMode="auto">
            <a:xfrm>
              <a:off x="1872" y="2976"/>
              <a:ext cx="432" cy="192"/>
            </a:xfrm>
            <a:prstGeom prst="rect">
              <a:avLst/>
            </a:prstGeom>
            <a:solidFill>
              <a:schemeClr val="accent1"/>
            </a:solidFill>
            <a:ln w="28575">
              <a:solidFill>
                <a:schemeClr val="tx2"/>
              </a:solidFill>
              <a:miter lim="800000"/>
              <a:headEnd/>
              <a:tailEnd/>
            </a:ln>
          </p:spPr>
          <p:txBody>
            <a:bodyPr wrap="none" anchor="ctr"/>
            <a:lstStyle/>
            <a:p>
              <a:pPr algn="ctr"/>
              <a:r>
                <a:rPr lang="en-US" sz="1000" b="1">
                  <a:solidFill>
                    <a:schemeClr val="bg1"/>
                  </a:solidFill>
                  <a:latin typeface="Verdana" pitchFamily="34" charset="0"/>
                </a:rPr>
                <a:t>1 SPI</a:t>
              </a:r>
            </a:p>
          </p:txBody>
        </p:sp>
        <p:sp>
          <p:nvSpPr>
            <p:cNvPr id="50253" name="Line 90"/>
            <p:cNvSpPr>
              <a:spLocks noChangeShapeType="1"/>
            </p:cNvSpPr>
            <p:nvPr/>
          </p:nvSpPr>
          <p:spPr bwMode="auto">
            <a:xfrm flipH="1">
              <a:off x="816" y="2160"/>
              <a:ext cx="336" cy="0"/>
            </a:xfrm>
            <a:prstGeom prst="line">
              <a:avLst/>
            </a:prstGeom>
            <a:noFill/>
            <a:ln w="28575">
              <a:solidFill>
                <a:schemeClr val="tx1"/>
              </a:solidFill>
              <a:round/>
              <a:headEnd/>
              <a:tailEnd/>
            </a:ln>
          </p:spPr>
          <p:txBody>
            <a:bodyPr/>
            <a:lstStyle/>
            <a:p>
              <a:endParaRPr lang="en-US"/>
            </a:p>
          </p:txBody>
        </p:sp>
        <p:sp>
          <p:nvSpPr>
            <p:cNvPr id="50254" name="Line 91"/>
            <p:cNvSpPr>
              <a:spLocks noChangeShapeType="1"/>
            </p:cNvSpPr>
            <p:nvPr/>
          </p:nvSpPr>
          <p:spPr bwMode="auto">
            <a:xfrm flipH="1">
              <a:off x="528" y="2400"/>
              <a:ext cx="624" cy="240"/>
            </a:xfrm>
            <a:prstGeom prst="line">
              <a:avLst/>
            </a:prstGeom>
            <a:noFill/>
            <a:ln w="28575">
              <a:solidFill>
                <a:schemeClr val="tx1"/>
              </a:solidFill>
              <a:round/>
              <a:headEnd/>
              <a:tailEnd/>
            </a:ln>
          </p:spPr>
          <p:txBody>
            <a:bodyPr/>
            <a:lstStyle/>
            <a:p>
              <a:endParaRPr lang="en-US"/>
            </a:p>
          </p:txBody>
        </p:sp>
        <p:sp>
          <p:nvSpPr>
            <p:cNvPr id="80" name="Text Box 92"/>
            <p:cNvSpPr txBox="1">
              <a:spLocks noChangeArrowheads="1"/>
            </p:cNvSpPr>
            <p:nvPr/>
          </p:nvSpPr>
          <p:spPr bwMode="auto">
            <a:xfrm>
              <a:off x="2160" y="2265"/>
              <a:ext cx="432" cy="13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r>
                <a:rPr lang="en-US" sz="800" b="1">
                  <a:latin typeface="Arial" pitchFamily="34" charset="0"/>
                  <a:cs typeface="Arial" pitchFamily="34" charset="0"/>
                </a:rPr>
                <a:t>4 UART</a:t>
              </a:r>
            </a:p>
          </p:txBody>
        </p:sp>
        <p:sp>
          <p:nvSpPr>
            <p:cNvPr id="81" name="Text Box 93"/>
            <p:cNvSpPr txBox="1">
              <a:spLocks noChangeArrowheads="1"/>
            </p:cNvSpPr>
            <p:nvPr/>
          </p:nvSpPr>
          <p:spPr bwMode="auto">
            <a:xfrm>
              <a:off x="288" y="2400"/>
              <a:ext cx="720" cy="13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r>
                <a:rPr lang="en-US" sz="800" b="1">
                  <a:latin typeface="Arial" pitchFamily="34" charset="0"/>
                  <a:cs typeface="Arial" pitchFamily="34" charset="0"/>
                </a:rPr>
                <a:t>1 USB2.0 client</a:t>
              </a:r>
            </a:p>
          </p:txBody>
        </p:sp>
        <p:sp>
          <p:nvSpPr>
            <p:cNvPr id="82" name="Text Box 94"/>
            <p:cNvSpPr txBox="1">
              <a:spLocks noChangeArrowheads="1"/>
            </p:cNvSpPr>
            <p:nvPr/>
          </p:nvSpPr>
          <p:spPr bwMode="auto">
            <a:xfrm>
              <a:off x="480" y="2016"/>
              <a:ext cx="624" cy="13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r>
                <a:rPr lang="en-US" sz="800" b="1">
                  <a:latin typeface="Arial" pitchFamily="34" charset="0"/>
                  <a:cs typeface="Arial" pitchFamily="34" charset="0"/>
                </a:rPr>
                <a:t>6 USB2.0 host</a:t>
              </a:r>
            </a:p>
          </p:txBody>
        </p:sp>
        <p:sp>
          <p:nvSpPr>
            <p:cNvPr id="83" name="Text Box 95"/>
            <p:cNvSpPr txBox="1">
              <a:spLocks noChangeArrowheads="1"/>
            </p:cNvSpPr>
            <p:nvPr/>
          </p:nvSpPr>
          <p:spPr bwMode="auto">
            <a:xfrm>
              <a:off x="864" y="1776"/>
              <a:ext cx="432" cy="13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r>
                <a:rPr lang="en-US" sz="800" b="1">
                  <a:latin typeface="Arial" pitchFamily="34" charset="0"/>
                  <a:cs typeface="Arial" pitchFamily="34" charset="0"/>
                </a:rPr>
                <a:t>2 SATA II</a:t>
              </a:r>
            </a:p>
          </p:txBody>
        </p:sp>
        <p:sp>
          <p:nvSpPr>
            <p:cNvPr id="50259" name="Line 96"/>
            <p:cNvSpPr>
              <a:spLocks noChangeShapeType="1"/>
            </p:cNvSpPr>
            <p:nvPr/>
          </p:nvSpPr>
          <p:spPr bwMode="auto">
            <a:xfrm flipH="1">
              <a:off x="720" y="2544"/>
              <a:ext cx="432" cy="288"/>
            </a:xfrm>
            <a:prstGeom prst="line">
              <a:avLst/>
            </a:prstGeom>
            <a:noFill/>
            <a:ln w="28575">
              <a:solidFill>
                <a:schemeClr val="tx1"/>
              </a:solidFill>
              <a:round/>
              <a:headEnd/>
              <a:tailEnd/>
            </a:ln>
          </p:spPr>
          <p:txBody>
            <a:bodyPr/>
            <a:lstStyle/>
            <a:p>
              <a:endParaRPr lang="en-US"/>
            </a:p>
          </p:txBody>
        </p:sp>
        <p:sp>
          <p:nvSpPr>
            <p:cNvPr id="50260" name="Line 97"/>
            <p:cNvSpPr>
              <a:spLocks noChangeShapeType="1"/>
            </p:cNvSpPr>
            <p:nvPr/>
          </p:nvSpPr>
          <p:spPr bwMode="auto">
            <a:xfrm flipH="1">
              <a:off x="1104" y="2592"/>
              <a:ext cx="288" cy="480"/>
            </a:xfrm>
            <a:prstGeom prst="line">
              <a:avLst/>
            </a:prstGeom>
            <a:noFill/>
            <a:ln w="28575">
              <a:solidFill>
                <a:schemeClr val="tx1"/>
              </a:solidFill>
              <a:round/>
              <a:headEnd/>
              <a:tailEnd/>
            </a:ln>
          </p:spPr>
          <p:txBody>
            <a:bodyPr/>
            <a:lstStyle/>
            <a:p>
              <a:endParaRPr lang="en-US"/>
            </a:p>
          </p:txBody>
        </p:sp>
        <p:sp>
          <p:nvSpPr>
            <p:cNvPr id="50261" name="Line 98"/>
            <p:cNvSpPr>
              <a:spLocks noChangeShapeType="1"/>
            </p:cNvSpPr>
            <p:nvPr/>
          </p:nvSpPr>
          <p:spPr bwMode="auto">
            <a:xfrm>
              <a:off x="1872" y="2400"/>
              <a:ext cx="624" cy="288"/>
            </a:xfrm>
            <a:prstGeom prst="line">
              <a:avLst/>
            </a:prstGeom>
            <a:noFill/>
            <a:ln w="28575">
              <a:solidFill>
                <a:schemeClr val="tx1"/>
              </a:solidFill>
              <a:round/>
              <a:headEnd/>
              <a:tailEnd/>
            </a:ln>
          </p:spPr>
          <p:txBody>
            <a:bodyPr/>
            <a:lstStyle/>
            <a:p>
              <a:endParaRPr lang="en-US"/>
            </a:p>
          </p:txBody>
        </p:sp>
        <p:sp>
          <p:nvSpPr>
            <p:cNvPr id="50262" name="Line 99"/>
            <p:cNvSpPr>
              <a:spLocks noChangeShapeType="1"/>
            </p:cNvSpPr>
            <p:nvPr/>
          </p:nvSpPr>
          <p:spPr bwMode="auto">
            <a:xfrm>
              <a:off x="1872" y="2304"/>
              <a:ext cx="576" cy="144"/>
            </a:xfrm>
            <a:prstGeom prst="line">
              <a:avLst/>
            </a:prstGeom>
            <a:noFill/>
            <a:ln w="28575">
              <a:solidFill>
                <a:schemeClr val="tx1"/>
              </a:solidFill>
              <a:round/>
              <a:headEnd/>
              <a:tailEnd/>
            </a:ln>
          </p:spPr>
          <p:txBody>
            <a:bodyPr/>
            <a:lstStyle/>
            <a:p>
              <a:endParaRPr lang="en-US"/>
            </a:p>
          </p:txBody>
        </p:sp>
        <p:sp>
          <p:nvSpPr>
            <p:cNvPr id="50263" name="Line 100"/>
            <p:cNvSpPr>
              <a:spLocks noChangeShapeType="1"/>
            </p:cNvSpPr>
            <p:nvPr/>
          </p:nvSpPr>
          <p:spPr bwMode="auto">
            <a:xfrm>
              <a:off x="1872" y="2112"/>
              <a:ext cx="384" cy="0"/>
            </a:xfrm>
            <a:prstGeom prst="line">
              <a:avLst/>
            </a:prstGeom>
            <a:noFill/>
            <a:ln w="28575">
              <a:solidFill>
                <a:schemeClr val="tx1"/>
              </a:solidFill>
              <a:round/>
              <a:headEnd/>
              <a:tailEnd/>
            </a:ln>
          </p:spPr>
          <p:txBody>
            <a:bodyPr/>
            <a:lstStyle/>
            <a:p>
              <a:endParaRPr lang="en-US"/>
            </a:p>
          </p:txBody>
        </p:sp>
        <p:sp>
          <p:nvSpPr>
            <p:cNvPr id="89" name="Text Box 101"/>
            <p:cNvSpPr txBox="1">
              <a:spLocks noChangeArrowheads="1"/>
            </p:cNvSpPr>
            <p:nvPr/>
          </p:nvSpPr>
          <p:spPr bwMode="auto">
            <a:xfrm>
              <a:off x="1872" y="1920"/>
              <a:ext cx="624" cy="13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r>
                <a:rPr lang="en-US" sz="800" b="1">
                  <a:latin typeface="Arial" pitchFamily="34" charset="0"/>
                  <a:cs typeface="Arial" pitchFamily="34" charset="0"/>
                </a:rPr>
                <a:t>2 SD/SDIO/MMC</a:t>
              </a:r>
            </a:p>
          </p:txBody>
        </p:sp>
        <p:pic>
          <p:nvPicPr>
            <p:cNvPr id="50265" name="Picture 102"/>
            <p:cNvPicPr>
              <a:picLocks noChangeAspect="1" noChangeArrowheads="1"/>
            </p:cNvPicPr>
            <p:nvPr/>
          </p:nvPicPr>
          <p:blipFill>
            <a:blip r:embed="rId14" cstate="print"/>
            <a:srcRect/>
            <a:stretch>
              <a:fillRect/>
            </a:stretch>
          </p:blipFill>
          <p:spPr bwMode="auto">
            <a:xfrm>
              <a:off x="480" y="2832"/>
              <a:ext cx="288" cy="182"/>
            </a:xfrm>
            <a:prstGeom prst="rect">
              <a:avLst/>
            </a:prstGeom>
            <a:noFill/>
            <a:ln w="9525">
              <a:noFill/>
              <a:miter lim="800000"/>
              <a:headEnd/>
              <a:tailEnd/>
            </a:ln>
          </p:spPr>
        </p:pic>
        <p:sp>
          <p:nvSpPr>
            <p:cNvPr id="50266" name="Line 103"/>
            <p:cNvSpPr>
              <a:spLocks noChangeShapeType="1"/>
            </p:cNvSpPr>
            <p:nvPr/>
          </p:nvSpPr>
          <p:spPr bwMode="auto">
            <a:xfrm flipH="1">
              <a:off x="1584" y="2592"/>
              <a:ext cx="0" cy="528"/>
            </a:xfrm>
            <a:prstGeom prst="line">
              <a:avLst/>
            </a:prstGeom>
            <a:noFill/>
            <a:ln w="28575">
              <a:solidFill>
                <a:schemeClr val="tx1"/>
              </a:solidFill>
              <a:round/>
              <a:headEnd/>
              <a:tailEnd/>
            </a:ln>
          </p:spPr>
          <p:txBody>
            <a:bodyPr/>
            <a:lstStyle/>
            <a:p>
              <a:endParaRPr lang="en-US"/>
            </a:p>
          </p:txBody>
        </p:sp>
        <p:sp>
          <p:nvSpPr>
            <p:cNvPr id="92" name="Text Box 104"/>
            <p:cNvSpPr txBox="1">
              <a:spLocks noChangeArrowheads="1"/>
            </p:cNvSpPr>
            <p:nvPr/>
          </p:nvSpPr>
          <p:spPr bwMode="auto">
            <a:xfrm>
              <a:off x="144" y="2976"/>
              <a:ext cx="672" cy="13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r>
                <a:rPr lang="en-US" sz="800" b="1">
                  <a:latin typeface="Arial" pitchFamily="34" charset="0"/>
                  <a:cs typeface="Arial" pitchFamily="34" charset="0"/>
                </a:rPr>
                <a:t>1 Gig Ethernet</a:t>
              </a:r>
            </a:p>
          </p:txBody>
        </p:sp>
        <p:sp>
          <p:nvSpPr>
            <p:cNvPr id="50268" name="Rectangle 105"/>
            <p:cNvSpPr>
              <a:spLocks noChangeArrowheads="1"/>
            </p:cNvSpPr>
            <p:nvPr/>
          </p:nvSpPr>
          <p:spPr bwMode="auto">
            <a:xfrm>
              <a:off x="2304" y="2688"/>
              <a:ext cx="432" cy="192"/>
            </a:xfrm>
            <a:prstGeom prst="rect">
              <a:avLst/>
            </a:prstGeom>
            <a:solidFill>
              <a:schemeClr val="accent1"/>
            </a:solidFill>
            <a:ln w="28575">
              <a:solidFill>
                <a:schemeClr val="tx2"/>
              </a:solidFill>
              <a:miter lim="800000"/>
              <a:headEnd/>
              <a:tailEnd/>
            </a:ln>
          </p:spPr>
          <p:txBody>
            <a:bodyPr wrap="none" anchor="ctr"/>
            <a:lstStyle/>
            <a:p>
              <a:pPr algn="ctr"/>
              <a:r>
                <a:rPr lang="en-US" sz="1000" b="1">
                  <a:solidFill>
                    <a:schemeClr val="bg1"/>
                  </a:solidFill>
                  <a:latin typeface="Verdana" pitchFamily="34" charset="0"/>
                </a:rPr>
                <a:t>12 GPIO</a:t>
              </a:r>
            </a:p>
          </p:txBody>
        </p:sp>
        <p:sp>
          <p:nvSpPr>
            <p:cNvPr id="50269" name="Line 106"/>
            <p:cNvSpPr>
              <a:spLocks noChangeShapeType="1"/>
            </p:cNvSpPr>
            <p:nvPr/>
          </p:nvSpPr>
          <p:spPr bwMode="auto">
            <a:xfrm>
              <a:off x="1824" y="2592"/>
              <a:ext cx="240" cy="384"/>
            </a:xfrm>
            <a:prstGeom prst="line">
              <a:avLst/>
            </a:prstGeom>
            <a:noFill/>
            <a:ln w="28575">
              <a:solidFill>
                <a:schemeClr val="tx1"/>
              </a:solidFill>
              <a:round/>
              <a:headEnd/>
              <a:tailEnd/>
            </a:ln>
          </p:spPr>
          <p:txBody>
            <a:bodyPr/>
            <a:lstStyle/>
            <a:p>
              <a:endParaRPr lang="en-US"/>
            </a:p>
          </p:txBody>
        </p:sp>
        <p:sp>
          <p:nvSpPr>
            <p:cNvPr id="95" name="Text Box 107"/>
            <p:cNvSpPr txBox="1">
              <a:spLocks noChangeArrowheads="1"/>
            </p:cNvSpPr>
            <p:nvPr/>
          </p:nvSpPr>
          <p:spPr bwMode="auto">
            <a:xfrm>
              <a:off x="1488" y="1488"/>
              <a:ext cx="480" cy="13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ct val="50000"/>
                </a:spcBef>
                <a:spcAft>
                  <a:spcPts val="0"/>
                </a:spcAft>
                <a:defRPr/>
              </a:pPr>
              <a:r>
                <a:rPr lang="en-US" sz="800" b="1">
                  <a:latin typeface="Arial" pitchFamily="34" charset="0"/>
                  <a:cs typeface="Arial" pitchFamily="34" charset="0"/>
                </a:rPr>
                <a:t>PCIe 1 x1</a:t>
              </a:r>
            </a:p>
          </p:txBody>
        </p:sp>
        <p:grpSp>
          <p:nvGrpSpPr>
            <p:cNvPr id="50271" name="Group 102"/>
            <p:cNvGrpSpPr>
              <a:grpSpLocks/>
            </p:cNvGrpSpPr>
            <p:nvPr/>
          </p:nvGrpSpPr>
          <p:grpSpPr bwMode="auto">
            <a:xfrm>
              <a:off x="1152" y="480"/>
              <a:ext cx="768" cy="720"/>
              <a:chOff x="1056" y="576"/>
              <a:chExt cx="768" cy="720"/>
            </a:xfrm>
          </p:grpSpPr>
          <p:pic>
            <p:nvPicPr>
              <p:cNvPr id="50277" name="Picture 40"/>
              <p:cNvPicPr>
                <a:picLocks noChangeAspect="1" noChangeArrowheads="1"/>
              </p:cNvPicPr>
              <p:nvPr/>
            </p:nvPicPr>
            <p:blipFill>
              <a:blip r:embed="rId15" cstate="print"/>
              <a:srcRect/>
              <a:stretch>
                <a:fillRect/>
              </a:stretch>
            </p:blipFill>
            <p:spPr bwMode="auto">
              <a:xfrm>
                <a:off x="1056" y="576"/>
                <a:ext cx="720" cy="720"/>
              </a:xfrm>
              <a:prstGeom prst="rect">
                <a:avLst/>
              </a:prstGeom>
              <a:noFill/>
              <a:ln w="9525">
                <a:noFill/>
                <a:miter lim="800000"/>
                <a:headEnd/>
                <a:tailEnd/>
              </a:ln>
            </p:spPr>
          </p:pic>
          <p:sp>
            <p:nvSpPr>
              <p:cNvPr id="103" name="Text Box 41"/>
              <p:cNvSpPr txBox="1">
                <a:spLocks noChangeArrowheads="1"/>
              </p:cNvSpPr>
              <p:nvPr/>
            </p:nvSpPr>
            <p:spPr bwMode="auto">
              <a:xfrm>
                <a:off x="1104" y="661"/>
                <a:ext cx="720" cy="15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000" b="1" dirty="0" smtClean="0">
                    <a:solidFill>
                      <a:schemeClr val="bg1"/>
                    </a:solidFill>
                  </a:rPr>
                  <a:t>Intel® Atom™</a:t>
                </a:r>
                <a:endParaRPr lang="en-US" sz="1000" b="1" dirty="0">
                  <a:solidFill>
                    <a:schemeClr val="bg1"/>
                  </a:solidFill>
                </a:endParaRPr>
              </a:p>
            </p:txBody>
          </p:sp>
          <p:pic>
            <p:nvPicPr>
              <p:cNvPr id="50279" name="Picture 101"/>
              <p:cNvPicPr>
                <a:picLocks noChangeAspect="1" noChangeArrowheads="1"/>
              </p:cNvPicPr>
              <p:nvPr/>
            </p:nvPicPr>
            <p:blipFill>
              <a:blip r:embed="rId16" cstate="print"/>
              <a:srcRect/>
              <a:stretch>
                <a:fillRect/>
              </a:stretch>
            </p:blipFill>
            <p:spPr bwMode="auto">
              <a:xfrm>
                <a:off x="1200" y="864"/>
                <a:ext cx="432" cy="228"/>
              </a:xfrm>
              <a:prstGeom prst="rect">
                <a:avLst/>
              </a:prstGeom>
              <a:noFill/>
              <a:ln w="9525">
                <a:noFill/>
                <a:miter lim="800000"/>
                <a:headEnd/>
                <a:tailEnd/>
              </a:ln>
            </p:spPr>
          </p:pic>
        </p:grpSp>
        <p:grpSp>
          <p:nvGrpSpPr>
            <p:cNvPr id="50272" name="Group 104"/>
            <p:cNvGrpSpPr>
              <a:grpSpLocks/>
            </p:cNvGrpSpPr>
            <p:nvPr/>
          </p:nvGrpSpPr>
          <p:grpSpPr bwMode="auto">
            <a:xfrm>
              <a:off x="1152" y="1872"/>
              <a:ext cx="720" cy="720"/>
              <a:chOff x="1056" y="1968"/>
              <a:chExt cx="720" cy="720"/>
            </a:xfrm>
          </p:grpSpPr>
          <p:pic>
            <p:nvPicPr>
              <p:cNvPr id="50274" name="Picture 42"/>
              <p:cNvPicPr>
                <a:picLocks noChangeAspect="1" noChangeArrowheads="1"/>
              </p:cNvPicPr>
              <p:nvPr/>
            </p:nvPicPr>
            <p:blipFill>
              <a:blip r:embed="rId15" cstate="print"/>
              <a:srcRect/>
              <a:stretch>
                <a:fillRect/>
              </a:stretch>
            </p:blipFill>
            <p:spPr bwMode="auto">
              <a:xfrm>
                <a:off x="1056" y="1968"/>
                <a:ext cx="720" cy="720"/>
              </a:xfrm>
              <a:prstGeom prst="rect">
                <a:avLst/>
              </a:prstGeom>
              <a:noFill/>
              <a:ln w="9525">
                <a:noFill/>
                <a:miter lim="800000"/>
                <a:headEnd/>
                <a:tailEnd/>
              </a:ln>
            </p:spPr>
          </p:pic>
          <p:sp>
            <p:nvSpPr>
              <p:cNvPr id="100" name="Text Box 43"/>
              <p:cNvSpPr txBox="1">
                <a:spLocks noChangeArrowheads="1"/>
              </p:cNvSpPr>
              <p:nvPr/>
            </p:nvSpPr>
            <p:spPr bwMode="auto">
              <a:xfrm>
                <a:off x="1056" y="2102"/>
                <a:ext cx="720" cy="1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1100" b="1" dirty="0" smtClean="0">
                    <a:solidFill>
                      <a:schemeClr val="bg1"/>
                    </a:solidFill>
                  </a:rPr>
                  <a:t>PCH EG20T</a:t>
                </a:r>
                <a:endParaRPr lang="en-US" sz="1100" b="1" dirty="0">
                  <a:solidFill>
                    <a:schemeClr val="bg1"/>
                  </a:solidFill>
                </a:endParaRPr>
              </a:p>
            </p:txBody>
          </p:sp>
          <p:pic>
            <p:nvPicPr>
              <p:cNvPr id="50276" name="Picture 103"/>
              <p:cNvPicPr>
                <a:picLocks noChangeAspect="1" noChangeArrowheads="1"/>
              </p:cNvPicPr>
              <p:nvPr/>
            </p:nvPicPr>
            <p:blipFill>
              <a:blip r:embed="rId16" cstate="print"/>
              <a:srcRect/>
              <a:stretch>
                <a:fillRect/>
              </a:stretch>
            </p:blipFill>
            <p:spPr bwMode="auto">
              <a:xfrm>
                <a:off x="1200" y="2256"/>
                <a:ext cx="432" cy="228"/>
              </a:xfrm>
              <a:prstGeom prst="rect">
                <a:avLst/>
              </a:prstGeom>
              <a:noFill/>
              <a:ln w="9525">
                <a:noFill/>
                <a:miter lim="800000"/>
                <a:headEnd/>
                <a:tailEnd/>
              </a:ln>
            </p:spPr>
          </p:pic>
        </p:grpSp>
        <p:sp>
          <p:nvSpPr>
            <p:cNvPr id="50273" name="Rectangle 108"/>
            <p:cNvSpPr>
              <a:spLocks noChangeArrowheads="1"/>
            </p:cNvSpPr>
            <p:nvPr/>
          </p:nvSpPr>
          <p:spPr bwMode="auto">
            <a:xfrm>
              <a:off x="1248" y="2400"/>
              <a:ext cx="336" cy="96"/>
            </a:xfrm>
            <a:prstGeom prst="rect">
              <a:avLst/>
            </a:prstGeom>
            <a:solidFill>
              <a:schemeClr val="accent1"/>
            </a:solidFill>
            <a:ln w="9525">
              <a:noFill/>
              <a:miter lim="800000"/>
              <a:headEnd/>
              <a:tailEnd/>
            </a:ln>
          </p:spPr>
          <p:txBody>
            <a:bodyPr wrap="none" anchor="ctr"/>
            <a:lstStyle/>
            <a:p>
              <a:pPr algn="ctr"/>
              <a:r>
                <a:rPr lang="en-US" sz="600">
                  <a:solidFill>
                    <a:schemeClr val="bg1"/>
                  </a:solidFill>
                  <a:latin typeface="Verdana" pitchFamily="34" charset="0"/>
                </a:rPr>
                <a:t>IEEE1588 rev2</a:t>
              </a:r>
            </a:p>
          </p:txBody>
        </p:sp>
      </p:grpSp>
      <p:sp>
        <p:nvSpPr>
          <p:cNvPr id="22564" name="Slide Number Placeholder 105"/>
          <p:cNvSpPr>
            <a:spLocks noGrp="1"/>
          </p:cNvSpPr>
          <p:nvPr>
            <p:ph type="sldNum" sz="quarter" idx="11"/>
          </p:nvPr>
        </p:nvSpPr>
        <p:spPr/>
        <p:txBody>
          <a:bodyPr/>
          <a:lstStyle/>
          <a:p>
            <a:pPr fontAlgn="base">
              <a:spcBef>
                <a:spcPct val="0"/>
              </a:spcBef>
              <a:spcAft>
                <a:spcPct val="0"/>
              </a:spcAft>
              <a:defRPr/>
            </a:pPr>
            <a:fld id="{52B828A7-92D0-4F2A-8C0F-C7DC9AFFA6BB}" type="slidenum">
              <a:rPr lang="en-US" smtClean="0">
                <a:cs typeface="Arial" charset="0"/>
              </a:rPr>
              <a:pPr fontAlgn="base">
                <a:spcBef>
                  <a:spcPct val="0"/>
                </a:spcBef>
                <a:spcAft>
                  <a:spcPct val="0"/>
                </a:spcAft>
                <a:defRPr/>
              </a:pPr>
              <a:t>14</a:t>
            </a:fld>
            <a:endParaRPr lang="en-US" smtClean="0">
              <a:cs typeface="Arial" charset="0"/>
            </a:endParaRPr>
          </a:p>
        </p:txBody>
      </p:sp>
      <p:sp>
        <p:nvSpPr>
          <p:cNvPr id="101" name="Rounded Rectangle 100"/>
          <p:cNvSpPr/>
          <p:nvPr/>
        </p:nvSpPr>
        <p:spPr bwMode="auto">
          <a:xfrm>
            <a:off x="7783513" y="2209800"/>
            <a:ext cx="446087"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rIns="0" anchor="ctr"/>
          <a:lstStyle/>
          <a:p>
            <a:pPr>
              <a:defRPr/>
            </a:pPr>
            <a:r>
              <a:rPr lang="en-US" sz="800" dirty="0">
                <a:solidFill>
                  <a:srgbClr val="002060"/>
                </a:solidFill>
                <a:cs typeface="Arial" charset="0"/>
              </a:rPr>
              <a:t>WR </a:t>
            </a:r>
            <a:r>
              <a:rPr lang="en-US" sz="800" dirty="0" smtClean="0">
                <a:solidFill>
                  <a:srgbClr val="002060"/>
                </a:solidFill>
                <a:cs typeface="Arial" charset="0"/>
              </a:rPr>
              <a:t>Linux</a:t>
            </a:r>
            <a:endParaRPr lang="en-GB" sz="800" dirty="0">
              <a:solidFill>
                <a:srgbClr val="002060"/>
              </a:solidFill>
              <a:cs typeface="Arial" charset="0"/>
            </a:endParaRPr>
          </a:p>
        </p:txBody>
      </p:sp>
      <p:sp>
        <p:nvSpPr>
          <p:cNvPr id="50212" name="TextBox 101"/>
          <p:cNvSpPr txBox="1">
            <a:spLocks noChangeArrowheads="1"/>
          </p:cNvSpPr>
          <p:nvPr/>
        </p:nvSpPr>
        <p:spPr bwMode="auto">
          <a:xfrm>
            <a:off x="0" y="5634038"/>
            <a:ext cx="3962400" cy="457200"/>
          </a:xfrm>
          <a:prstGeom prst="rect">
            <a:avLst/>
          </a:prstGeom>
          <a:noFill/>
          <a:ln w="9525">
            <a:noFill/>
            <a:miter lim="800000"/>
            <a:headEnd/>
            <a:tailEnd/>
          </a:ln>
        </p:spPr>
        <p:txBody>
          <a:bodyPr>
            <a:spAutoFit/>
          </a:bodyPr>
          <a:lstStyle/>
          <a:p>
            <a:r>
              <a:rPr lang="en-US" sz="1200" dirty="0" smtClean="0">
                <a:latin typeface="Verdana" pitchFamily="34" charset="0"/>
              </a:rPr>
              <a:t>PCHEG20T </a:t>
            </a:r>
            <a:r>
              <a:rPr lang="en-US" sz="1200" dirty="0">
                <a:latin typeface="Verdana" pitchFamily="34" charset="0"/>
              </a:rPr>
              <a:t>is used as an example of an IOH that can be paired with Tunnel Creek</a:t>
            </a:r>
          </a:p>
        </p:txBody>
      </p:sp>
      <p:sp>
        <p:nvSpPr>
          <p:cNvPr id="104" name="Rounded Rectangle 103"/>
          <p:cNvSpPr/>
          <p:nvPr/>
        </p:nvSpPr>
        <p:spPr bwMode="auto">
          <a:xfrm>
            <a:off x="7134225" y="5334000"/>
            <a:ext cx="1828800" cy="47466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defRPr/>
            </a:pPr>
            <a:r>
              <a:rPr lang="en-US" sz="800" b="1">
                <a:solidFill>
                  <a:srgbClr val="002060"/>
                </a:solidFill>
                <a:cs typeface="Arial" pitchFamily="34" charset="0"/>
              </a:rPr>
              <a:t>VMM support</a:t>
            </a:r>
          </a:p>
          <a:p>
            <a:pPr>
              <a:defRPr/>
            </a:pPr>
            <a:r>
              <a:rPr lang="en-US" sz="800">
                <a:solidFill>
                  <a:srgbClr val="002060"/>
                </a:solidFill>
                <a:cs typeface="Arial" pitchFamily="34" charset="0"/>
              </a:rPr>
              <a:t>Tenasys, Xen</a:t>
            </a:r>
            <a:endParaRPr lang="en-GB" sz="800">
              <a:solidFill>
                <a:srgbClr val="002060"/>
              </a:solidFill>
              <a:cs typeface="Arial" pitchFamily="34" charset="0"/>
            </a:endParaRPr>
          </a:p>
        </p:txBody>
      </p:sp>
      <p:sp>
        <p:nvSpPr>
          <p:cNvPr id="105" name="Rounded Rectangle 104"/>
          <p:cNvSpPr/>
          <p:nvPr/>
        </p:nvSpPr>
        <p:spPr bwMode="auto">
          <a:xfrm>
            <a:off x="6858001" y="1336269"/>
            <a:ext cx="914400" cy="5492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en-US" sz="800" dirty="0">
                <a:solidFill>
                  <a:srgbClr val="002060"/>
                </a:solidFill>
              </a:rPr>
              <a:t>Intel® </a:t>
            </a:r>
            <a:r>
              <a:rPr lang="en-US" sz="800" dirty="0" err="1" smtClean="0">
                <a:solidFill>
                  <a:srgbClr val="002060"/>
                </a:solidFill>
              </a:rPr>
              <a:t>Bootloader</a:t>
            </a:r>
            <a:r>
              <a:rPr lang="en-US" sz="800" dirty="0" smtClean="0">
                <a:solidFill>
                  <a:srgbClr val="002060"/>
                </a:solidFill>
              </a:rPr>
              <a:t> Development Kit (BLDK</a:t>
            </a:r>
            <a:endParaRPr lang="en-GB" sz="800" dirty="0">
              <a:solidFill>
                <a:srgbClr val="002060"/>
              </a:solidFill>
            </a:endParaRPr>
          </a:p>
        </p:txBody>
      </p:sp>
      <p:sp>
        <p:nvSpPr>
          <p:cNvPr id="106" name="Rounded Rectangle 105"/>
          <p:cNvSpPr/>
          <p:nvPr/>
        </p:nvSpPr>
        <p:spPr bwMode="auto">
          <a:xfrm>
            <a:off x="8297863" y="2057400"/>
            <a:ext cx="693737" cy="7620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rIns="0" anchor="ctr"/>
          <a:lstStyle/>
          <a:p>
            <a:pPr>
              <a:defRPr/>
            </a:pPr>
            <a:r>
              <a:rPr lang="en-US" sz="800" dirty="0" smtClean="0">
                <a:solidFill>
                  <a:srgbClr val="002060"/>
                </a:solidFill>
                <a:cs typeface="Arial" charset="0"/>
              </a:rPr>
              <a:t>WR </a:t>
            </a:r>
            <a:r>
              <a:rPr lang="en-US" sz="800" dirty="0" err="1" smtClean="0">
                <a:solidFill>
                  <a:srgbClr val="002060"/>
                </a:solidFill>
                <a:cs typeface="Arial" charset="0"/>
              </a:rPr>
              <a:t>VxWorks</a:t>
            </a:r>
            <a:endParaRPr lang="en-US" sz="800" dirty="0" smtClean="0">
              <a:solidFill>
                <a:srgbClr val="002060"/>
              </a:solidFill>
              <a:cs typeface="Arial" charset="0"/>
            </a:endParaRPr>
          </a:p>
          <a:p>
            <a:pPr>
              <a:defRPr/>
            </a:pPr>
            <a:r>
              <a:rPr lang="en-US" sz="800" dirty="0" smtClean="0">
                <a:solidFill>
                  <a:srgbClr val="002060"/>
                </a:solidFill>
                <a:cs typeface="Arial" charset="0"/>
              </a:rPr>
              <a:t>Green Hills Linux</a:t>
            </a:r>
          </a:p>
          <a:p>
            <a:pPr>
              <a:defRPr/>
            </a:pPr>
            <a:r>
              <a:rPr lang="en-US" sz="800" dirty="0" smtClean="0">
                <a:solidFill>
                  <a:srgbClr val="002060"/>
                </a:solidFill>
                <a:cs typeface="Arial" charset="0"/>
              </a:rPr>
              <a:t>QNX Neutrino</a:t>
            </a:r>
            <a:endParaRPr lang="en-GB" sz="800" dirty="0">
              <a:solidFill>
                <a:srgbClr val="002060"/>
              </a:solidFill>
              <a:cs typeface="Arial" charset="0"/>
            </a:endParaRPr>
          </a:p>
        </p:txBody>
      </p:sp>
      <p:sp>
        <p:nvSpPr>
          <p:cNvPr id="107" name="Text Box 41"/>
          <p:cNvSpPr txBox="1">
            <a:spLocks noChangeArrowheads="1"/>
          </p:cNvSpPr>
          <p:nvPr/>
        </p:nvSpPr>
        <p:spPr bwMode="auto">
          <a:xfrm>
            <a:off x="1849880" y="1533728"/>
            <a:ext cx="1143000" cy="24622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000" b="1" dirty="0" smtClean="0">
                <a:solidFill>
                  <a:schemeClr val="bg1"/>
                </a:solidFill>
              </a:rPr>
              <a:t>Processor E6xx</a:t>
            </a:r>
            <a:endParaRPr lang="en-US" sz="10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2811" y="923026"/>
            <a:ext cx="9131189" cy="5163286"/>
          </a:xfrm>
          <a:prstGeom prst="rect">
            <a:avLst/>
          </a:prstGeom>
          <a:solidFill>
            <a:schemeClr val="bg1">
              <a:lumMod val="95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hangingPunct="0"/>
            <a:endParaRPr lang="en-US" sz="1200" b="1" smtClean="0">
              <a:solidFill>
                <a:srgbClr val="292929"/>
              </a:solidFill>
              <a:latin typeface="Verdana" pitchFamily="34" charset="0"/>
              <a:cs typeface="Arial" charset="0"/>
            </a:endParaRPr>
          </a:p>
        </p:txBody>
      </p:sp>
      <p:sp>
        <p:nvSpPr>
          <p:cNvPr id="5" name="Chord 4"/>
          <p:cNvSpPr/>
          <p:nvPr/>
        </p:nvSpPr>
        <p:spPr bwMode="auto">
          <a:xfrm rot="21060670">
            <a:off x="972430" y="1199897"/>
            <a:ext cx="8898671" cy="4368533"/>
          </a:xfrm>
          <a:prstGeom prst="chord">
            <a:avLst>
              <a:gd name="adj1" fmla="val 1052269"/>
              <a:gd name="adj2" fmla="val 12310314"/>
            </a:avLst>
          </a:prstGeom>
          <a:solidFill>
            <a:srgbClr val="92D050"/>
          </a:solidFill>
          <a:ln w="50800" cap="flat" cmpd="sng" algn="ctr">
            <a:noFill/>
            <a:prstDash val="solid"/>
            <a:round/>
            <a:headEnd type="none" w="med" len="med"/>
            <a:tailEnd type="none" w="med" len="med"/>
          </a:ln>
          <a:effectLst>
            <a:softEdge rad="635000"/>
          </a:effectLst>
        </p:spPr>
        <p:txBody>
          <a:bodyPr vert="horz" wrap="none" lIns="91440" tIns="45720" rIns="91440" bIns="45720" numCol="1" rtlCol="0" anchor="ctr" anchorCtr="0" compatLnSpc="1">
            <a:prstTxWarp prst="textNoShape">
              <a:avLst/>
            </a:prstTxWarp>
          </a:bodyPr>
          <a:lstStyle/>
          <a:p>
            <a:pPr algn="ctr" defTabSz="914400" eaLnBrk="0" hangingPunct="0"/>
            <a:endParaRPr lang="en-US" sz="1200" b="1">
              <a:solidFill>
                <a:srgbClr val="292929"/>
              </a:solidFill>
              <a:latin typeface="Verdana"/>
              <a:cs typeface="Arial" charset="0"/>
            </a:endParaRPr>
          </a:p>
        </p:txBody>
      </p:sp>
      <p:sp>
        <p:nvSpPr>
          <p:cNvPr id="46" name="Rounded Rectangle 45"/>
          <p:cNvSpPr/>
          <p:nvPr/>
        </p:nvSpPr>
        <p:spPr bwMode="auto">
          <a:xfrm>
            <a:off x="3776239" y="923026"/>
            <a:ext cx="1600200" cy="1161852"/>
          </a:xfrm>
          <a:prstGeom prst="roundRect">
            <a:avLst/>
          </a:prstGeom>
          <a:solidFill>
            <a:schemeClr val="bg1">
              <a:lumMod val="75000"/>
            </a:schemeClr>
          </a:solidFill>
          <a:ln w="50800" cap="flat" cmpd="sng" algn="ctr">
            <a:noFill/>
            <a:prstDash val="solid"/>
            <a:round/>
            <a:headEnd type="none" w="med" len="med"/>
            <a:tailEnd type="none" w="med" len="med"/>
          </a:ln>
          <a:effectLst>
            <a:softEdge rad="317500"/>
          </a:effectLst>
        </p:spPr>
        <p:txBody>
          <a:bodyPr vert="horz" wrap="none" lIns="91440" tIns="45720" rIns="91440" bIns="45720" numCol="1" rtlCol="0" anchor="ctr" anchorCtr="0" compatLnSpc="1">
            <a:prstTxWarp prst="textNoShape">
              <a:avLst/>
            </a:prstTxWarp>
          </a:bodyPr>
          <a:lstStyle/>
          <a:p>
            <a:pPr algn="ctr" defTabSz="914400" eaLnBrk="0" hangingPunct="0"/>
            <a:endParaRPr lang="en-US" sz="1200" b="1">
              <a:solidFill>
                <a:srgbClr val="292929"/>
              </a:solidFill>
              <a:latin typeface="Verdana"/>
              <a:cs typeface="Arial" charset="0"/>
            </a:endParaRPr>
          </a:p>
        </p:txBody>
      </p:sp>
      <p:sp>
        <p:nvSpPr>
          <p:cNvPr id="28" name="Rounded Rectangle 27"/>
          <p:cNvSpPr/>
          <p:nvPr/>
        </p:nvSpPr>
        <p:spPr bwMode="auto">
          <a:xfrm>
            <a:off x="6630372" y="1446285"/>
            <a:ext cx="2744607" cy="2667000"/>
          </a:xfrm>
          <a:prstGeom prst="roundRect">
            <a:avLst/>
          </a:prstGeom>
          <a:solidFill>
            <a:srgbClr val="00B0F0"/>
          </a:solidFill>
          <a:ln w="50800" cap="flat" cmpd="sng" algn="ctr">
            <a:noFill/>
            <a:prstDash val="solid"/>
            <a:round/>
            <a:headEnd type="none" w="med" len="med"/>
            <a:tailEnd type="none" w="med" len="med"/>
          </a:ln>
          <a:effectLst>
            <a:softEdge rad="635000"/>
          </a:effectLst>
        </p:spPr>
        <p:txBody>
          <a:bodyPr vert="horz" wrap="none" lIns="91440" tIns="45720" rIns="91440" bIns="45720" numCol="1" rtlCol="0" anchor="ctr" anchorCtr="0" compatLnSpc="1">
            <a:prstTxWarp prst="textNoShape">
              <a:avLst/>
            </a:prstTxWarp>
          </a:bodyPr>
          <a:lstStyle/>
          <a:p>
            <a:pPr algn="ctr" defTabSz="914400" eaLnBrk="0" hangingPunct="0"/>
            <a:endParaRPr lang="en-US" sz="1200" b="1">
              <a:solidFill>
                <a:srgbClr val="292929"/>
              </a:solidFill>
              <a:latin typeface="Verdana"/>
              <a:cs typeface="Arial" charset="0"/>
            </a:endParaRPr>
          </a:p>
        </p:txBody>
      </p:sp>
      <p:sp>
        <p:nvSpPr>
          <p:cNvPr id="4" name="Title 9"/>
          <p:cNvSpPr txBox="1">
            <a:spLocks/>
          </p:cNvSpPr>
          <p:nvPr/>
        </p:nvSpPr>
        <p:spPr bwMode="auto">
          <a:xfrm>
            <a:off x="404830" y="275167"/>
            <a:ext cx="8067675" cy="715963"/>
          </a:xfrm>
          <a:prstGeom prst="rect">
            <a:avLst/>
          </a:prstGeom>
          <a:noFill/>
          <a:ln w="9525">
            <a:noFill/>
            <a:miter lim="800000"/>
            <a:headEnd/>
            <a:tailEnd/>
          </a:ln>
          <a:effectLst>
            <a:outerShdw blurRad="50800" dist="38100" dir="2700000" algn="tl" rotWithShape="0">
              <a:prstClr val="black">
                <a:alpha val="28000"/>
              </a:prstClr>
            </a:outerShdw>
          </a:effectLst>
        </p:spPr>
        <p:txBody>
          <a:bodyPr/>
          <a:lstStyle/>
          <a:p>
            <a:pPr eaLnBrk="0" hangingPunct="0">
              <a:defRPr/>
            </a:pPr>
            <a:r>
              <a:rPr lang="en-US" sz="2800" dirty="0">
                <a:solidFill>
                  <a:prstClr val="black"/>
                </a:solidFill>
                <a:latin typeface="Neo Sans Intel Medium"/>
                <a:ea typeface="ＭＳ Ｐゴシック"/>
                <a:cs typeface="Neo Sans Intel Medium"/>
              </a:rPr>
              <a:t>Intel® Atom™ Processor </a:t>
            </a:r>
            <a:r>
              <a:rPr lang="en-US" sz="2800" dirty="0" smtClean="0">
                <a:solidFill>
                  <a:prstClr val="black"/>
                </a:solidFill>
                <a:latin typeface="Neo Sans Intel Medium"/>
                <a:ea typeface="ＭＳ Ｐゴシック"/>
                <a:cs typeface="Neo Sans Intel Medium"/>
              </a:rPr>
              <a:t>E6xx </a:t>
            </a:r>
            <a:r>
              <a:rPr lang="en-US" sz="2800" dirty="0">
                <a:solidFill>
                  <a:prstClr val="black"/>
                </a:solidFill>
                <a:latin typeface="Neo Sans Intel Medium"/>
                <a:ea typeface="ＭＳ Ｐゴシック"/>
                <a:cs typeface="Neo Sans Intel Medium"/>
              </a:rPr>
              <a:t>Value Proposition</a:t>
            </a:r>
            <a:endParaRPr lang="en-US" sz="1800" dirty="0">
              <a:solidFill>
                <a:prstClr val="black"/>
              </a:solidFill>
              <a:latin typeface="Neo Sans Intel" pitchFamily="34" charset="0"/>
            </a:endParaRPr>
          </a:p>
        </p:txBody>
      </p:sp>
      <p:sp>
        <p:nvSpPr>
          <p:cNvPr id="3" name="Right Arrow 2"/>
          <p:cNvSpPr/>
          <p:nvPr/>
        </p:nvSpPr>
        <p:spPr bwMode="auto">
          <a:xfrm rot="1731980" flipV="1">
            <a:off x="813801" y="-259539"/>
            <a:ext cx="8842835" cy="8172745"/>
          </a:xfrm>
          <a:custGeom>
            <a:avLst/>
            <a:gdLst>
              <a:gd name="connsiteX0" fmla="*/ 0 w 4971680"/>
              <a:gd name="connsiteY0" fmla="*/ 4545435 h 4545435"/>
              <a:gd name="connsiteX1" fmla="*/ 0 w 4971680"/>
              <a:gd name="connsiteY1" fmla="*/ 2120900 h 4545435"/>
              <a:gd name="connsiteX2" fmla="*/ 2120900 w 4971680"/>
              <a:gd name="connsiteY2" fmla="*/ 0 h 4545435"/>
              <a:gd name="connsiteX3" fmla="*/ 2120920 w 4971680"/>
              <a:gd name="connsiteY3" fmla="*/ 0 h 4545435"/>
              <a:gd name="connsiteX4" fmla="*/ 4241820 w 4971680"/>
              <a:gd name="connsiteY4" fmla="*/ 2120900 h 4545435"/>
              <a:gd name="connsiteX5" fmla="*/ 4241820 w 4971680"/>
              <a:gd name="connsiteY5" fmla="*/ 2431217 h 4545435"/>
              <a:gd name="connsiteX6" fmla="*/ 4971680 w 4971680"/>
              <a:gd name="connsiteY6" fmla="*/ 2431217 h 4545435"/>
              <a:gd name="connsiteX7" fmla="*/ 3835321 w 4971680"/>
              <a:gd name="connsiteY7" fmla="*/ 3567576 h 4545435"/>
              <a:gd name="connsiteX8" fmla="*/ 2698963 w 4971680"/>
              <a:gd name="connsiteY8" fmla="*/ 2431217 h 4545435"/>
              <a:gd name="connsiteX9" fmla="*/ 3428823 w 4971680"/>
              <a:gd name="connsiteY9" fmla="*/ 2431217 h 4545435"/>
              <a:gd name="connsiteX10" fmla="*/ 3428823 w 4971680"/>
              <a:gd name="connsiteY10" fmla="*/ 2120900 h 4545435"/>
              <a:gd name="connsiteX11" fmla="*/ 2120920 w 4971680"/>
              <a:gd name="connsiteY11" fmla="*/ 812997 h 4545435"/>
              <a:gd name="connsiteX12" fmla="*/ 2120900 w 4971680"/>
              <a:gd name="connsiteY12" fmla="*/ 812997 h 4545435"/>
              <a:gd name="connsiteX13" fmla="*/ 812997 w 4971680"/>
              <a:gd name="connsiteY13" fmla="*/ 2120900 h 4545435"/>
              <a:gd name="connsiteX14" fmla="*/ 812997 w 4971680"/>
              <a:gd name="connsiteY14" fmla="*/ 4545435 h 4545435"/>
              <a:gd name="connsiteX15" fmla="*/ 0 w 4971680"/>
              <a:gd name="connsiteY15" fmla="*/ 4545435 h 4545435"/>
              <a:gd name="connsiteX0" fmla="*/ 0 w 4971680"/>
              <a:gd name="connsiteY0" fmla="*/ 4545435 h 4545435"/>
              <a:gd name="connsiteX1" fmla="*/ 0 w 4971680"/>
              <a:gd name="connsiteY1" fmla="*/ 2120900 h 4545435"/>
              <a:gd name="connsiteX2" fmla="*/ 2120900 w 4971680"/>
              <a:gd name="connsiteY2" fmla="*/ 0 h 4545435"/>
              <a:gd name="connsiteX3" fmla="*/ 2120920 w 4971680"/>
              <a:gd name="connsiteY3" fmla="*/ 0 h 4545435"/>
              <a:gd name="connsiteX4" fmla="*/ 4241820 w 4971680"/>
              <a:gd name="connsiteY4" fmla="*/ 2120900 h 4545435"/>
              <a:gd name="connsiteX5" fmla="*/ 4241820 w 4971680"/>
              <a:gd name="connsiteY5" fmla="*/ 2431217 h 4545435"/>
              <a:gd name="connsiteX6" fmla="*/ 4971680 w 4971680"/>
              <a:gd name="connsiteY6" fmla="*/ 2431217 h 4545435"/>
              <a:gd name="connsiteX7" fmla="*/ 3835321 w 4971680"/>
              <a:gd name="connsiteY7" fmla="*/ 3567576 h 4545435"/>
              <a:gd name="connsiteX8" fmla="*/ 2698963 w 4971680"/>
              <a:gd name="connsiteY8" fmla="*/ 2431217 h 4545435"/>
              <a:gd name="connsiteX9" fmla="*/ 3428823 w 4971680"/>
              <a:gd name="connsiteY9" fmla="*/ 2431217 h 4545435"/>
              <a:gd name="connsiteX10" fmla="*/ 3428823 w 4971680"/>
              <a:gd name="connsiteY10" fmla="*/ 2120900 h 4545435"/>
              <a:gd name="connsiteX11" fmla="*/ 2120920 w 4971680"/>
              <a:gd name="connsiteY11" fmla="*/ 812997 h 4545435"/>
              <a:gd name="connsiteX12" fmla="*/ 2120900 w 4971680"/>
              <a:gd name="connsiteY12" fmla="*/ 812997 h 4545435"/>
              <a:gd name="connsiteX13" fmla="*/ 842012 w 4971680"/>
              <a:gd name="connsiteY13" fmla="*/ 1874426 h 4545435"/>
              <a:gd name="connsiteX14" fmla="*/ 812997 w 4971680"/>
              <a:gd name="connsiteY14" fmla="*/ 4545435 h 4545435"/>
              <a:gd name="connsiteX15" fmla="*/ 0 w 4971680"/>
              <a:gd name="connsiteY15" fmla="*/ 4545435 h 4545435"/>
              <a:gd name="connsiteX0" fmla="*/ 0 w 4971680"/>
              <a:gd name="connsiteY0" fmla="*/ 4545435 h 4545435"/>
              <a:gd name="connsiteX1" fmla="*/ 49127 w 4971680"/>
              <a:gd name="connsiteY1" fmla="*/ 1794043 h 4545435"/>
              <a:gd name="connsiteX2" fmla="*/ 2120900 w 4971680"/>
              <a:gd name="connsiteY2" fmla="*/ 0 h 4545435"/>
              <a:gd name="connsiteX3" fmla="*/ 2120920 w 4971680"/>
              <a:gd name="connsiteY3" fmla="*/ 0 h 4545435"/>
              <a:gd name="connsiteX4" fmla="*/ 4241820 w 4971680"/>
              <a:gd name="connsiteY4" fmla="*/ 2120900 h 4545435"/>
              <a:gd name="connsiteX5" fmla="*/ 4241820 w 4971680"/>
              <a:gd name="connsiteY5" fmla="*/ 2431217 h 4545435"/>
              <a:gd name="connsiteX6" fmla="*/ 4971680 w 4971680"/>
              <a:gd name="connsiteY6" fmla="*/ 2431217 h 4545435"/>
              <a:gd name="connsiteX7" fmla="*/ 3835321 w 4971680"/>
              <a:gd name="connsiteY7" fmla="*/ 3567576 h 4545435"/>
              <a:gd name="connsiteX8" fmla="*/ 2698963 w 4971680"/>
              <a:gd name="connsiteY8" fmla="*/ 2431217 h 4545435"/>
              <a:gd name="connsiteX9" fmla="*/ 3428823 w 4971680"/>
              <a:gd name="connsiteY9" fmla="*/ 2431217 h 4545435"/>
              <a:gd name="connsiteX10" fmla="*/ 3428823 w 4971680"/>
              <a:gd name="connsiteY10" fmla="*/ 2120900 h 4545435"/>
              <a:gd name="connsiteX11" fmla="*/ 2120920 w 4971680"/>
              <a:gd name="connsiteY11" fmla="*/ 812997 h 4545435"/>
              <a:gd name="connsiteX12" fmla="*/ 2120900 w 4971680"/>
              <a:gd name="connsiteY12" fmla="*/ 812997 h 4545435"/>
              <a:gd name="connsiteX13" fmla="*/ 842012 w 4971680"/>
              <a:gd name="connsiteY13" fmla="*/ 1874426 h 4545435"/>
              <a:gd name="connsiteX14" fmla="*/ 812997 w 4971680"/>
              <a:gd name="connsiteY14" fmla="*/ 4545435 h 4545435"/>
              <a:gd name="connsiteX15" fmla="*/ 0 w 4971680"/>
              <a:gd name="connsiteY15" fmla="*/ 4545435 h 4545435"/>
              <a:gd name="connsiteX0" fmla="*/ 0 w 4971680"/>
              <a:gd name="connsiteY0" fmla="*/ 4545435 h 4545435"/>
              <a:gd name="connsiteX1" fmla="*/ 49127 w 4971680"/>
              <a:gd name="connsiteY1" fmla="*/ 1794043 h 4545435"/>
              <a:gd name="connsiteX2" fmla="*/ 2120900 w 4971680"/>
              <a:gd name="connsiteY2" fmla="*/ 0 h 4545435"/>
              <a:gd name="connsiteX3" fmla="*/ 2120920 w 4971680"/>
              <a:gd name="connsiteY3" fmla="*/ 0 h 4545435"/>
              <a:gd name="connsiteX4" fmla="*/ 4241820 w 4971680"/>
              <a:gd name="connsiteY4" fmla="*/ 2120900 h 4545435"/>
              <a:gd name="connsiteX5" fmla="*/ 4241820 w 4971680"/>
              <a:gd name="connsiteY5" fmla="*/ 2431217 h 4545435"/>
              <a:gd name="connsiteX6" fmla="*/ 4971680 w 4971680"/>
              <a:gd name="connsiteY6" fmla="*/ 2431217 h 4545435"/>
              <a:gd name="connsiteX7" fmla="*/ 3835321 w 4971680"/>
              <a:gd name="connsiteY7" fmla="*/ 3567576 h 4545435"/>
              <a:gd name="connsiteX8" fmla="*/ 2698963 w 4971680"/>
              <a:gd name="connsiteY8" fmla="*/ 2431217 h 4545435"/>
              <a:gd name="connsiteX9" fmla="*/ 3428823 w 4971680"/>
              <a:gd name="connsiteY9" fmla="*/ 2431217 h 4545435"/>
              <a:gd name="connsiteX10" fmla="*/ 3428823 w 4971680"/>
              <a:gd name="connsiteY10" fmla="*/ 2120900 h 4545435"/>
              <a:gd name="connsiteX11" fmla="*/ 2120920 w 4971680"/>
              <a:gd name="connsiteY11" fmla="*/ 812997 h 4545435"/>
              <a:gd name="connsiteX12" fmla="*/ 2120900 w 4971680"/>
              <a:gd name="connsiteY12" fmla="*/ 812997 h 4545435"/>
              <a:gd name="connsiteX13" fmla="*/ 842012 w 4971680"/>
              <a:gd name="connsiteY13" fmla="*/ 1874426 h 4545435"/>
              <a:gd name="connsiteX14" fmla="*/ 812997 w 4971680"/>
              <a:gd name="connsiteY14" fmla="*/ 4545435 h 4545435"/>
              <a:gd name="connsiteX15" fmla="*/ 349477 w 4971680"/>
              <a:gd name="connsiteY15" fmla="*/ 4544874 h 4545435"/>
              <a:gd name="connsiteX16" fmla="*/ 0 w 4971680"/>
              <a:gd name="connsiteY16" fmla="*/ 4545435 h 4545435"/>
              <a:gd name="connsiteX0" fmla="*/ 0 w 4971680"/>
              <a:gd name="connsiteY0" fmla="*/ 4545435 h 4545435"/>
              <a:gd name="connsiteX1" fmla="*/ 49127 w 4971680"/>
              <a:gd name="connsiteY1" fmla="*/ 1794043 h 4545435"/>
              <a:gd name="connsiteX2" fmla="*/ 2120900 w 4971680"/>
              <a:gd name="connsiteY2" fmla="*/ 0 h 4545435"/>
              <a:gd name="connsiteX3" fmla="*/ 2120920 w 4971680"/>
              <a:gd name="connsiteY3" fmla="*/ 0 h 4545435"/>
              <a:gd name="connsiteX4" fmla="*/ 4241820 w 4971680"/>
              <a:gd name="connsiteY4" fmla="*/ 2120900 h 4545435"/>
              <a:gd name="connsiteX5" fmla="*/ 4241820 w 4971680"/>
              <a:gd name="connsiteY5" fmla="*/ 2431217 h 4545435"/>
              <a:gd name="connsiteX6" fmla="*/ 4971680 w 4971680"/>
              <a:gd name="connsiteY6" fmla="*/ 2431217 h 4545435"/>
              <a:gd name="connsiteX7" fmla="*/ 3835321 w 4971680"/>
              <a:gd name="connsiteY7" fmla="*/ 3567576 h 4545435"/>
              <a:gd name="connsiteX8" fmla="*/ 2698963 w 4971680"/>
              <a:gd name="connsiteY8" fmla="*/ 2431217 h 4545435"/>
              <a:gd name="connsiteX9" fmla="*/ 3428823 w 4971680"/>
              <a:gd name="connsiteY9" fmla="*/ 2431217 h 4545435"/>
              <a:gd name="connsiteX10" fmla="*/ 3428823 w 4971680"/>
              <a:gd name="connsiteY10" fmla="*/ 2120900 h 4545435"/>
              <a:gd name="connsiteX11" fmla="*/ 2120920 w 4971680"/>
              <a:gd name="connsiteY11" fmla="*/ 812997 h 4545435"/>
              <a:gd name="connsiteX12" fmla="*/ 2120900 w 4971680"/>
              <a:gd name="connsiteY12" fmla="*/ 812997 h 4545435"/>
              <a:gd name="connsiteX13" fmla="*/ 842012 w 4971680"/>
              <a:gd name="connsiteY13" fmla="*/ 1874426 h 4545435"/>
              <a:gd name="connsiteX14" fmla="*/ 349477 w 4971680"/>
              <a:gd name="connsiteY14" fmla="*/ 4544874 h 4545435"/>
              <a:gd name="connsiteX15" fmla="*/ 0 w 4971680"/>
              <a:gd name="connsiteY15" fmla="*/ 4545435 h 4545435"/>
              <a:gd name="connsiteX0" fmla="*/ 300350 w 4922553"/>
              <a:gd name="connsiteY0" fmla="*/ 4544874 h 4544874"/>
              <a:gd name="connsiteX1" fmla="*/ 0 w 4922553"/>
              <a:gd name="connsiteY1" fmla="*/ 1794043 h 4544874"/>
              <a:gd name="connsiteX2" fmla="*/ 2071773 w 4922553"/>
              <a:gd name="connsiteY2" fmla="*/ 0 h 4544874"/>
              <a:gd name="connsiteX3" fmla="*/ 2071793 w 4922553"/>
              <a:gd name="connsiteY3" fmla="*/ 0 h 4544874"/>
              <a:gd name="connsiteX4" fmla="*/ 4192693 w 4922553"/>
              <a:gd name="connsiteY4" fmla="*/ 2120900 h 4544874"/>
              <a:gd name="connsiteX5" fmla="*/ 4192693 w 4922553"/>
              <a:gd name="connsiteY5" fmla="*/ 2431217 h 4544874"/>
              <a:gd name="connsiteX6" fmla="*/ 4922553 w 4922553"/>
              <a:gd name="connsiteY6" fmla="*/ 2431217 h 4544874"/>
              <a:gd name="connsiteX7" fmla="*/ 3786194 w 4922553"/>
              <a:gd name="connsiteY7" fmla="*/ 3567576 h 4544874"/>
              <a:gd name="connsiteX8" fmla="*/ 2649836 w 4922553"/>
              <a:gd name="connsiteY8" fmla="*/ 2431217 h 4544874"/>
              <a:gd name="connsiteX9" fmla="*/ 3379696 w 4922553"/>
              <a:gd name="connsiteY9" fmla="*/ 2431217 h 4544874"/>
              <a:gd name="connsiteX10" fmla="*/ 3379696 w 4922553"/>
              <a:gd name="connsiteY10" fmla="*/ 2120900 h 4544874"/>
              <a:gd name="connsiteX11" fmla="*/ 2071793 w 4922553"/>
              <a:gd name="connsiteY11" fmla="*/ 812997 h 4544874"/>
              <a:gd name="connsiteX12" fmla="*/ 2071773 w 4922553"/>
              <a:gd name="connsiteY12" fmla="*/ 812997 h 4544874"/>
              <a:gd name="connsiteX13" fmla="*/ 792885 w 4922553"/>
              <a:gd name="connsiteY13" fmla="*/ 1874426 h 4544874"/>
              <a:gd name="connsiteX14" fmla="*/ 300350 w 4922553"/>
              <a:gd name="connsiteY14" fmla="*/ 4544874 h 4544874"/>
              <a:gd name="connsiteX0" fmla="*/ 300350 w 4922553"/>
              <a:gd name="connsiteY0" fmla="*/ 4544874 h 4544874"/>
              <a:gd name="connsiteX1" fmla="*/ 0 w 4922553"/>
              <a:gd name="connsiteY1" fmla="*/ 1794043 h 4544874"/>
              <a:gd name="connsiteX2" fmla="*/ 2071773 w 4922553"/>
              <a:gd name="connsiteY2" fmla="*/ 0 h 4544874"/>
              <a:gd name="connsiteX3" fmla="*/ 2071793 w 4922553"/>
              <a:gd name="connsiteY3" fmla="*/ 0 h 4544874"/>
              <a:gd name="connsiteX4" fmla="*/ 4192693 w 4922553"/>
              <a:gd name="connsiteY4" fmla="*/ 2120900 h 4544874"/>
              <a:gd name="connsiteX5" fmla="*/ 4192693 w 4922553"/>
              <a:gd name="connsiteY5" fmla="*/ 2431217 h 4544874"/>
              <a:gd name="connsiteX6" fmla="*/ 4922553 w 4922553"/>
              <a:gd name="connsiteY6" fmla="*/ 2431217 h 4544874"/>
              <a:gd name="connsiteX7" fmla="*/ 3786194 w 4922553"/>
              <a:gd name="connsiteY7" fmla="*/ 3567576 h 4544874"/>
              <a:gd name="connsiteX8" fmla="*/ 2649836 w 4922553"/>
              <a:gd name="connsiteY8" fmla="*/ 2431217 h 4544874"/>
              <a:gd name="connsiteX9" fmla="*/ 3379696 w 4922553"/>
              <a:gd name="connsiteY9" fmla="*/ 2431217 h 4544874"/>
              <a:gd name="connsiteX10" fmla="*/ 3379696 w 4922553"/>
              <a:gd name="connsiteY10" fmla="*/ 2120900 h 4544874"/>
              <a:gd name="connsiteX11" fmla="*/ 2071793 w 4922553"/>
              <a:gd name="connsiteY11" fmla="*/ 812997 h 4544874"/>
              <a:gd name="connsiteX12" fmla="*/ 2071773 w 4922553"/>
              <a:gd name="connsiteY12" fmla="*/ 812997 h 4544874"/>
              <a:gd name="connsiteX13" fmla="*/ 710714 w 4922553"/>
              <a:gd name="connsiteY13" fmla="*/ 1921694 h 4544874"/>
              <a:gd name="connsiteX14" fmla="*/ 300350 w 4922553"/>
              <a:gd name="connsiteY14" fmla="*/ 4544874 h 4544874"/>
              <a:gd name="connsiteX0" fmla="*/ 300350 w 4922553"/>
              <a:gd name="connsiteY0" fmla="*/ 4544874 h 4544874"/>
              <a:gd name="connsiteX1" fmla="*/ 0 w 4922553"/>
              <a:gd name="connsiteY1" fmla="*/ 1794043 h 4544874"/>
              <a:gd name="connsiteX2" fmla="*/ 2071773 w 4922553"/>
              <a:gd name="connsiteY2" fmla="*/ 0 h 4544874"/>
              <a:gd name="connsiteX3" fmla="*/ 2071793 w 4922553"/>
              <a:gd name="connsiteY3" fmla="*/ 0 h 4544874"/>
              <a:gd name="connsiteX4" fmla="*/ 4192693 w 4922553"/>
              <a:gd name="connsiteY4" fmla="*/ 2120900 h 4544874"/>
              <a:gd name="connsiteX5" fmla="*/ 4192693 w 4922553"/>
              <a:gd name="connsiteY5" fmla="*/ 2431217 h 4544874"/>
              <a:gd name="connsiteX6" fmla="*/ 4922553 w 4922553"/>
              <a:gd name="connsiteY6" fmla="*/ 2431217 h 4544874"/>
              <a:gd name="connsiteX7" fmla="*/ 3786194 w 4922553"/>
              <a:gd name="connsiteY7" fmla="*/ 3567576 h 4544874"/>
              <a:gd name="connsiteX8" fmla="*/ 2649836 w 4922553"/>
              <a:gd name="connsiteY8" fmla="*/ 2431217 h 4544874"/>
              <a:gd name="connsiteX9" fmla="*/ 3379696 w 4922553"/>
              <a:gd name="connsiteY9" fmla="*/ 2431217 h 4544874"/>
              <a:gd name="connsiteX10" fmla="*/ 3379696 w 4922553"/>
              <a:gd name="connsiteY10" fmla="*/ 2120900 h 4544874"/>
              <a:gd name="connsiteX11" fmla="*/ 2071793 w 4922553"/>
              <a:gd name="connsiteY11" fmla="*/ 812997 h 4544874"/>
              <a:gd name="connsiteX12" fmla="*/ 2071773 w 4922553"/>
              <a:gd name="connsiteY12" fmla="*/ 812997 h 4544874"/>
              <a:gd name="connsiteX13" fmla="*/ 710714 w 4922553"/>
              <a:gd name="connsiteY13" fmla="*/ 1921694 h 4544874"/>
              <a:gd name="connsiteX14" fmla="*/ 300350 w 4922553"/>
              <a:gd name="connsiteY14" fmla="*/ 4544874 h 4544874"/>
              <a:gd name="connsiteX0" fmla="*/ 300350 w 4922553"/>
              <a:gd name="connsiteY0" fmla="*/ 4544874 h 4544874"/>
              <a:gd name="connsiteX1" fmla="*/ 0 w 4922553"/>
              <a:gd name="connsiteY1" fmla="*/ 1794043 h 4544874"/>
              <a:gd name="connsiteX2" fmla="*/ 2071773 w 4922553"/>
              <a:gd name="connsiteY2" fmla="*/ 0 h 4544874"/>
              <a:gd name="connsiteX3" fmla="*/ 2071793 w 4922553"/>
              <a:gd name="connsiteY3" fmla="*/ 0 h 4544874"/>
              <a:gd name="connsiteX4" fmla="*/ 4192693 w 4922553"/>
              <a:gd name="connsiteY4" fmla="*/ 2120900 h 4544874"/>
              <a:gd name="connsiteX5" fmla="*/ 4192693 w 4922553"/>
              <a:gd name="connsiteY5" fmla="*/ 2431217 h 4544874"/>
              <a:gd name="connsiteX6" fmla="*/ 4922553 w 4922553"/>
              <a:gd name="connsiteY6" fmla="*/ 2431217 h 4544874"/>
              <a:gd name="connsiteX7" fmla="*/ 3786194 w 4922553"/>
              <a:gd name="connsiteY7" fmla="*/ 3567576 h 4544874"/>
              <a:gd name="connsiteX8" fmla="*/ 2649836 w 4922553"/>
              <a:gd name="connsiteY8" fmla="*/ 2431217 h 4544874"/>
              <a:gd name="connsiteX9" fmla="*/ 3379696 w 4922553"/>
              <a:gd name="connsiteY9" fmla="*/ 2431217 h 4544874"/>
              <a:gd name="connsiteX10" fmla="*/ 3379696 w 4922553"/>
              <a:gd name="connsiteY10" fmla="*/ 2120900 h 4544874"/>
              <a:gd name="connsiteX11" fmla="*/ 2071793 w 4922553"/>
              <a:gd name="connsiteY11" fmla="*/ 812997 h 4544874"/>
              <a:gd name="connsiteX12" fmla="*/ 2071773 w 4922553"/>
              <a:gd name="connsiteY12" fmla="*/ 812997 h 4544874"/>
              <a:gd name="connsiteX13" fmla="*/ 710714 w 4922553"/>
              <a:gd name="connsiteY13" fmla="*/ 1921694 h 4544874"/>
              <a:gd name="connsiteX14" fmla="*/ 300350 w 4922553"/>
              <a:gd name="connsiteY14" fmla="*/ 4544874 h 4544874"/>
              <a:gd name="connsiteX0" fmla="*/ 183910 w 4806113"/>
              <a:gd name="connsiteY0" fmla="*/ 4544874 h 4544874"/>
              <a:gd name="connsiteX1" fmla="*/ 0 w 4806113"/>
              <a:gd name="connsiteY1" fmla="*/ 1810617 h 4544874"/>
              <a:gd name="connsiteX2" fmla="*/ 1955333 w 4806113"/>
              <a:gd name="connsiteY2" fmla="*/ 0 h 4544874"/>
              <a:gd name="connsiteX3" fmla="*/ 1955353 w 4806113"/>
              <a:gd name="connsiteY3" fmla="*/ 0 h 4544874"/>
              <a:gd name="connsiteX4" fmla="*/ 4076253 w 4806113"/>
              <a:gd name="connsiteY4" fmla="*/ 2120900 h 4544874"/>
              <a:gd name="connsiteX5" fmla="*/ 4076253 w 4806113"/>
              <a:gd name="connsiteY5" fmla="*/ 2431217 h 4544874"/>
              <a:gd name="connsiteX6" fmla="*/ 4806113 w 4806113"/>
              <a:gd name="connsiteY6" fmla="*/ 2431217 h 4544874"/>
              <a:gd name="connsiteX7" fmla="*/ 3669754 w 4806113"/>
              <a:gd name="connsiteY7" fmla="*/ 3567576 h 4544874"/>
              <a:gd name="connsiteX8" fmla="*/ 2533396 w 4806113"/>
              <a:gd name="connsiteY8" fmla="*/ 2431217 h 4544874"/>
              <a:gd name="connsiteX9" fmla="*/ 3263256 w 4806113"/>
              <a:gd name="connsiteY9" fmla="*/ 2431217 h 4544874"/>
              <a:gd name="connsiteX10" fmla="*/ 3263256 w 4806113"/>
              <a:gd name="connsiteY10" fmla="*/ 2120900 h 4544874"/>
              <a:gd name="connsiteX11" fmla="*/ 1955353 w 4806113"/>
              <a:gd name="connsiteY11" fmla="*/ 812997 h 4544874"/>
              <a:gd name="connsiteX12" fmla="*/ 1955333 w 4806113"/>
              <a:gd name="connsiteY12" fmla="*/ 812997 h 4544874"/>
              <a:gd name="connsiteX13" fmla="*/ 594274 w 4806113"/>
              <a:gd name="connsiteY13" fmla="*/ 1921694 h 4544874"/>
              <a:gd name="connsiteX14" fmla="*/ 183910 w 4806113"/>
              <a:gd name="connsiteY14" fmla="*/ 4544874 h 4544874"/>
              <a:gd name="connsiteX0" fmla="*/ 96379 w 4718582"/>
              <a:gd name="connsiteY0" fmla="*/ 4544874 h 4544874"/>
              <a:gd name="connsiteX1" fmla="*/ 0 w 4718582"/>
              <a:gd name="connsiteY1" fmla="*/ 1561200 h 4544874"/>
              <a:gd name="connsiteX2" fmla="*/ 1867802 w 4718582"/>
              <a:gd name="connsiteY2" fmla="*/ 0 h 4544874"/>
              <a:gd name="connsiteX3" fmla="*/ 1867822 w 4718582"/>
              <a:gd name="connsiteY3" fmla="*/ 0 h 4544874"/>
              <a:gd name="connsiteX4" fmla="*/ 3988722 w 4718582"/>
              <a:gd name="connsiteY4" fmla="*/ 2120900 h 4544874"/>
              <a:gd name="connsiteX5" fmla="*/ 3988722 w 4718582"/>
              <a:gd name="connsiteY5" fmla="*/ 2431217 h 4544874"/>
              <a:gd name="connsiteX6" fmla="*/ 4718582 w 4718582"/>
              <a:gd name="connsiteY6" fmla="*/ 2431217 h 4544874"/>
              <a:gd name="connsiteX7" fmla="*/ 3582223 w 4718582"/>
              <a:gd name="connsiteY7" fmla="*/ 3567576 h 4544874"/>
              <a:gd name="connsiteX8" fmla="*/ 2445865 w 4718582"/>
              <a:gd name="connsiteY8" fmla="*/ 2431217 h 4544874"/>
              <a:gd name="connsiteX9" fmla="*/ 3175725 w 4718582"/>
              <a:gd name="connsiteY9" fmla="*/ 2431217 h 4544874"/>
              <a:gd name="connsiteX10" fmla="*/ 3175725 w 4718582"/>
              <a:gd name="connsiteY10" fmla="*/ 2120900 h 4544874"/>
              <a:gd name="connsiteX11" fmla="*/ 1867822 w 4718582"/>
              <a:gd name="connsiteY11" fmla="*/ 812997 h 4544874"/>
              <a:gd name="connsiteX12" fmla="*/ 1867802 w 4718582"/>
              <a:gd name="connsiteY12" fmla="*/ 812997 h 4544874"/>
              <a:gd name="connsiteX13" fmla="*/ 506743 w 4718582"/>
              <a:gd name="connsiteY13" fmla="*/ 1921694 h 4544874"/>
              <a:gd name="connsiteX14" fmla="*/ 96379 w 4718582"/>
              <a:gd name="connsiteY14" fmla="*/ 4544874 h 4544874"/>
              <a:gd name="connsiteX0" fmla="*/ 127181 w 4749384"/>
              <a:gd name="connsiteY0" fmla="*/ 4544874 h 4544874"/>
              <a:gd name="connsiteX1" fmla="*/ 0 w 4749384"/>
              <a:gd name="connsiteY1" fmla="*/ 1875057 h 4544874"/>
              <a:gd name="connsiteX2" fmla="*/ 1898604 w 4749384"/>
              <a:gd name="connsiteY2" fmla="*/ 0 h 4544874"/>
              <a:gd name="connsiteX3" fmla="*/ 1898624 w 4749384"/>
              <a:gd name="connsiteY3" fmla="*/ 0 h 4544874"/>
              <a:gd name="connsiteX4" fmla="*/ 4019524 w 4749384"/>
              <a:gd name="connsiteY4" fmla="*/ 2120900 h 4544874"/>
              <a:gd name="connsiteX5" fmla="*/ 4019524 w 4749384"/>
              <a:gd name="connsiteY5" fmla="*/ 2431217 h 4544874"/>
              <a:gd name="connsiteX6" fmla="*/ 4749384 w 4749384"/>
              <a:gd name="connsiteY6" fmla="*/ 2431217 h 4544874"/>
              <a:gd name="connsiteX7" fmla="*/ 3613025 w 4749384"/>
              <a:gd name="connsiteY7" fmla="*/ 3567576 h 4544874"/>
              <a:gd name="connsiteX8" fmla="*/ 2476667 w 4749384"/>
              <a:gd name="connsiteY8" fmla="*/ 2431217 h 4544874"/>
              <a:gd name="connsiteX9" fmla="*/ 3206527 w 4749384"/>
              <a:gd name="connsiteY9" fmla="*/ 2431217 h 4544874"/>
              <a:gd name="connsiteX10" fmla="*/ 3206527 w 4749384"/>
              <a:gd name="connsiteY10" fmla="*/ 2120900 h 4544874"/>
              <a:gd name="connsiteX11" fmla="*/ 1898624 w 4749384"/>
              <a:gd name="connsiteY11" fmla="*/ 812997 h 4544874"/>
              <a:gd name="connsiteX12" fmla="*/ 1898604 w 4749384"/>
              <a:gd name="connsiteY12" fmla="*/ 812997 h 4544874"/>
              <a:gd name="connsiteX13" fmla="*/ 537545 w 4749384"/>
              <a:gd name="connsiteY13" fmla="*/ 1921694 h 4544874"/>
              <a:gd name="connsiteX14" fmla="*/ 127181 w 4749384"/>
              <a:gd name="connsiteY14" fmla="*/ 4544874 h 4544874"/>
              <a:gd name="connsiteX0" fmla="*/ 105947 w 4728150"/>
              <a:gd name="connsiteY0" fmla="*/ 4544874 h 4544874"/>
              <a:gd name="connsiteX1" fmla="*/ 0 w 4728150"/>
              <a:gd name="connsiteY1" fmla="*/ 2091396 h 4544874"/>
              <a:gd name="connsiteX2" fmla="*/ 1877370 w 4728150"/>
              <a:gd name="connsiteY2" fmla="*/ 0 h 4544874"/>
              <a:gd name="connsiteX3" fmla="*/ 1877390 w 4728150"/>
              <a:gd name="connsiteY3" fmla="*/ 0 h 4544874"/>
              <a:gd name="connsiteX4" fmla="*/ 3998290 w 4728150"/>
              <a:gd name="connsiteY4" fmla="*/ 2120900 h 4544874"/>
              <a:gd name="connsiteX5" fmla="*/ 3998290 w 4728150"/>
              <a:gd name="connsiteY5" fmla="*/ 2431217 h 4544874"/>
              <a:gd name="connsiteX6" fmla="*/ 4728150 w 4728150"/>
              <a:gd name="connsiteY6" fmla="*/ 2431217 h 4544874"/>
              <a:gd name="connsiteX7" fmla="*/ 3591791 w 4728150"/>
              <a:gd name="connsiteY7" fmla="*/ 3567576 h 4544874"/>
              <a:gd name="connsiteX8" fmla="*/ 2455433 w 4728150"/>
              <a:gd name="connsiteY8" fmla="*/ 2431217 h 4544874"/>
              <a:gd name="connsiteX9" fmla="*/ 3185293 w 4728150"/>
              <a:gd name="connsiteY9" fmla="*/ 2431217 h 4544874"/>
              <a:gd name="connsiteX10" fmla="*/ 3185293 w 4728150"/>
              <a:gd name="connsiteY10" fmla="*/ 2120900 h 4544874"/>
              <a:gd name="connsiteX11" fmla="*/ 1877390 w 4728150"/>
              <a:gd name="connsiteY11" fmla="*/ 812997 h 4544874"/>
              <a:gd name="connsiteX12" fmla="*/ 1877370 w 4728150"/>
              <a:gd name="connsiteY12" fmla="*/ 812997 h 4544874"/>
              <a:gd name="connsiteX13" fmla="*/ 516311 w 4728150"/>
              <a:gd name="connsiteY13" fmla="*/ 1921694 h 4544874"/>
              <a:gd name="connsiteX14" fmla="*/ 105947 w 4728150"/>
              <a:gd name="connsiteY14" fmla="*/ 4544874 h 454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28150" h="4544874">
                <a:moveTo>
                  <a:pt x="105947" y="4544874"/>
                </a:moveTo>
                <a:lnTo>
                  <a:pt x="0" y="2091396"/>
                </a:lnTo>
                <a:cubicBezTo>
                  <a:pt x="0" y="920055"/>
                  <a:pt x="706029" y="0"/>
                  <a:pt x="1877370" y="0"/>
                </a:cubicBezTo>
                <a:lnTo>
                  <a:pt x="1877390" y="0"/>
                </a:lnTo>
                <a:cubicBezTo>
                  <a:pt x="3048731" y="0"/>
                  <a:pt x="3998290" y="949559"/>
                  <a:pt x="3998290" y="2120900"/>
                </a:cubicBezTo>
                <a:lnTo>
                  <a:pt x="3998290" y="2431217"/>
                </a:lnTo>
                <a:lnTo>
                  <a:pt x="4728150" y="2431217"/>
                </a:lnTo>
                <a:lnTo>
                  <a:pt x="3591791" y="3567576"/>
                </a:lnTo>
                <a:lnTo>
                  <a:pt x="2455433" y="2431217"/>
                </a:lnTo>
                <a:lnTo>
                  <a:pt x="3185293" y="2431217"/>
                </a:lnTo>
                <a:lnTo>
                  <a:pt x="3185293" y="2120900"/>
                </a:lnTo>
                <a:cubicBezTo>
                  <a:pt x="3185293" y="1398565"/>
                  <a:pt x="2599725" y="812997"/>
                  <a:pt x="1877390" y="812997"/>
                </a:cubicBezTo>
                <a:lnTo>
                  <a:pt x="1877370" y="812997"/>
                </a:lnTo>
                <a:cubicBezTo>
                  <a:pt x="1155035" y="812997"/>
                  <a:pt x="730864" y="1245507"/>
                  <a:pt x="516311" y="1921694"/>
                </a:cubicBezTo>
                <a:cubicBezTo>
                  <a:pt x="266624" y="2815569"/>
                  <a:pt x="242735" y="3670481"/>
                  <a:pt x="105947" y="4544874"/>
                </a:cubicBezTo>
                <a:close/>
              </a:path>
            </a:pathLst>
          </a:custGeom>
          <a:solidFill>
            <a:srgbClr val="0070C0"/>
          </a:solidFill>
          <a:ln w="50800" cap="flat" cmpd="sng" algn="ctr">
            <a:noFill/>
            <a:prstDash val="solid"/>
            <a:round/>
            <a:headEnd type="none" w="med" len="med"/>
            <a:tailEnd type="none" w="med" len="med"/>
          </a:ln>
          <a:effectLst>
            <a:outerShdw blurRad="63500" dist="1498600" dir="5400000" sx="102000" sy="102000" algn="ctr" rotWithShape="0">
              <a:prstClr val="black">
                <a:alpha val="40000"/>
              </a:prstClr>
            </a:outerShdw>
          </a:effectLst>
          <a:scene3d>
            <a:camera prst="orthographicFront">
              <a:rot lat="18600000" lon="3600000" rev="19200000"/>
            </a:camera>
            <a:lightRig rig="threePt" dir="t">
              <a:rot lat="0" lon="0" rev="10800000"/>
            </a:lightRig>
          </a:scene3d>
          <a:sp3d z="139700" extrusionH="165100">
            <a:bevelT w="139700" h="12700"/>
            <a:bevelB w="120650" h="25400"/>
          </a:sp3d>
        </p:spPr>
        <p:txBody>
          <a:bodyPr vert="horz" wrap="none" lIns="91440" tIns="45720" rIns="91440" bIns="45720" numCol="1" rtlCol="0" anchor="ctr" anchorCtr="0" compatLnSpc="1">
            <a:prstTxWarp prst="textNoShape">
              <a:avLst/>
            </a:prstTxWarp>
          </a:bodyPr>
          <a:lstStyle/>
          <a:p>
            <a:pPr algn="ctr" defTabSz="914400" eaLnBrk="0" hangingPunct="0"/>
            <a:endParaRPr lang="en-US" sz="1200" b="1">
              <a:solidFill>
                <a:srgbClr val="292929"/>
              </a:solidFill>
              <a:latin typeface="Verdana"/>
              <a:cs typeface="Arial" charset="0"/>
            </a:endParaRPr>
          </a:p>
        </p:txBody>
      </p:sp>
      <p:sp>
        <p:nvSpPr>
          <p:cNvPr id="31" name="Rectangle 30"/>
          <p:cNvSpPr/>
          <p:nvPr/>
        </p:nvSpPr>
        <p:spPr>
          <a:xfrm>
            <a:off x="3700746" y="1149444"/>
            <a:ext cx="1812038" cy="923330"/>
          </a:xfrm>
          <a:prstGeom prst="rect">
            <a:avLst/>
          </a:prstGeom>
        </p:spPr>
        <p:txBody>
          <a:bodyPr wrap="square">
            <a:spAutoFit/>
          </a:bodyPr>
          <a:lstStyle/>
          <a:p>
            <a:pPr algn="ctr"/>
            <a:r>
              <a:rPr lang="en-US" sz="1800" dirty="0" smtClean="0">
                <a:solidFill>
                  <a:prstClr val="black"/>
                </a:solidFill>
                <a:latin typeface="Neo Sans Intel" pitchFamily="34" charset="0"/>
              </a:rPr>
              <a:t>Intel® Atom™ Processor Z5xx-based platform</a:t>
            </a:r>
            <a:endParaRPr lang="en-US" sz="1800" dirty="0">
              <a:solidFill>
                <a:prstClr val="black"/>
              </a:solidFill>
              <a:latin typeface="Neo Sans Intel" pitchFamily="34" charset="0"/>
            </a:endParaRPr>
          </a:p>
        </p:txBody>
      </p:sp>
      <p:sp>
        <p:nvSpPr>
          <p:cNvPr id="33" name="Rectangle 32"/>
          <p:cNvSpPr/>
          <p:nvPr/>
        </p:nvSpPr>
        <p:spPr>
          <a:xfrm>
            <a:off x="7012076" y="1994956"/>
            <a:ext cx="1981200" cy="1200329"/>
          </a:xfrm>
          <a:prstGeom prst="rect">
            <a:avLst/>
          </a:prstGeom>
        </p:spPr>
        <p:txBody>
          <a:bodyPr wrap="square">
            <a:spAutoFit/>
          </a:bodyPr>
          <a:lstStyle/>
          <a:p>
            <a:pPr algn="ctr"/>
            <a:r>
              <a:rPr lang="en-US" dirty="0">
                <a:solidFill>
                  <a:prstClr val="black"/>
                </a:solidFill>
                <a:latin typeface="Neo Sans Intel" pitchFamily="34" charset="0"/>
              </a:rPr>
              <a:t>Intel® Atom™ Processor</a:t>
            </a:r>
          </a:p>
          <a:p>
            <a:pPr algn="ctr"/>
            <a:r>
              <a:rPr lang="en-US" dirty="0" smtClean="0">
                <a:solidFill>
                  <a:prstClr val="black"/>
                </a:solidFill>
                <a:latin typeface="Neo Sans Intel" pitchFamily="34" charset="0"/>
              </a:rPr>
              <a:t>E6xx-based </a:t>
            </a:r>
            <a:r>
              <a:rPr lang="en-US" dirty="0">
                <a:solidFill>
                  <a:prstClr val="black"/>
                </a:solidFill>
                <a:latin typeface="Neo Sans Intel" pitchFamily="34" charset="0"/>
              </a:rPr>
              <a:t>platform</a:t>
            </a:r>
          </a:p>
        </p:txBody>
      </p:sp>
      <p:sp>
        <p:nvSpPr>
          <p:cNvPr id="38" name="Rectangle 37"/>
          <p:cNvSpPr/>
          <p:nvPr/>
        </p:nvSpPr>
        <p:spPr>
          <a:xfrm>
            <a:off x="1515323" y="1906657"/>
            <a:ext cx="1733512" cy="7509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Rectangle 39"/>
          <p:cNvSpPr/>
          <p:nvPr/>
        </p:nvSpPr>
        <p:spPr>
          <a:xfrm>
            <a:off x="1862026" y="1684135"/>
            <a:ext cx="1335290" cy="646331"/>
          </a:xfrm>
          <a:prstGeom prst="rect">
            <a:avLst/>
          </a:prstGeom>
        </p:spPr>
        <p:txBody>
          <a:bodyPr wrap="square">
            <a:spAutoFit/>
          </a:bodyPr>
          <a:lstStyle/>
          <a:p>
            <a:pPr defTabSz="914400" fontAlgn="auto">
              <a:spcBef>
                <a:spcPts val="0"/>
              </a:spcBef>
              <a:spcAft>
                <a:spcPts val="0"/>
              </a:spcAft>
            </a:pPr>
            <a:r>
              <a:rPr lang="en-US" sz="1200" b="1" kern="0" dirty="0">
                <a:solidFill>
                  <a:sysClr val="windowText" lastClr="000000"/>
                </a:solidFill>
                <a:latin typeface="Verdana"/>
              </a:rPr>
              <a:t>50% better graphics performance</a:t>
            </a:r>
          </a:p>
        </p:txBody>
      </p:sp>
      <p:sp>
        <p:nvSpPr>
          <p:cNvPr id="41" name="Rectangle 40"/>
          <p:cNvSpPr/>
          <p:nvPr/>
        </p:nvSpPr>
        <p:spPr>
          <a:xfrm>
            <a:off x="4165469" y="3558474"/>
            <a:ext cx="1676399" cy="830997"/>
          </a:xfrm>
          <a:prstGeom prst="rect">
            <a:avLst/>
          </a:prstGeom>
        </p:spPr>
        <p:txBody>
          <a:bodyPr wrap="square">
            <a:spAutoFit/>
          </a:bodyPr>
          <a:lstStyle/>
          <a:p>
            <a:pPr defTabSz="914400" fontAlgn="auto">
              <a:spcBef>
                <a:spcPts val="0"/>
              </a:spcBef>
              <a:spcAft>
                <a:spcPts val="0"/>
              </a:spcAft>
            </a:pPr>
            <a:r>
              <a:rPr lang="en-US" sz="1200" b="1" dirty="0">
                <a:solidFill>
                  <a:prstClr val="black"/>
                </a:solidFill>
                <a:latin typeface="Verdana"/>
              </a:rPr>
              <a:t>Video Encode and Decode hardware accelerator</a:t>
            </a:r>
          </a:p>
        </p:txBody>
      </p:sp>
      <p:grpSp>
        <p:nvGrpSpPr>
          <p:cNvPr id="6" name="Group 41"/>
          <p:cNvGrpSpPr/>
          <p:nvPr/>
        </p:nvGrpSpPr>
        <p:grpSpPr>
          <a:xfrm>
            <a:off x="1213338" y="3180279"/>
            <a:ext cx="2952131" cy="1694929"/>
            <a:chOff x="0" y="115901"/>
            <a:chExt cx="1092541" cy="2976840"/>
          </a:xfrm>
        </p:grpSpPr>
        <p:sp>
          <p:nvSpPr>
            <p:cNvPr id="43" name="Rectangle 42"/>
            <p:cNvSpPr/>
            <p:nvPr/>
          </p:nvSpPr>
          <p:spPr>
            <a:xfrm>
              <a:off x="0" y="1986413"/>
              <a:ext cx="974312" cy="11063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Rectangle 43"/>
            <p:cNvSpPr/>
            <p:nvPr/>
          </p:nvSpPr>
          <p:spPr>
            <a:xfrm>
              <a:off x="339746" y="115901"/>
              <a:ext cx="752795" cy="11063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0642" tIns="0" rIns="0" bIns="0" numCol="1" spcCol="1270" anchor="t" anchorCtr="0">
              <a:noAutofit/>
            </a:bodyPr>
            <a:lstStyle/>
            <a:p>
              <a:pPr defTabSz="533400" fontAlgn="auto">
                <a:lnSpc>
                  <a:spcPct val="90000"/>
                </a:lnSpc>
                <a:spcAft>
                  <a:spcPct val="35000"/>
                </a:spcAft>
              </a:pPr>
              <a:r>
                <a:rPr lang="en-US" sz="1200" b="1" dirty="0">
                  <a:solidFill>
                    <a:prstClr val="black">
                      <a:hueOff val="0"/>
                      <a:satOff val="0"/>
                      <a:lumOff val="0"/>
                      <a:alphaOff val="0"/>
                    </a:prstClr>
                  </a:solidFill>
                </a:rPr>
                <a:t>Low Defects Per Million – 50DPM and 10-yr Industrial Reliability Lifetime</a:t>
              </a:r>
            </a:p>
          </p:txBody>
        </p:sp>
      </p:grpSp>
      <p:sp>
        <p:nvSpPr>
          <p:cNvPr id="45" name="Rectangle 44"/>
          <p:cNvSpPr/>
          <p:nvPr/>
        </p:nvSpPr>
        <p:spPr>
          <a:xfrm>
            <a:off x="163940" y="1963426"/>
            <a:ext cx="1524000" cy="1015663"/>
          </a:xfrm>
          <a:prstGeom prst="rect">
            <a:avLst/>
          </a:prstGeom>
        </p:spPr>
        <p:txBody>
          <a:bodyPr wrap="square">
            <a:spAutoFit/>
          </a:bodyPr>
          <a:lstStyle/>
          <a:p>
            <a:pPr defTabSz="914400" fontAlgn="auto">
              <a:spcBef>
                <a:spcPts val="0"/>
              </a:spcBef>
              <a:spcAft>
                <a:spcPts val="0"/>
              </a:spcAft>
            </a:pPr>
            <a:r>
              <a:rPr lang="en-US" sz="1200" b="1" dirty="0">
                <a:solidFill>
                  <a:prstClr val="black"/>
                </a:solidFill>
                <a:latin typeface="Verdana"/>
              </a:rPr>
              <a:t>I/O Flexibility for CPU scalability, reuse and BOM optimization</a:t>
            </a:r>
          </a:p>
        </p:txBody>
      </p:sp>
      <p:grpSp>
        <p:nvGrpSpPr>
          <p:cNvPr id="7" name="Group 16"/>
          <p:cNvGrpSpPr/>
          <p:nvPr/>
        </p:nvGrpSpPr>
        <p:grpSpPr>
          <a:xfrm>
            <a:off x="12811" y="4659774"/>
            <a:ext cx="5702860" cy="1426538"/>
            <a:chOff x="194099" y="4504764"/>
            <a:chExt cx="5840482" cy="1426538"/>
          </a:xfrm>
        </p:grpSpPr>
        <p:sp>
          <p:nvSpPr>
            <p:cNvPr id="18" name="Rounded Rectangle 17"/>
            <p:cNvSpPr/>
            <p:nvPr/>
          </p:nvSpPr>
          <p:spPr bwMode="auto">
            <a:xfrm>
              <a:off x="365634" y="4929152"/>
              <a:ext cx="5127052" cy="372607"/>
            </a:xfrm>
            <a:prstGeom prst="roundRect">
              <a:avLst/>
            </a:prstGeom>
            <a:solidFill>
              <a:srgbClr val="0070C0"/>
            </a:solidFill>
            <a:ln w="12700" cap="flat" cmpd="sng" algn="ctr">
              <a:noFill/>
              <a:prstDash val="solid"/>
              <a:round/>
              <a:headEnd type="none" w="med" len="med"/>
              <a:tailEnd type="none" w="med" len="med"/>
            </a:ln>
            <a:effectLst>
              <a:softEdge rad="63500"/>
            </a:effectLst>
          </p:spPr>
          <p:txBody>
            <a:bodyPr vert="horz" wrap="none" lIns="91440" tIns="45720" rIns="91440" bIns="45720" numCol="1" rtlCol="0" anchor="ctr" anchorCtr="0" compatLnSpc="1">
              <a:prstTxWarp prst="textNoShape">
                <a:avLst/>
              </a:prstTxWarp>
            </a:bodyPr>
            <a:lstStyle/>
            <a:p>
              <a:pPr algn="ctr" defTabSz="914400" eaLnBrk="0" hangingPunct="0"/>
              <a:endParaRPr lang="en-US" sz="1200" b="1" smtClean="0">
                <a:solidFill>
                  <a:srgbClr val="292929"/>
                </a:solidFill>
                <a:latin typeface="Verdana" pitchFamily="34" charset="0"/>
                <a:cs typeface="Arial" charset="0"/>
              </a:endParaRPr>
            </a:p>
          </p:txBody>
        </p:sp>
        <p:sp>
          <p:nvSpPr>
            <p:cNvPr id="19" name="TextBox 21"/>
            <p:cNvSpPr txBox="1">
              <a:spLocks noChangeArrowheads="1"/>
            </p:cNvSpPr>
            <p:nvPr/>
          </p:nvSpPr>
          <p:spPr bwMode="auto">
            <a:xfrm>
              <a:off x="194099" y="5329536"/>
              <a:ext cx="9893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400" b="1" dirty="0">
                  <a:solidFill>
                    <a:prstClr val="black"/>
                  </a:solidFill>
                </a:rPr>
                <a:t>Industrial</a:t>
              </a:r>
            </a:p>
            <a:p>
              <a:pPr algn="ctr" eaLnBrk="1" hangingPunct="1"/>
              <a:r>
                <a:rPr lang="en-US" sz="1400" b="1" dirty="0">
                  <a:solidFill>
                    <a:prstClr val="black"/>
                  </a:solidFill>
                </a:rPr>
                <a:t>Control</a:t>
              </a:r>
            </a:p>
          </p:txBody>
        </p:sp>
        <p:sp>
          <p:nvSpPr>
            <p:cNvPr id="20" name="Rectangle 19"/>
            <p:cNvSpPr/>
            <p:nvPr/>
          </p:nvSpPr>
          <p:spPr>
            <a:xfrm>
              <a:off x="1408443" y="5341886"/>
              <a:ext cx="1358993" cy="523220"/>
            </a:xfrm>
            <a:prstGeom prst="rect">
              <a:avLst/>
            </a:prstGeom>
          </p:spPr>
          <p:txBody>
            <a:bodyPr wrap="square">
              <a:spAutoFit/>
            </a:bodyPr>
            <a:lstStyle/>
            <a:p>
              <a:r>
                <a:rPr lang="en-US" sz="1400" b="1" dirty="0" smtClean="0">
                  <a:solidFill>
                    <a:prstClr val="black"/>
                  </a:solidFill>
                  <a:latin typeface="Arial" pitchFamily="34" charset="0"/>
                  <a:cs typeface="Arial" pitchFamily="34" charset="0"/>
                </a:rPr>
                <a:t>Embedded </a:t>
              </a:r>
              <a:r>
                <a:rPr lang="en-US" sz="1400" b="1" dirty="0">
                  <a:solidFill>
                    <a:prstClr val="black"/>
                  </a:solidFill>
                  <a:latin typeface="Arial" pitchFamily="34" charset="0"/>
                  <a:cs typeface="Arial" pitchFamily="34" charset="0"/>
                </a:rPr>
                <a:t>Boards</a:t>
              </a:r>
            </a:p>
          </p:txBody>
        </p:sp>
        <p:sp>
          <p:nvSpPr>
            <p:cNvPr id="21" name="Rectangle 20"/>
            <p:cNvSpPr/>
            <p:nvPr/>
          </p:nvSpPr>
          <p:spPr>
            <a:xfrm>
              <a:off x="4446969" y="5341886"/>
              <a:ext cx="1587612" cy="523220"/>
            </a:xfrm>
            <a:prstGeom prst="rect">
              <a:avLst/>
            </a:prstGeom>
          </p:spPr>
          <p:txBody>
            <a:bodyPr wrap="square">
              <a:spAutoFit/>
            </a:bodyPr>
            <a:lstStyle/>
            <a:p>
              <a:r>
                <a:rPr lang="en-US" sz="1400" b="1" dirty="0">
                  <a:solidFill>
                    <a:prstClr val="black"/>
                  </a:solidFill>
                  <a:latin typeface="Arial" pitchFamily="34" charset="0"/>
                  <a:cs typeface="Arial" pitchFamily="34" charset="0"/>
                </a:rPr>
                <a:t>Electronic Cash </a:t>
              </a:r>
              <a:r>
                <a:rPr lang="en-US" sz="1400" b="1" dirty="0" smtClean="0">
                  <a:solidFill>
                    <a:prstClr val="black"/>
                  </a:solidFill>
                  <a:latin typeface="Arial" pitchFamily="34" charset="0"/>
                  <a:cs typeface="Arial" pitchFamily="34" charset="0"/>
                </a:rPr>
                <a:t>Register/POS</a:t>
              </a:r>
              <a:endParaRPr lang="en-US" sz="1400" b="1" dirty="0">
                <a:solidFill>
                  <a:prstClr val="black"/>
                </a:solidFill>
                <a:latin typeface="Arial" pitchFamily="34" charset="0"/>
                <a:cs typeface="Arial" pitchFamily="34" charset="0"/>
              </a:endParaRPr>
            </a:p>
          </p:txBody>
        </p:sp>
        <p:sp>
          <p:nvSpPr>
            <p:cNvPr id="22" name="Rectangle 21"/>
            <p:cNvSpPr/>
            <p:nvPr/>
          </p:nvSpPr>
          <p:spPr>
            <a:xfrm>
              <a:off x="2929160" y="5408082"/>
              <a:ext cx="1655357" cy="523220"/>
            </a:xfrm>
            <a:prstGeom prst="rect">
              <a:avLst/>
            </a:prstGeom>
          </p:spPr>
          <p:txBody>
            <a:bodyPr wrap="square">
              <a:spAutoFit/>
            </a:bodyPr>
            <a:lstStyle/>
            <a:p>
              <a:pPr defTabSz="914400" fontAlgn="auto">
                <a:spcBef>
                  <a:spcPts val="0"/>
                </a:spcBef>
                <a:spcAft>
                  <a:spcPts val="0"/>
                </a:spcAft>
              </a:pPr>
              <a:r>
                <a:rPr lang="en-US" sz="1400" b="1" dirty="0">
                  <a:solidFill>
                    <a:prstClr val="black"/>
                  </a:solidFill>
                  <a:latin typeface="Arial" pitchFamily="34" charset="0"/>
                  <a:cs typeface="Arial" pitchFamily="34" charset="0"/>
                </a:rPr>
                <a:t>In Vehicle </a:t>
              </a:r>
            </a:p>
            <a:p>
              <a:pPr defTabSz="914400" fontAlgn="auto">
                <a:spcBef>
                  <a:spcPts val="0"/>
                </a:spcBef>
                <a:spcAft>
                  <a:spcPts val="0"/>
                </a:spcAft>
              </a:pPr>
              <a:r>
                <a:rPr lang="en-US" sz="1400" b="1" dirty="0">
                  <a:solidFill>
                    <a:prstClr val="black"/>
                  </a:solidFill>
                  <a:latin typeface="Arial" pitchFamily="34" charset="0"/>
                  <a:cs typeface="Arial" pitchFamily="34" charset="0"/>
                </a:rPr>
                <a:t>Infotainment</a:t>
              </a:r>
            </a:p>
          </p:txBody>
        </p:sp>
        <p:sp>
          <p:nvSpPr>
            <p:cNvPr id="23" name="Oval 22"/>
            <p:cNvSpPr/>
            <p:nvPr/>
          </p:nvSpPr>
          <p:spPr>
            <a:xfrm>
              <a:off x="312347" y="4504764"/>
              <a:ext cx="752878" cy="824772"/>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4" name="Picture 2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60142" y="4504764"/>
              <a:ext cx="1088205" cy="82477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5" name="Picture 2"/>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1717" b="100000" l="0" r="100000"/>
                      </a14:imgEffect>
                    </a14:imgLayer>
                  </a14:imgProps>
                </a:ext>
              </a:extLst>
            </a:blip>
            <a:srcRect l="4279" t="12703" r="12290" b="27555"/>
            <a:stretch/>
          </p:blipFill>
          <p:spPr bwMode="auto">
            <a:xfrm>
              <a:off x="4693934" y="4632328"/>
              <a:ext cx="1041293" cy="697208"/>
            </a:xfrm>
            <a:prstGeom prst="rect">
              <a:avLst/>
            </a:prstGeom>
            <a:noFill/>
            <a:ln w="9525">
              <a:noFill/>
              <a:miter lim="800000"/>
              <a:headEnd/>
              <a:tailEnd/>
            </a:ln>
            <a:effectLst/>
          </p:spPr>
        </p:pic>
        <p:pic>
          <p:nvPicPr>
            <p:cNvPr id="26" name="Picture 25"/>
            <p:cNvPicPr>
              <a:picLocks noChangeAspect="1"/>
            </p:cNvPicPr>
            <p:nvPr/>
          </p:nvPicPr>
          <p:blipFill>
            <a:blip r:embed="rId7" cstate="print">
              <a:extLst>
                <a:ext uri="{BEBA8EAE-BF5A-486C-A8C5-ECC9F3942E4B}">
                  <a14:imgProps xmlns:a14="http://schemas.microsoft.com/office/drawing/2010/main" xmlns="">
                    <a14:imgLayer r:embed="rId8">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4617109" y="4540535"/>
              <a:ext cx="763731" cy="728750"/>
            </a:xfrm>
            <a:prstGeom prst="rect">
              <a:avLst/>
            </a:prstGeom>
          </p:spPr>
        </p:pic>
      </p:grpSp>
      <p:pic>
        <p:nvPicPr>
          <p:cNvPr id="27" name="Picture 26"/>
          <p:cNvPicPr>
            <a:picLocks noChangeAspect="1"/>
          </p:cNvPicPr>
          <p:nvPr/>
        </p:nvPicPr>
        <p:blipFill rotWithShape="1">
          <a:blip r:embed="rId9" cstate="print">
            <a:extLst>
              <a:ext uri="{BEBA8EAE-BF5A-486C-A8C5-ECC9F3942E4B}">
                <a14:imgProps xmlns:a14="http://schemas.microsoft.com/office/drawing/2010/main" xmlns="">
                  <a14:imgLayer r:embed="rId10">
                    <a14:imgEffect>
                      <a14:backgroundRemoval t="32667" b="59500" l="0" r="47778"/>
                    </a14:imgEffect>
                  </a14:imgLayer>
                </a14:imgProps>
              </a:ext>
              <a:ext uri="{28A0092B-C50C-407E-A947-70E740481C1C}">
                <a14:useLocalDpi xmlns:a14="http://schemas.microsoft.com/office/drawing/2010/main" xmlns="" val="0"/>
              </a:ext>
            </a:extLst>
          </a:blip>
          <a:srcRect t="35275" r="65389" b="44235"/>
          <a:stretch/>
        </p:blipFill>
        <p:spPr>
          <a:xfrm>
            <a:off x="1141764" y="4603803"/>
            <a:ext cx="1054038" cy="1064278"/>
          </a:xfrm>
          <a:prstGeom prst="rect">
            <a:avLst/>
          </a:prstGeom>
        </p:spPr>
      </p:pic>
    </p:spTree>
    <p:extLst>
      <p:ext uri="{BB962C8B-B14F-4D97-AF65-F5344CB8AC3E}">
        <p14:creationId xmlns:p14="http://schemas.microsoft.com/office/powerpoint/2010/main" xmlns="" val="301475693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sz="2800" dirty="0" smtClean="0"/>
              <a:t>Tunnel Creek and Topcliff details</a:t>
            </a:r>
            <a:endParaRPr lang="en-US" sz="2800" dirty="0"/>
          </a:p>
        </p:txBody>
      </p:sp>
      <p:sp>
        <p:nvSpPr>
          <p:cNvPr id="52226" name="Text Placeholder 6"/>
          <p:cNvSpPr>
            <a:spLocks noGrp="1"/>
          </p:cNvSpPr>
          <p:nvPr>
            <p:ph type="body" idx="1"/>
          </p:nvPr>
        </p:nvSpPr>
        <p:spPr/>
        <p:txBody>
          <a:bodyPr/>
          <a:lstStyle/>
          <a:p>
            <a:endParaRPr lang="en-US" smtClean="0"/>
          </a:p>
        </p:txBody>
      </p:sp>
      <p:sp>
        <p:nvSpPr>
          <p:cNvPr id="5" name="Slide Number Placeholder 4"/>
          <p:cNvSpPr>
            <a:spLocks noGrp="1"/>
          </p:cNvSpPr>
          <p:nvPr>
            <p:ph type="sldNum" sz="quarter" idx="11"/>
          </p:nvPr>
        </p:nvSpPr>
        <p:spPr/>
        <p:txBody>
          <a:bodyPr/>
          <a:lstStyle/>
          <a:p>
            <a:pPr>
              <a:defRPr/>
            </a:pPr>
            <a:fld id="{A12BCF72-F8CF-4B79-92A6-9562B7354E31}" type="slidenum">
              <a:rPr lang="en-US" smtClean="0">
                <a:solidFill>
                  <a:schemeClr val="bg1"/>
                </a:solidFill>
              </a:rPr>
              <a:pPr>
                <a:defRPr/>
              </a:pPr>
              <a:t>16</a:t>
            </a:fld>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42" name="Group 70"/>
          <p:cNvGraphicFramePr>
            <a:graphicFrameLocks noGrp="1"/>
          </p:cNvGraphicFramePr>
          <p:nvPr/>
        </p:nvGraphicFramePr>
        <p:xfrm>
          <a:off x="152400" y="533400"/>
          <a:ext cx="4648200" cy="5361943"/>
        </p:xfrm>
        <a:graphic>
          <a:graphicData uri="http://schemas.openxmlformats.org/drawingml/2006/table">
            <a:tbl>
              <a:tblPr/>
              <a:tblGrid>
                <a:gridCol w="1219200"/>
                <a:gridCol w="3429000"/>
              </a:tblGrid>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Verdana" pitchFamily="34" charset="0"/>
                          <a:cs typeface="Arial" charset="0"/>
                        </a:rPr>
                        <a:t>Feature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Verdana" pitchFamily="34" charset="0"/>
                          <a:cs typeface="Arial" charset="0"/>
                        </a:rPr>
                        <a:t>Details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00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CPU 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0.6 to 1.6GHz LPIA Core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Hyper-Threading and Virtualization (VTx)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45nm High K Process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55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Graphics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Integrated 2D/3D Graphics Engine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Running up to 400MHz</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Supports OpenGL* ES2.0, OpenVG* 1.0, DirectX9.0c*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Fill Rate (MPPS): 667-800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Display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LVDS &amp; SDVO Dual Independent Display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18/24-bit 1channel LVDS with max resolution of 1280x768@60Hz</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SDVO max resolution of 1280x1024@85Hz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68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Video Engine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Integrated Hi-Definition Video Decoder &amp; Encoder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Encode format: MPEG4, H.264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Decode format: MPEG2, MPEG4, VC1, WMV9, H.264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Memory Controller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Single 32-bit channel, DDR2 800, 2GB max, memory down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Audio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Integrated Intel</a:t>
                      </a:r>
                      <a:r>
                        <a:rPr kumimoji="0" lang="en-US" sz="1200" b="0" i="0" u="none" strike="noStrike" cap="none" normalizeH="0" baseline="30000" smtClean="0">
                          <a:ln>
                            <a:noFill/>
                          </a:ln>
                          <a:solidFill>
                            <a:srgbClr val="000000"/>
                          </a:solidFill>
                          <a:effectLst/>
                          <a:latin typeface="Verdana" pitchFamily="34" charset="0"/>
                          <a:cs typeface="Arial" charset="0"/>
                        </a:rPr>
                        <a:t>®</a:t>
                      </a:r>
                      <a:r>
                        <a:rPr kumimoji="0" lang="en-US" sz="1200" b="0" i="0" u="none" strike="noStrike" cap="none" normalizeH="0" baseline="0" smtClean="0">
                          <a:ln>
                            <a:noFill/>
                          </a:ln>
                          <a:solidFill>
                            <a:srgbClr val="000000"/>
                          </a:solidFill>
                          <a:effectLst/>
                          <a:latin typeface="Verdana" pitchFamily="34" charset="0"/>
                          <a:cs typeface="Arial" charset="0"/>
                        </a:rPr>
                        <a:t> Hi-Definition Audio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TDP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cs typeface="Arial" charset="0"/>
                        </a:rPr>
                        <a:t>3.3~4.5W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4302" name="Title 1"/>
          <p:cNvSpPr>
            <a:spLocks noGrp="1"/>
          </p:cNvSpPr>
          <p:nvPr>
            <p:ph type="title"/>
          </p:nvPr>
        </p:nvSpPr>
        <p:spPr>
          <a:xfrm>
            <a:off x="44450" y="76200"/>
            <a:ext cx="8947150" cy="889000"/>
          </a:xfrm>
        </p:spPr>
        <p:txBody>
          <a:bodyPr/>
          <a:lstStyle/>
          <a:p>
            <a:pPr eaLnBrk="1" hangingPunct="1"/>
            <a:r>
              <a:rPr lang="en-US" altLang="zh-CN" sz="2400" dirty="0" smtClean="0">
                <a:ea typeface="SimSun" pitchFamily="2" charset="-122"/>
              </a:rPr>
              <a:t>Intel® Atom™ Processor E6xx series Features</a:t>
            </a:r>
            <a:endParaRPr lang="en-US" sz="2400" b="0" dirty="0" smtClean="0"/>
          </a:p>
        </p:txBody>
      </p:sp>
      <p:sp>
        <p:nvSpPr>
          <p:cNvPr id="34847" name="Slide Number Placeholder 586"/>
          <p:cNvSpPr>
            <a:spLocks noGrp="1"/>
          </p:cNvSpPr>
          <p:nvPr>
            <p:ph type="sldNum" sz="quarter" idx="11"/>
          </p:nvPr>
        </p:nvSpPr>
        <p:spPr/>
        <p:txBody>
          <a:bodyPr/>
          <a:lstStyle/>
          <a:p>
            <a:pPr fontAlgn="base">
              <a:spcBef>
                <a:spcPct val="0"/>
              </a:spcBef>
              <a:spcAft>
                <a:spcPct val="0"/>
              </a:spcAft>
              <a:defRPr/>
            </a:pPr>
            <a:fld id="{047DE41C-F2EE-4F16-B489-4391A832C25D}" type="slidenum">
              <a:rPr lang="en-US" smtClean="0">
                <a:cs typeface="Arial" charset="0"/>
              </a:rPr>
              <a:pPr fontAlgn="base">
                <a:spcBef>
                  <a:spcPct val="0"/>
                </a:spcBef>
                <a:spcAft>
                  <a:spcPct val="0"/>
                </a:spcAft>
                <a:defRPr/>
              </a:pPr>
              <a:t>17</a:t>
            </a:fld>
            <a:endParaRPr lang="en-US" smtClean="0">
              <a:cs typeface="Arial" charset="0"/>
            </a:endParaRPr>
          </a:p>
        </p:txBody>
      </p:sp>
      <p:grpSp>
        <p:nvGrpSpPr>
          <p:cNvPr id="54304" name="Group 114"/>
          <p:cNvGrpSpPr>
            <a:grpSpLocks/>
          </p:cNvGrpSpPr>
          <p:nvPr/>
        </p:nvGrpSpPr>
        <p:grpSpPr bwMode="auto">
          <a:xfrm>
            <a:off x="5791200" y="533400"/>
            <a:ext cx="2590800" cy="3429000"/>
            <a:chOff x="3124200" y="1295400"/>
            <a:chExt cx="2590800" cy="3429000"/>
          </a:xfrm>
        </p:grpSpPr>
        <p:sp>
          <p:nvSpPr>
            <p:cNvPr id="54319" name="Rounded Rectangle 144"/>
            <p:cNvSpPr>
              <a:spLocks noChangeArrowheads="1"/>
            </p:cNvSpPr>
            <p:nvPr/>
          </p:nvSpPr>
          <p:spPr bwMode="auto">
            <a:xfrm>
              <a:off x="3124200" y="1295400"/>
              <a:ext cx="2590800" cy="3429000"/>
            </a:xfrm>
            <a:prstGeom prst="roundRect">
              <a:avLst>
                <a:gd name="adj" fmla="val 8046"/>
              </a:avLst>
            </a:prstGeom>
            <a:solidFill>
              <a:srgbClr val="FF9900"/>
            </a:solidFill>
            <a:ln w="12700" algn="ctr">
              <a:solidFill>
                <a:schemeClr val="tx1"/>
              </a:solidFill>
              <a:round/>
              <a:headEnd/>
              <a:tailEnd/>
            </a:ln>
          </p:spPr>
          <p:txBody>
            <a:bodyPr anchor="ctr"/>
            <a:lstStyle/>
            <a:p>
              <a:pPr algn="ctr" eaLnBrk="0" hangingPunct="0">
                <a:lnSpc>
                  <a:spcPct val="80000"/>
                </a:lnSpc>
              </a:pPr>
              <a:endParaRPr lang="en-US" sz="1600" b="1">
                <a:solidFill>
                  <a:schemeClr val="bg1"/>
                </a:solidFill>
                <a:latin typeface="Verdana" pitchFamily="34" charset="0"/>
              </a:endParaRPr>
            </a:p>
          </p:txBody>
        </p:sp>
        <p:sp>
          <p:nvSpPr>
            <p:cNvPr id="54320" name="AutoShape 302"/>
            <p:cNvSpPr>
              <a:spLocks noChangeArrowheads="1"/>
            </p:cNvSpPr>
            <p:nvPr/>
          </p:nvSpPr>
          <p:spPr bwMode="auto">
            <a:xfrm rot="10800000">
              <a:off x="3267075" y="1747837"/>
              <a:ext cx="2306638" cy="363538"/>
            </a:xfrm>
            <a:prstGeom prst="roundRect">
              <a:avLst>
                <a:gd name="adj" fmla="val 14287"/>
              </a:avLst>
            </a:prstGeom>
            <a:solidFill>
              <a:srgbClr val="FFCC66"/>
            </a:solidFill>
            <a:ln w="12700" algn="ctr">
              <a:solidFill>
                <a:srgbClr val="4D4D4D"/>
              </a:solidFill>
              <a:round/>
              <a:headEnd/>
              <a:tailEnd/>
            </a:ln>
          </p:spPr>
          <p:txBody>
            <a:bodyPr rot="10800000" wrap="none" anchor="ctr" anchorCtr="1"/>
            <a:lstStyle/>
            <a:p>
              <a:pPr algn="ctr" eaLnBrk="0" hangingPunct="0">
                <a:lnSpc>
                  <a:spcPct val="80000"/>
                </a:lnSpc>
              </a:pPr>
              <a:r>
                <a:rPr lang="en-US" sz="1000" b="1">
                  <a:latin typeface="Verdana" pitchFamily="34" charset="0"/>
                </a:rPr>
                <a:t>LPIA Core</a:t>
              </a:r>
            </a:p>
          </p:txBody>
        </p:sp>
        <p:sp>
          <p:nvSpPr>
            <p:cNvPr id="54321" name="AutoShape 303"/>
            <p:cNvSpPr>
              <a:spLocks noChangeArrowheads="1"/>
            </p:cNvSpPr>
            <p:nvPr/>
          </p:nvSpPr>
          <p:spPr bwMode="auto">
            <a:xfrm rot="10800000">
              <a:off x="3279775" y="2116137"/>
              <a:ext cx="2278063" cy="211138"/>
            </a:xfrm>
            <a:prstGeom prst="roundRect">
              <a:avLst>
                <a:gd name="adj" fmla="val 16667"/>
              </a:avLst>
            </a:prstGeom>
            <a:solidFill>
              <a:srgbClr val="FFCC66"/>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L2 Cache</a:t>
              </a:r>
            </a:p>
          </p:txBody>
        </p:sp>
        <p:sp>
          <p:nvSpPr>
            <p:cNvPr id="54322" name="AutoShape 304"/>
            <p:cNvSpPr>
              <a:spLocks noChangeArrowheads="1"/>
            </p:cNvSpPr>
            <p:nvPr/>
          </p:nvSpPr>
          <p:spPr bwMode="auto">
            <a:xfrm rot="10800000">
              <a:off x="4446587" y="2746374"/>
              <a:ext cx="1127125" cy="454025"/>
            </a:xfrm>
            <a:prstGeom prst="roundRect">
              <a:avLst>
                <a:gd name="adj" fmla="val 16667"/>
              </a:avLst>
            </a:prstGeom>
            <a:solidFill>
              <a:srgbClr val="FFCC66"/>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LVDS </a:t>
              </a:r>
              <a:r>
                <a:rPr lang="en-US" sz="900" i="1">
                  <a:latin typeface="Verdana" pitchFamily="34" charset="0"/>
                </a:rPr>
                <a:t>(Display)</a:t>
              </a:r>
            </a:p>
          </p:txBody>
        </p:sp>
        <p:sp>
          <p:nvSpPr>
            <p:cNvPr id="54323" name="AutoShape 305"/>
            <p:cNvSpPr>
              <a:spLocks noChangeArrowheads="1"/>
            </p:cNvSpPr>
            <p:nvPr/>
          </p:nvSpPr>
          <p:spPr bwMode="auto">
            <a:xfrm rot="10800000">
              <a:off x="3276600" y="2327275"/>
              <a:ext cx="1160463" cy="409575"/>
            </a:xfrm>
            <a:prstGeom prst="roundRect">
              <a:avLst>
                <a:gd name="adj" fmla="val 12708"/>
              </a:avLst>
            </a:prstGeom>
            <a:solidFill>
              <a:srgbClr val="FFCC66"/>
            </a:solidFill>
            <a:ln w="12700" algn="ctr">
              <a:solidFill>
                <a:srgbClr val="4D4D4D"/>
              </a:solidFill>
              <a:round/>
              <a:headEnd/>
              <a:tailEnd/>
            </a:ln>
          </p:spPr>
          <p:txBody>
            <a:bodyPr rot="10800000" wrap="none" anchor="ctr"/>
            <a:lstStyle/>
            <a:p>
              <a:pPr algn="r" eaLnBrk="0" hangingPunct="0">
                <a:lnSpc>
                  <a:spcPct val="80000"/>
                </a:lnSpc>
              </a:pPr>
              <a:endParaRPr lang="en-US" sz="900" b="1">
                <a:latin typeface="Verdana" pitchFamily="34" charset="0"/>
              </a:endParaRPr>
            </a:p>
          </p:txBody>
        </p:sp>
        <p:sp>
          <p:nvSpPr>
            <p:cNvPr id="54324" name="Text Box 306"/>
            <p:cNvSpPr txBox="1">
              <a:spLocks noChangeArrowheads="1"/>
            </p:cNvSpPr>
            <p:nvPr/>
          </p:nvSpPr>
          <p:spPr bwMode="auto">
            <a:xfrm>
              <a:off x="3502025" y="2322512"/>
              <a:ext cx="742950" cy="393700"/>
            </a:xfrm>
            <a:prstGeom prst="rect">
              <a:avLst/>
            </a:prstGeom>
            <a:noFill/>
            <a:ln w="50800" algn="ctr">
              <a:noFill/>
              <a:miter lim="800000"/>
              <a:headEnd/>
              <a:tailEnd/>
            </a:ln>
          </p:spPr>
          <p:txBody>
            <a:bodyPr wrap="none">
              <a:spAutoFit/>
            </a:bodyPr>
            <a:lstStyle/>
            <a:p>
              <a:pPr algn="ctr" eaLnBrk="0" hangingPunct="0">
                <a:lnSpc>
                  <a:spcPct val="110000"/>
                </a:lnSpc>
              </a:pPr>
              <a:r>
                <a:rPr lang="en-US" sz="900" b="1">
                  <a:latin typeface="Verdana" pitchFamily="34" charset="0"/>
                </a:rPr>
                <a:t>2D/3D</a:t>
              </a:r>
            </a:p>
            <a:p>
              <a:pPr algn="ctr" eaLnBrk="0" hangingPunct="0">
                <a:lnSpc>
                  <a:spcPct val="110000"/>
                </a:lnSpc>
              </a:pPr>
              <a:r>
                <a:rPr lang="en-US" sz="900" b="1">
                  <a:latin typeface="Verdana" pitchFamily="34" charset="0"/>
                </a:rPr>
                <a:t>Graphics</a:t>
              </a:r>
            </a:p>
          </p:txBody>
        </p:sp>
        <p:sp>
          <p:nvSpPr>
            <p:cNvPr id="54325" name="AutoShape 307"/>
            <p:cNvSpPr>
              <a:spLocks noChangeArrowheads="1"/>
            </p:cNvSpPr>
            <p:nvPr/>
          </p:nvSpPr>
          <p:spPr bwMode="auto">
            <a:xfrm rot="10800000">
              <a:off x="4446588" y="2335212"/>
              <a:ext cx="1127125" cy="401638"/>
            </a:xfrm>
            <a:prstGeom prst="roundRect">
              <a:avLst>
                <a:gd name="adj" fmla="val 12917"/>
              </a:avLst>
            </a:prstGeom>
            <a:solidFill>
              <a:srgbClr val="FFCC66"/>
            </a:solidFill>
            <a:ln w="12700" algn="ctr">
              <a:solidFill>
                <a:srgbClr val="4D4D4D"/>
              </a:solidFill>
              <a:round/>
              <a:headEnd/>
              <a:tailEnd/>
            </a:ln>
          </p:spPr>
          <p:txBody>
            <a:bodyPr rot="10800000" wrap="none" anchor="ctr"/>
            <a:lstStyle/>
            <a:p>
              <a:pPr algn="r" eaLnBrk="0" hangingPunct="0">
                <a:lnSpc>
                  <a:spcPct val="80000"/>
                </a:lnSpc>
              </a:pPr>
              <a:endParaRPr lang="en-US" sz="900" b="1">
                <a:latin typeface="Verdana" pitchFamily="34" charset="0"/>
              </a:endParaRPr>
            </a:p>
          </p:txBody>
        </p:sp>
        <p:sp>
          <p:nvSpPr>
            <p:cNvPr id="54326" name="Rectangle 308"/>
            <p:cNvSpPr>
              <a:spLocks noChangeArrowheads="1"/>
            </p:cNvSpPr>
            <p:nvPr/>
          </p:nvSpPr>
          <p:spPr bwMode="auto">
            <a:xfrm>
              <a:off x="4446588" y="2398712"/>
              <a:ext cx="1111250" cy="280988"/>
            </a:xfrm>
            <a:prstGeom prst="rect">
              <a:avLst/>
            </a:prstGeom>
            <a:solidFill>
              <a:srgbClr val="FFCC66"/>
            </a:solidFill>
            <a:ln w="12700" algn="ctr">
              <a:noFill/>
              <a:miter lim="800000"/>
              <a:headEnd/>
              <a:tailEnd/>
            </a:ln>
          </p:spPr>
          <p:txBody>
            <a:bodyPr anchor="ctr"/>
            <a:lstStyle/>
            <a:p>
              <a:pPr algn="ctr" eaLnBrk="0" hangingPunct="0">
                <a:lnSpc>
                  <a:spcPct val="80000"/>
                </a:lnSpc>
              </a:pPr>
              <a:r>
                <a:rPr lang="en-US" sz="900" b="1">
                  <a:latin typeface="Verdana" pitchFamily="34" charset="0"/>
                </a:rPr>
                <a:t>DDR2 </a:t>
              </a:r>
            </a:p>
            <a:p>
              <a:pPr algn="ctr" eaLnBrk="0" hangingPunct="0">
                <a:lnSpc>
                  <a:spcPct val="80000"/>
                </a:lnSpc>
              </a:pPr>
              <a:r>
                <a:rPr lang="en-US" sz="900" b="1">
                  <a:latin typeface="Verdana" pitchFamily="34" charset="0"/>
                </a:rPr>
                <a:t>Controller</a:t>
              </a:r>
            </a:p>
          </p:txBody>
        </p:sp>
        <p:sp>
          <p:nvSpPr>
            <p:cNvPr id="54327" name="AutoShape 312"/>
            <p:cNvSpPr>
              <a:spLocks noChangeArrowheads="1"/>
            </p:cNvSpPr>
            <p:nvPr/>
          </p:nvSpPr>
          <p:spPr bwMode="auto">
            <a:xfrm rot="10800000">
              <a:off x="4446588" y="3211512"/>
              <a:ext cx="1127125" cy="217487"/>
            </a:xfrm>
            <a:prstGeom prst="roundRect">
              <a:avLst>
                <a:gd name="adj" fmla="val 16667"/>
              </a:avLst>
            </a:prstGeom>
            <a:solidFill>
              <a:srgbClr val="FFFF99"/>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SDVO </a:t>
              </a:r>
              <a:r>
                <a:rPr lang="en-US" sz="900" i="1">
                  <a:latin typeface="Verdana" pitchFamily="34" charset="0"/>
                </a:rPr>
                <a:t>(Display)</a:t>
              </a:r>
            </a:p>
          </p:txBody>
        </p:sp>
        <p:sp>
          <p:nvSpPr>
            <p:cNvPr id="54328" name="AutoShape 320"/>
            <p:cNvSpPr>
              <a:spLocks noChangeArrowheads="1"/>
            </p:cNvSpPr>
            <p:nvPr/>
          </p:nvSpPr>
          <p:spPr bwMode="auto">
            <a:xfrm rot="10800000">
              <a:off x="3286125" y="3881436"/>
              <a:ext cx="1150938" cy="233363"/>
            </a:xfrm>
            <a:prstGeom prst="roundRect">
              <a:avLst>
                <a:gd name="adj" fmla="val 16667"/>
              </a:avLst>
            </a:prstGeom>
            <a:solidFill>
              <a:srgbClr val="FFFF99"/>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LPC</a:t>
              </a:r>
            </a:p>
          </p:txBody>
        </p:sp>
        <p:sp>
          <p:nvSpPr>
            <p:cNvPr id="54329" name="AutoShape 321"/>
            <p:cNvSpPr>
              <a:spLocks noChangeArrowheads="1"/>
            </p:cNvSpPr>
            <p:nvPr/>
          </p:nvSpPr>
          <p:spPr bwMode="auto">
            <a:xfrm rot="10800000">
              <a:off x="4448175" y="3878261"/>
              <a:ext cx="1125538" cy="233363"/>
            </a:xfrm>
            <a:prstGeom prst="roundRect">
              <a:avLst>
                <a:gd name="adj" fmla="val 16667"/>
              </a:avLst>
            </a:prstGeom>
            <a:solidFill>
              <a:srgbClr val="FFFF99"/>
            </a:solidFill>
            <a:ln w="12700" algn="ctr">
              <a:solidFill>
                <a:srgbClr val="4D4D4D"/>
              </a:solidFill>
              <a:round/>
              <a:headEnd/>
              <a:tailEnd/>
            </a:ln>
          </p:spPr>
          <p:txBody>
            <a:bodyPr rot="10800000" wrap="none" anchor="ctr"/>
            <a:lstStyle/>
            <a:p>
              <a:pPr algn="ctr" eaLnBrk="0" hangingPunct="0">
                <a:lnSpc>
                  <a:spcPct val="90000"/>
                </a:lnSpc>
              </a:pPr>
              <a:r>
                <a:rPr lang="en-US" sz="900" b="1">
                  <a:latin typeface="Verdana" pitchFamily="34" charset="0"/>
                </a:rPr>
                <a:t>Watchdog timer</a:t>
              </a:r>
              <a:endParaRPr lang="en-US" sz="900" i="1">
                <a:latin typeface="Verdana" pitchFamily="34" charset="0"/>
              </a:endParaRPr>
            </a:p>
          </p:txBody>
        </p:sp>
        <p:sp>
          <p:nvSpPr>
            <p:cNvPr id="54330" name="AutoShape 322"/>
            <p:cNvSpPr>
              <a:spLocks noChangeArrowheads="1"/>
            </p:cNvSpPr>
            <p:nvPr/>
          </p:nvSpPr>
          <p:spPr bwMode="auto">
            <a:xfrm rot="10800000">
              <a:off x="3276600" y="3200399"/>
              <a:ext cx="1164038" cy="228601"/>
            </a:xfrm>
            <a:prstGeom prst="roundRect">
              <a:avLst>
                <a:gd name="adj" fmla="val 16667"/>
              </a:avLst>
            </a:prstGeom>
            <a:solidFill>
              <a:srgbClr val="FFFF99"/>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8254 Timer</a:t>
              </a:r>
            </a:p>
          </p:txBody>
        </p:sp>
        <p:sp>
          <p:nvSpPr>
            <p:cNvPr id="54331" name="AutoShape 323"/>
            <p:cNvSpPr>
              <a:spLocks noChangeArrowheads="1"/>
            </p:cNvSpPr>
            <p:nvPr/>
          </p:nvSpPr>
          <p:spPr bwMode="auto">
            <a:xfrm rot="10800000">
              <a:off x="3286125" y="3649661"/>
              <a:ext cx="1150938" cy="233363"/>
            </a:xfrm>
            <a:prstGeom prst="roundRect">
              <a:avLst>
                <a:gd name="adj" fmla="val 16667"/>
              </a:avLst>
            </a:prstGeom>
            <a:solidFill>
              <a:srgbClr val="FFFF99"/>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SPI</a:t>
              </a:r>
              <a:endParaRPr lang="en-US" sz="900" i="1">
                <a:latin typeface="Verdana" pitchFamily="34" charset="0"/>
              </a:endParaRPr>
            </a:p>
          </p:txBody>
        </p:sp>
        <p:sp>
          <p:nvSpPr>
            <p:cNvPr id="54332" name="AutoShape 324"/>
            <p:cNvSpPr>
              <a:spLocks noChangeArrowheads="1"/>
            </p:cNvSpPr>
            <p:nvPr/>
          </p:nvSpPr>
          <p:spPr bwMode="auto">
            <a:xfrm rot="10800000">
              <a:off x="4448175" y="3430586"/>
              <a:ext cx="1125538" cy="227013"/>
            </a:xfrm>
            <a:prstGeom prst="roundRect">
              <a:avLst>
                <a:gd name="adj" fmla="val 16667"/>
              </a:avLst>
            </a:prstGeom>
            <a:solidFill>
              <a:srgbClr val="FFFF99"/>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8259 APIC</a:t>
              </a:r>
            </a:p>
          </p:txBody>
        </p:sp>
        <p:sp>
          <p:nvSpPr>
            <p:cNvPr id="54333" name="AutoShape 325"/>
            <p:cNvSpPr>
              <a:spLocks noChangeArrowheads="1"/>
            </p:cNvSpPr>
            <p:nvPr/>
          </p:nvSpPr>
          <p:spPr bwMode="auto">
            <a:xfrm rot="10800000">
              <a:off x="4438850" y="4114800"/>
              <a:ext cx="1123749" cy="228600"/>
            </a:xfrm>
            <a:prstGeom prst="roundRect">
              <a:avLst>
                <a:gd name="adj" fmla="val 16667"/>
              </a:avLst>
            </a:prstGeom>
            <a:solidFill>
              <a:srgbClr val="FFFF99"/>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Intel® HD Audio</a:t>
              </a:r>
            </a:p>
          </p:txBody>
        </p:sp>
        <p:sp>
          <p:nvSpPr>
            <p:cNvPr id="54334" name="AutoShape 331"/>
            <p:cNvSpPr>
              <a:spLocks noChangeArrowheads="1"/>
            </p:cNvSpPr>
            <p:nvPr/>
          </p:nvSpPr>
          <p:spPr bwMode="auto">
            <a:xfrm rot="10800000">
              <a:off x="3286224" y="4343398"/>
              <a:ext cx="2285999" cy="228601"/>
            </a:xfrm>
            <a:prstGeom prst="roundRect">
              <a:avLst>
                <a:gd name="adj" fmla="val 9926"/>
              </a:avLst>
            </a:prstGeom>
            <a:solidFill>
              <a:srgbClr val="FFFF99"/>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PCIe x1 (4)</a:t>
              </a:r>
            </a:p>
          </p:txBody>
        </p:sp>
        <p:sp>
          <p:nvSpPr>
            <p:cNvPr id="54335" name="Rectangle 161"/>
            <p:cNvSpPr>
              <a:spLocks noChangeArrowheads="1"/>
            </p:cNvSpPr>
            <p:nvPr/>
          </p:nvSpPr>
          <p:spPr bwMode="auto">
            <a:xfrm>
              <a:off x="3600450" y="1328738"/>
              <a:ext cx="1685925" cy="287337"/>
            </a:xfrm>
            <a:prstGeom prst="rect">
              <a:avLst/>
            </a:prstGeom>
            <a:noFill/>
            <a:ln w="12700" algn="ctr">
              <a:noFill/>
              <a:miter lim="800000"/>
              <a:headEnd/>
              <a:tailEnd/>
            </a:ln>
          </p:spPr>
          <p:txBody>
            <a:bodyPr wrap="none" anchor="ctr">
              <a:spAutoFit/>
            </a:bodyPr>
            <a:lstStyle/>
            <a:p>
              <a:pPr algn="ctr" eaLnBrk="0" hangingPunct="0">
                <a:lnSpc>
                  <a:spcPct val="80000"/>
                </a:lnSpc>
              </a:pPr>
              <a:r>
                <a:rPr lang="en-US" sz="1600" b="1">
                  <a:latin typeface="Verdana" pitchFamily="34" charset="0"/>
                </a:rPr>
                <a:t>Tunnel Creek</a:t>
              </a:r>
            </a:p>
          </p:txBody>
        </p:sp>
        <p:sp>
          <p:nvSpPr>
            <p:cNvPr id="54336" name="AutoShape 313"/>
            <p:cNvSpPr>
              <a:spLocks noChangeArrowheads="1"/>
            </p:cNvSpPr>
            <p:nvPr/>
          </p:nvSpPr>
          <p:spPr bwMode="auto">
            <a:xfrm rot="10800000">
              <a:off x="4448175" y="3648074"/>
              <a:ext cx="1125538" cy="225425"/>
            </a:xfrm>
            <a:prstGeom prst="roundRect">
              <a:avLst>
                <a:gd name="adj" fmla="val 16667"/>
              </a:avLst>
            </a:prstGeom>
            <a:solidFill>
              <a:srgbClr val="FFFF99"/>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SMBus</a:t>
              </a:r>
            </a:p>
          </p:txBody>
        </p:sp>
        <p:sp>
          <p:nvSpPr>
            <p:cNvPr id="54337" name="AutoShape 322"/>
            <p:cNvSpPr>
              <a:spLocks noChangeArrowheads="1"/>
            </p:cNvSpPr>
            <p:nvPr/>
          </p:nvSpPr>
          <p:spPr bwMode="auto">
            <a:xfrm rot="10800000">
              <a:off x="3284538" y="3428999"/>
              <a:ext cx="1154112" cy="228599"/>
            </a:xfrm>
            <a:prstGeom prst="roundRect">
              <a:avLst>
                <a:gd name="adj" fmla="val 9958"/>
              </a:avLst>
            </a:prstGeom>
            <a:solidFill>
              <a:srgbClr val="FFFF99"/>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RTC &amp; Sus.</a:t>
              </a:r>
            </a:p>
          </p:txBody>
        </p:sp>
        <p:sp>
          <p:nvSpPr>
            <p:cNvPr id="54338" name="AutoShape 332"/>
            <p:cNvSpPr>
              <a:spLocks noChangeArrowheads="1"/>
            </p:cNvSpPr>
            <p:nvPr/>
          </p:nvSpPr>
          <p:spPr bwMode="auto">
            <a:xfrm rot="10800000">
              <a:off x="3290388" y="4114800"/>
              <a:ext cx="1157287" cy="231775"/>
            </a:xfrm>
            <a:prstGeom prst="roundRect">
              <a:avLst>
                <a:gd name="adj" fmla="val 16667"/>
              </a:avLst>
            </a:prstGeom>
            <a:solidFill>
              <a:srgbClr val="FFFF99"/>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GPIO </a:t>
              </a:r>
              <a:r>
                <a:rPr lang="en-US" sz="900" i="1">
                  <a:latin typeface="Verdana" pitchFamily="34" charset="0"/>
                </a:rPr>
                <a:t>(14)</a:t>
              </a:r>
            </a:p>
          </p:txBody>
        </p:sp>
        <p:sp>
          <p:nvSpPr>
            <p:cNvPr id="54339" name="AutoShape 310"/>
            <p:cNvSpPr>
              <a:spLocks noChangeArrowheads="1"/>
            </p:cNvSpPr>
            <p:nvPr/>
          </p:nvSpPr>
          <p:spPr bwMode="auto">
            <a:xfrm rot="10800000">
              <a:off x="3279775" y="2970212"/>
              <a:ext cx="1162050" cy="219075"/>
            </a:xfrm>
            <a:prstGeom prst="roundRect">
              <a:avLst>
                <a:gd name="adj" fmla="val 16667"/>
              </a:avLst>
            </a:prstGeom>
            <a:solidFill>
              <a:srgbClr val="FFCC66"/>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Video Encode</a:t>
              </a:r>
            </a:p>
          </p:txBody>
        </p:sp>
        <p:sp>
          <p:nvSpPr>
            <p:cNvPr id="54340" name="AutoShape 309"/>
            <p:cNvSpPr>
              <a:spLocks noChangeArrowheads="1"/>
            </p:cNvSpPr>
            <p:nvPr/>
          </p:nvSpPr>
          <p:spPr bwMode="auto">
            <a:xfrm rot="10800000">
              <a:off x="3279775" y="2744787"/>
              <a:ext cx="1157288" cy="220663"/>
            </a:xfrm>
            <a:prstGeom prst="roundRect">
              <a:avLst>
                <a:gd name="adj" fmla="val 16667"/>
              </a:avLst>
            </a:prstGeom>
            <a:solidFill>
              <a:srgbClr val="FFCC66"/>
            </a:solidFill>
            <a:ln w="12700" algn="ctr">
              <a:solidFill>
                <a:srgbClr val="4D4D4D"/>
              </a:solidFill>
              <a:round/>
              <a:headEnd/>
              <a:tailEnd/>
            </a:ln>
          </p:spPr>
          <p:txBody>
            <a:bodyPr rot="10800000" wrap="none" anchor="ctr"/>
            <a:lstStyle/>
            <a:p>
              <a:pPr algn="ctr" eaLnBrk="0" hangingPunct="0">
                <a:lnSpc>
                  <a:spcPct val="80000"/>
                </a:lnSpc>
              </a:pPr>
              <a:r>
                <a:rPr lang="en-US" sz="900" b="1">
                  <a:latin typeface="Verdana" pitchFamily="34" charset="0"/>
                </a:rPr>
                <a:t>Video Decode</a:t>
              </a:r>
              <a:endParaRPr lang="en-US" sz="500" i="1">
                <a:latin typeface="Verdana" pitchFamily="34" charset="0"/>
              </a:endParaRPr>
            </a:p>
          </p:txBody>
        </p:sp>
      </p:grpSp>
      <p:graphicFrame>
        <p:nvGraphicFramePr>
          <p:cNvPr id="34892" name="Group 76"/>
          <p:cNvGraphicFramePr>
            <a:graphicFrameLocks noGrp="1"/>
          </p:cNvGraphicFramePr>
          <p:nvPr/>
        </p:nvGraphicFramePr>
        <p:xfrm>
          <a:off x="4876800" y="4038600"/>
          <a:ext cx="4191000" cy="1921193"/>
        </p:xfrm>
        <a:graphic>
          <a:graphicData uri="http://schemas.openxmlformats.org/drawingml/2006/table">
            <a:tbl>
              <a:tblPr/>
              <a:tblGrid>
                <a:gridCol w="1289050"/>
                <a:gridCol w="2901950"/>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Verdana" pitchFamily="34" charset="0"/>
                          <a:cs typeface="Arial" charset="0"/>
                        </a:rPr>
                        <a:t>Feature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Verdana" pitchFamily="34" charset="0"/>
                          <a:cs typeface="Arial" charset="0"/>
                        </a:rPr>
                        <a:t>Details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Timer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8254 Timer containing 3 counters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Watchdog timer (1us to 10min)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RTC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06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SPI to EFI BIOS (up to 20MHz)</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SMBus v1.0 (up to 1MHz)</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14 GPIO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LPC 1.1 (33MHz)</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4 PCIe x1 ports host only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SKUs</a:t>
            </a:r>
            <a:endParaRPr lang="en-US" dirty="0"/>
          </a:p>
        </p:txBody>
      </p:sp>
      <p:sp>
        <p:nvSpPr>
          <p:cNvPr id="4" name="Slide Number Placeholder 3"/>
          <p:cNvSpPr>
            <a:spLocks noGrp="1"/>
          </p:cNvSpPr>
          <p:nvPr>
            <p:ph type="sldNum" sz="quarter" idx="4294967295"/>
          </p:nvPr>
        </p:nvSpPr>
        <p:spPr>
          <a:xfrm>
            <a:off x="0" y="6477000"/>
            <a:ext cx="719667" cy="336176"/>
          </a:xfrm>
          <a:prstGeom prst="rect">
            <a:avLst/>
          </a:prstGeom>
        </p:spPr>
        <p:txBody>
          <a:bodyPr/>
          <a:lstStyle/>
          <a:p>
            <a:pPr>
              <a:defRPr/>
            </a:pPr>
            <a:fld id="{25A24FAE-641F-40D5-95D6-576E79D4F177}" type="slidenum">
              <a:rPr lang="en-US" smtClean="0"/>
              <a:pPr>
                <a:defRPr/>
              </a:pPr>
              <a:t>18</a:t>
            </a:fld>
            <a:endParaRPr lang="en-US" dirty="0"/>
          </a:p>
        </p:txBody>
      </p:sp>
      <p:graphicFrame>
        <p:nvGraphicFramePr>
          <p:cNvPr id="11" name="Table 10"/>
          <p:cNvGraphicFramePr>
            <a:graphicFrameLocks noGrp="1"/>
          </p:cNvGraphicFramePr>
          <p:nvPr/>
        </p:nvGraphicFramePr>
        <p:xfrm>
          <a:off x="381001" y="1143000"/>
          <a:ext cx="8534399" cy="1831400"/>
        </p:xfrm>
        <a:graphic>
          <a:graphicData uri="http://schemas.openxmlformats.org/drawingml/2006/table">
            <a:tbl>
              <a:tblPr firstRow="1" bandRow="1">
                <a:tableStyleId>{5C22544A-7EE6-4342-B048-85BDC9FD1C3A}</a:tableStyleId>
              </a:tblPr>
              <a:tblGrid>
                <a:gridCol w="1600199"/>
                <a:gridCol w="1524000"/>
                <a:gridCol w="1447800"/>
                <a:gridCol w="1371600"/>
                <a:gridCol w="1018805"/>
                <a:gridCol w="1571995"/>
              </a:tblGrid>
              <a:tr h="256480">
                <a:tc>
                  <a:txBody>
                    <a:bodyPr/>
                    <a:lstStyle/>
                    <a:p>
                      <a:pPr algn="ctr"/>
                      <a:r>
                        <a:rPr lang="en-US" sz="1200" dirty="0" smtClean="0"/>
                        <a:t>Commercial </a:t>
                      </a:r>
                      <a:r>
                        <a:rPr lang="en-US" sz="1200" baseline="0" dirty="0" smtClean="0"/>
                        <a:t> </a:t>
                      </a:r>
                      <a:r>
                        <a:rPr lang="en-US" sz="1200" dirty="0" smtClean="0"/>
                        <a:t>Temperature</a:t>
                      </a:r>
                    </a:p>
                    <a:p>
                      <a:pPr algn="ctr"/>
                      <a:r>
                        <a:rPr lang="en-US" sz="1200" dirty="0" smtClean="0"/>
                        <a:t>(0 to 70C)</a:t>
                      </a:r>
                      <a:endParaRPr lang="en-US" sz="1200" dirty="0">
                        <a:solidFill>
                          <a:schemeClr val="bg1"/>
                        </a:solidFill>
                      </a:endParaRPr>
                    </a:p>
                  </a:txBody>
                  <a:tcPr/>
                </a:tc>
                <a:tc>
                  <a:txBody>
                    <a:bodyPr/>
                    <a:lstStyle/>
                    <a:p>
                      <a:pPr algn="ctr"/>
                      <a:r>
                        <a:rPr lang="en-US" sz="1200" dirty="0" smtClean="0"/>
                        <a:t>Industrial</a:t>
                      </a:r>
                    </a:p>
                    <a:p>
                      <a:pPr algn="ctr"/>
                      <a:r>
                        <a:rPr lang="en-US" sz="1200" dirty="0" smtClean="0"/>
                        <a:t>Temperature </a:t>
                      </a:r>
                    </a:p>
                    <a:p>
                      <a:pPr algn="ctr"/>
                      <a:r>
                        <a:rPr lang="en-US" sz="1200" dirty="0" smtClean="0"/>
                        <a:t>(-40 to 85C)</a:t>
                      </a:r>
                      <a:endParaRPr lang="en-US" sz="1200" dirty="0">
                        <a:solidFill>
                          <a:schemeClr val="tx1"/>
                        </a:solidFill>
                      </a:endParaRPr>
                    </a:p>
                  </a:txBody>
                  <a:tcPr/>
                </a:tc>
                <a:tc>
                  <a:txBody>
                    <a:bodyPr/>
                    <a:lstStyle/>
                    <a:p>
                      <a:pPr algn="ctr"/>
                      <a:r>
                        <a:rPr lang="en-US" sz="1200" dirty="0" smtClean="0"/>
                        <a:t>Core Frequency (GHz)</a:t>
                      </a:r>
                      <a:endParaRPr lang="en-US" sz="1200" dirty="0">
                        <a:solidFill>
                          <a:schemeClr val="tx1"/>
                        </a:solidFill>
                      </a:endParaRPr>
                    </a:p>
                  </a:txBody>
                  <a:tcPr/>
                </a:tc>
                <a:tc>
                  <a:txBody>
                    <a:bodyPr/>
                    <a:lstStyle/>
                    <a:p>
                      <a:pPr algn="ctr"/>
                      <a:r>
                        <a:rPr lang="en-US" sz="1200" dirty="0" smtClean="0"/>
                        <a:t>Graphics</a:t>
                      </a:r>
                      <a:r>
                        <a:rPr lang="en-US" sz="1200" baseline="0" dirty="0" smtClean="0"/>
                        <a:t> Frequency </a:t>
                      </a:r>
                      <a:r>
                        <a:rPr lang="en-US" sz="1200" dirty="0" smtClean="0"/>
                        <a:t>(MHz)</a:t>
                      </a:r>
                      <a:endParaRPr lang="en-US" sz="1200" dirty="0">
                        <a:solidFill>
                          <a:schemeClr val="tx1"/>
                        </a:solidFill>
                      </a:endParaRPr>
                    </a:p>
                  </a:txBody>
                  <a:tcPr/>
                </a:tc>
                <a:tc>
                  <a:txBody>
                    <a:bodyPr/>
                    <a:lstStyle/>
                    <a:p>
                      <a:pPr algn="ctr"/>
                      <a:r>
                        <a:rPr lang="en-US" sz="1200" dirty="0" smtClean="0"/>
                        <a:t>Video Encode</a:t>
                      </a:r>
                      <a:endParaRPr lang="en-US" sz="1200" dirty="0">
                        <a:solidFill>
                          <a:schemeClr val="tx1"/>
                        </a:solidFill>
                      </a:endParaRPr>
                    </a:p>
                  </a:txBody>
                  <a:tcPr/>
                </a:tc>
                <a:tc>
                  <a:txBody>
                    <a:bodyPr/>
                    <a:lstStyle/>
                    <a:p>
                      <a:pPr algn="ctr"/>
                      <a:r>
                        <a:rPr lang="en-US" sz="1200" dirty="0" smtClean="0"/>
                        <a:t>Estimated Thermal Design Power (W)</a:t>
                      </a:r>
                      <a:endParaRPr lang="en-US" sz="1200" dirty="0">
                        <a:solidFill>
                          <a:schemeClr val="tx1"/>
                        </a:solidFill>
                      </a:endParaRPr>
                    </a:p>
                  </a:txBody>
                  <a:tcPr/>
                </a:tc>
              </a:tr>
              <a:tr h="297830">
                <a:tc>
                  <a:txBody>
                    <a:bodyPr/>
                    <a:lstStyle/>
                    <a:p>
                      <a:pPr algn="l"/>
                      <a:r>
                        <a:rPr lang="en-US" sz="1200" dirty="0" smtClean="0"/>
                        <a:t>E680</a:t>
                      </a:r>
                      <a:endParaRPr lang="en-US" sz="1200" dirty="0"/>
                    </a:p>
                  </a:txBody>
                  <a:tcPr/>
                </a:tc>
                <a:tc>
                  <a:txBody>
                    <a:bodyPr/>
                    <a:lstStyle/>
                    <a:p>
                      <a:pPr algn="l"/>
                      <a:r>
                        <a:rPr lang="en-US" sz="1200" dirty="0" smtClean="0"/>
                        <a:t>E680T</a:t>
                      </a:r>
                      <a:endParaRPr lang="en-US" sz="1200" dirty="0"/>
                    </a:p>
                  </a:txBody>
                  <a:tcPr/>
                </a:tc>
                <a:tc>
                  <a:txBody>
                    <a:bodyPr/>
                    <a:lstStyle/>
                    <a:p>
                      <a:pPr algn="l"/>
                      <a:r>
                        <a:rPr lang="en-US" sz="1200" dirty="0" smtClean="0"/>
                        <a:t>1.6</a:t>
                      </a:r>
                      <a:endParaRPr lang="en-US" sz="1200" dirty="0"/>
                    </a:p>
                  </a:txBody>
                  <a:tcPr/>
                </a:tc>
                <a:tc>
                  <a:txBody>
                    <a:bodyPr/>
                    <a:lstStyle/>
                    <a:p>
                      <a:pPr algn="ctr"/>
                      <a:r>
                        <a:rPr lang="en-US" sz="1200" dirty="0" smtClean="0"/>
                        <a:t>400</a:t>
                      </a:r>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4.5</a:t>
                      </a:r>
                      <a:endParaRPr lang="en-US" sz="1200" dirty="0"/>
                    </a:p>
                  </a:txBody>
                  <a:tcPr/>
                </a:tc>
              </a:tr>
              <a:tr h="297830">
                <a:tc>
                  <a:txBody>
                    <a:bodyPr/>
                    <a:lstStyle/>
                    <a:p>
                      <a:pPr algn="l"/>
                      <a:r>
                        <a:rPr lang="en-US" sz="1200" dirty="0" smtClean="0"/>
                        <a:t>E660</a:t>
                      </a:r>
                      <a:endParaRPr lang="en-US" sz="1200" dirty="0"/>
                    </a:p>
                  </a:txBody>
                  <a:tcPr/>
                </a:tc>
                <a:tc>
                  <a:txBody>
                    <a:bodyPr/>
                    <a:lstStyle/>
                    <a:p>
                      <a:pPr algn="l"/>
                      <a:r>
                        <a:rPr lang="en-US" sz="1200" dirty="0" smtClean="0"/>
                        <a:t>E660T</a:t>
                      </a:r>
                      <a:endParaRPr lang="en-US" sz="1200" dirty="0"/>
                    </a:p>
                  </a:txBody>
                  <a:tcPr/>
                </a:tc>
                <a:tc>
                  <a:txBody>
                    <a:bodyPr/>
                    <a:lstStyle/>
                    <a:p>
                      <a:pPr algn="l"/>
                      <a:r>
                        <a:rPr lang="en-US" sz="1200" dirty="0" smtClean="0"/>
                        <a:t>1.3</a:t>
                      </a:r>
                      <a:endParaRPr lang="en-US" sz="1200" dirty="0"/>
                    </a:p>
                  </a:txBody>
                  <a:tcPr/>
                </a:tc>
                <a:tc>
                  <a:txBody>
                    <a:bodyPr/>
                    <a:lstStyle/>
                    <a:p>
                      <a:pPr algn="ctr"/>
                      <a:r>
                        <a:rPr lang="en-US" sz="1200" dirty="0" smtClean="0"/>
                        <a:t>400</a:t>
                      </a:r>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3.6</a:t>
                      </a:r>
                      <a:endParaRPr lang="en-US" sz="1200" dirty="0"/>
                    </a:p>
                  </a:txBody>
                  <a:tcPr/>
                </a:tc>
              </a:tr>
              <a:tr h="297830">
                <a:tc>
                  <a:txBody>
                    <a:bodyPr/>
                    <a:lstStyle/>
                    <a:p>
                      <a:pPr algn="l"/>
                      <a:r>
                        <a:rPr lang="en-US" sz="1200" dirty="0" smtClean="0"/>
                        <a:t>E640</a:t>
                      </a:r>
                      <a:endParaRPr lang="en-US" sz="1200" dirty="0"/>
                    </a:p>
                  </a:txBody>
                  <a:tcPr/>
                </a:tc>
                <a:tc>
                  <a:txBody>
                    <a:bodyPr/>
                    <a:lstStyle/>
                    <a:p>
                      <a:pPr algn="l"/>
                      <a:r>
                        <a:rPr lang="en-US" sz="1200" dirty="0" smtClean="0"/>
                        <a:t>E640T</a:t>
                      </a:r>
                      <a:endParaRPr lang="en-US" sz="1200" dirty="0"/>
                    </a:p>
                  </a:txBody>
                  <a:tcPr/>
                </a:tc>
                <a:tc>
                  <a:txBody>
                    <a:bodyPr/>
                    <a:lstStyle/>
                    <a:p>
                      <a:pPr algn="l"/>
                      <a:r>
                        <a:rPr lang="en-US" sz="1200" dirty="0" smtClean="0"/>
                        <a:t>1.0</a:t>
                      </a:r>
                      <a:endParaRPr lang="en-US" sz="1200" dirty="0"/>
                    </a:p>
                  </a:txBody>
                  <a:tcPr/>
                </a:tc>
                <a:tc>
                  <a:txBody>
                    <a:bodyPr/>
                    <a:lstStyle/>
                    <a:p>
                      <a:pPr algn="ctr"/>
                      <a:r>
                        <a:rPr lang="en-US" sz="1200" dirty="0" smtClean="0"/>
                        <a:t>320</a:t>
                      </a:r>
                      <a:endParaRPr lang="en-US" sz="1200" dirty="0"/>
                    </a:p>
                  </a:txBody>
                  <a:tcPr/>
                </a:tc>
                <a:tc>
                  <a:txBody>
                    <a:bodyPr/>
                    <a:lstStyle/>
                    <a:p>
                      <a:pPr algn="ctr"/>
                      <a:r>
                        <a:rPr lang="en-US" sz="1200" dirty="0" smtClean="0"/>
                        <a:t>Yes</a:t>
                      </a:r>
                      <a:endParaRPr lang="en-US" sz="1200" dirty="0"/>
                    </a:p>
                  </a:txBody>
                  <a:tcPr/>
                </a:tc>
                <a:tc>
                  <a:txBody>
                    <a:bodyPr/>
                    <a:lstStyle/>
                    <a:p>
                      <a:pPr algn="ctr"/>
                      <a:r>
                        <a:rPr lang="en-US" sz="1200" dirty="0" smtClean="0"/>
                        <a:t>3.6</a:t>
                      </a:r>
                      <a:endParaRPr lang="en-US" sz="1200" dirty="0"/>
                    </a:p>
                  </a:txBody>
                  <a:tcPr/>
                </a:tc>
              </a:tr>
              <a:tr h="297830">
                <a:tc>
                  <a:txBody>
                    <a:bodyPr/>
                    <a:lstStyle/>
                    <a:p>
                      <a:pPr algn="l"/>
                      <a:r>
                        <a:rPr lang="en-US" sz="1200" dirty="0" smtClean="0"/>
                        <a:t>E620</a:t>
                      </a:r>
                      <a:endParaRPr lang="en-US" sz="1200" dirty="0"/>
                    </a:p>
                  </a:txBody>
                  <a:tcPr/>
                </a:tc>
                <a:tc>
                  <a:txBody>
                    <a:bodyPr/>
                    <a:lstStyle/>
                    <a:p>
                      <a:pPr algn="l"/>
                      <a:r>
                        <a:rPr lang="en-US" sz="1200" dirty="0" smtClean="0"/>
                        <a:t>E620T</a:t>
                      </a:r>
                      <a:endParaRPr lang="en-US" sz="1200" dirty="0"/>
                    </a:p>
                  </a:txBody>
                  <a:tcPr/>
                </a:tc>
                <a:tc>
                  <a:txBody>
                    <a:bodyPr/>
                    <a:lstStyle/>
                    <a:p>
                      <a:pPr algn="l"/>
                      <a:r>
                        <a:rPr lang="en-US" sz="1200" dirty="0" smtClean="0"/>
                        <a:t>0.6</a:t>
                      </a:r>
                      <a:endParaRPr lang="en-US" sz="1200" dirty="0"/>
                    </a:p>
                  </a:txBody>
                  <a:tcPr/>
                </a:tc>
                <a:tc>
                  <a:txBody>
                    <a:bodyPr/>
                    <a:lstStyle/>
                    <a:p>
                      <a:pPr algn="ctr"/>
                      <a:r>
                        <a:rPr lang="en-US" sz="1200" dirty="0" smtClean="0"/>
                        <a:t>320</a:t>
                      </a:r>
                      <a:endParaRPr lang="en-US" sz="1200" dirty="0"/>
                    </a:p>
                  </a:txBody>
                  <a:tcPr/>
                </a:tc>
                <a:tc>
                  <a:txBody>
                    <a:bodyPr/>
                    <a:lstStyle/>
                    <a:p>
                      <a:pPr algn="ctr"/>
                      <a:r>
                        <a:rPr lang="en-US" sz="1200" dirty="0" smtClean="0"/>
                        <a:t>No</a:t>
                      </a:r>
                      <a:endParaRPr lang="en-US" sz="1200" dirty="0"/>
                    </a:p>
                  </a:txBody>
                  <a:tcPr/>
                </a:tc>
                <a:tc>
                  <a:txBody>
                    <a:bodyPr/>
                    <a:lstStyle/>
                    <a:p>
                      <a:pPr algn="ctr"/>
                      <a:r>
                        <a:rPr lang="en-US" sz="1200" dirty="0" smtClean="0"/>
                        <a:t>3.3</a:t>
                      </a:r>
                      <a:endParaRPr lang="en-US" sz="1200" dirty="0"/>
                    </a:p>
                  </a:txBody>
                  <a:tcPr/>
                </a:tc>
              </a:tr>
            </a:tbl>
          </a:graphicData>
        </a:graphic>
      </p:graphicFrame>
      <p:graphicFrame>
        <p:nvGraphicFramePr>
          <p:cNvPr id="13" name="Content Placeholder 6"/>
          <p:cNvGraphicFramePr>
            <a:graphicFrameLocks noGrp="1"/>
          </p:cNvGraphicFramePr>
          <p:nvPr>
            <p:ph sz="half" idx="1"/>
          </p:nvPr>
        </p:nvGraphicFramePr>
        <p:xfrm>
          <a:off x="1219200" y="3276600"/>
          <a:ext cx="6994269" cy="1302049"/>
        </p:xfrm>
        <a:graphic>
          <a:graphicData uri="http://schemas.openxmlformats.org/drawingml/2006/table">
            <a:tbl>
              <a:tblPr>
                <a:tableStyleId>{3C2FFA5D-87B4-456A-9821-1D502468CF0F}</a:tableStyleId>
              </a:tblPr>
              <a:tblGrid>
                <a:gridCol w="835247"/>
                <a:gridCol w="1844579"/>
                <a:gridCol w="1105566"/>
                <a:gridCol w="3208877"/>
              </a:tblGrid>
              <a:tr h="75040">
                <a:tc gridSpan="4">
                  <a:txBody>
                    <a:bodyPr/>
                    <a:lstStyle/>
                    <a:p>
                      <a:pPr algn="ctr" fontAlgn="b"/>
                      <a:r>
                        <a:rPr lang="en-US" sz="1200" u="none" strike="noStrike" dirty="0" smtClean="0"/>
                        <a:t>Ordering Information</a:t>
                      </a:r>
                      <a:endParaRPr lang="en-US" sz="1200" b="1" i="0" u="none" strike="noStrike" dirty="0">
                        <a:solidFill>
                          <a:srgbClr val="000000"/>
                        </a:solidFill>
                        <a:latin typeface="+mn-lt"/>
                      </a:endParaRPr>
                    </a:p>
                  </a:txBody>
                  <a:tcPr marL="3127" marR="3127" marT="3127" marB="0" anchor="b"/>
                </a:tc>
                <a:tc hMerge="1">
                  <a:txBody>
                    <a:bodyPr/>
                    <a:lstStyle/>
                    <a:p>
                      <a:pPr algn="l" fontAlgn="b"/>
                      <a:endParaRPr lang="en-US" sz="1200" b="0" i="0" u="none" strike="noStrike" dirty="0">
                        <a:solidFill>
                          <a:srgbClr val="000000"/>
                        </a:solidFill>
                        <a:latin typeface="+mn-lt"/>
                      </a:endParaRPr>
                    </a:p>
                  </a:txBody>
                  <a:tcPr marL="3127" marR="3127" marT="3127" marB="0" anchor="b"/>
                </a:tc>
                <a:tc hMerge="1">
                  <a:txBody>
                    <a:bodyPr/>
                    <a:lstStyle/>
                    <a:p>
                      <a:pPr algn="l" fontAlgn="b"/>
                      <a:endParaRPr lang="en-US" sz="1200" b="0" i="0" u="none" strike="noStrike">
                        <a:solidFill>
                          <a:srgbClr val="000000"/>
                        </a:solidFill>
                        <a:latin typeface="+mn-lt"/>
                      </a:endParaRPr>
                    </a:p>
                  </a:txBody>
                  <a:tcPr marL="3127" marR="3127" marT="3127" marB="0" anchor="b"/>
                </a:tc>
                <a:tc hMerge="1">
                  <a:txBody>
                    <a:bodyPr/>
                    <a:lstStyle/>
                    <a:p>
                      <a:pPr algn="l" fontAlgn="b"/>
                      <a:endParaRPr lang="en-US" sz="1200" b="0" i="0" u="none" strike="noStrike" dirty="0">
                        <a:solidFill>
                          <a:srgbClr val="000000"/>
                        </a:solidFill>
                        <a:latin typeface="+mn-lt"/>
                      </a:endParaRPr>
                    </a:p>
                  </a:txBody>
                  <a:tcPr marL="3127" marR="3127" marT="3127" marB="0" anchor="b"/>
                </a:tc>
              </a:tr>
              <a:tr h="75040">
                <a:tc>
                  <a:txBody>
                    <a:bodyPr/>
                    <a:lstStyle/>
                    <a:p>
                      <a:pPr algn="l" fontAlgn="b"/>
                      <a:r>
                        <a:rPr lang="en-US" sz="1200" u="none" strike="noStrike" dirty="0"/>
                        <a:t> </a:t>
                      </a:r>
                      <a:r>
                        <a:rPr lang="en-US" sz="1200" u="none" strike="noStrike" dirty="0" smtClean="0"/>
                        <a:t>Category</a:t>
                      </a:r>
                      <a:endParaRPr lang="en-US" sz="1200" b="0" i="0" u="none" strike="noStrike" dirty="0">
                        <a:solidFill>
                          <a:srgbClr val="000000"/>
                        </a:solidFill>
                        <a:latin typeface="+mn-lt"/>
                      </a:endParaRPr>
                    </a:p>
                  </a:txBody>
                  <a:tcPr marL="3127" marR="3127" marT="3127" marB="0" anchor="b"/>
                </a:tc>
                <a:tc>
                  <a:txBody>
                    <a:bodyPr/>
                    <a:lstStyle/>
                    <a:p>
                      <a:pPr algn="l" fontAlgn="b"/>
                      <a:r>
                        <a:rPr lang="en-US" sz="1200" u="none" strike="noStrike" dirty="0"/>
                        <a:t>Product Code</a:t>
                      </a:r>
                      <a:endParaRPr lang="en-US" sz="1200" b="0" i="0" u="none" strike="noStrike" dirty="0">
                        <a:solidFill>
                          <a:srgbClr val="000000"/>
                        </a:solidFill>
                        <a:latin typeface="+mn-lt"/>
                      </a:endParaRPr>
                    </a:p>
                  </a:txBody>
                  <a:tcPr marL="3127" marR="3127" marT="3127" marB="0" anchor="b"/>
                </a:tc>
                <a:tc>
                  <a:txBody>
                    <a:bodyPr/>
                    <a:lstStyle/>
                    <a:p>
                      <a:pPr algn="l" fontAlgn="b"/>
                      <a:r>
                        <a:rPr lang="en-US" sz="1200" u="none" strike="noStrike"/>
                        <a:t>S-SPEC MM#</a:t>
                      </a:r>
                      <a:endParaRPr lang="en-US" sz="1200" b="0" i="0" u="none" strike="noStrike">
                        <a:solidFill>
                          <a:srgbClr val="000000"/>
                        </a:solidFill>
                        <a:latin typeface="+mn-lt"/>
                      </a:endParaRPr>
                    </a:p>
                  </a:txBody>
                  <a:tcPr marL="3127" marR="3127" marT="3127" marB="0" anchor="b"/>
                </a:tc>
                <a:tc>
                  <a:txBody>
                    <a:bodyPr/>
                    <a:lstStyle/>
                    <a:p>
                      <a:pPr algn="l" fontAlgn="b"/>
                      <a:r>
                        <a:rPr lang="en-US" sz="1200" u="none" strike="noStrike" dirty="0"/>
                        <a:t>External Name</a:t>
                      </a:r>
                      <a:endParaRPr lang="en-US" sz="1200" b="0" i="0" u="none" strike="noStrike" dirty="0">
                        <a:solidFill>
                          <a:srgbClr val="000000"/>
                        </a:solidFill>
                        <a:latin typeface="+mn-lt"/>
                      </a:endParaRPr>
                    </a:p>
                  </a:txBody>
                  <a:tcPr marL="3127" marR="3127" marT="3127" marB="0" anchor="b"/>
                </a:tc>
              </a:tr>
              <a:tr h="134446">
                <a:tc>
                  <a:txBody>
                    <a:bodyPr/>
                    <a:lstStyle/>
                    <a:p>
                      <a:pPr algn="l" fontAlgn="b"/>
                      <a:r>
                        <a:rPr lang="en-US" sz="1200" u="none" strike="noStrike" dirty="0"/>
                        <a:t>CPU</a:t>
                      </a:r>
                      <a:endParaRPr lang="en-US" sz="1200" b="0" i="0" u="none" strike="noStrike" dirty="0">
                        <a:solidFill>
                          <a:srgbClr val="000000"/>
                        </a:solidFill>
                        <a:latin typeface="+mn-lt"/>
                      </a:endParaRPr>
                    </a:p>
                  </a:txBody>
                  <a:tcPr marL="3127" marR="3127" marT="3127" marB="0" anchor="b"/>
                </a:tc>
                <a:tc>
                  <a:txBody>
                    <a:bodyPr/>
                    <a:lstStyle/>
                    <a:p>
                      <a:pPr algn="l" fontAlgn="b"/>
                      <a:r>
                        <a:rPr lang="en-US" sz="1200" u="none" strike="noStrike" dirty="0"/>
                        <a:t>CT80618003201AA</a:t>
                      </a:r>
                      <a:endParaRPr lang="en-US" sz="1200" b="0" i="0" u="none" strike="noStrike" dirty="0">
                        <a:solidFill>
                          <a:srgbClr val="000000"/>
                        </a:solidFill>
                        <a:latin typeface="+mn-lt"/>
                      </a:endParaRPr>
                    </a:p>
                  </a:txBody>
                  <a:tcPr marL="3127" marR="3127" marT="3127" marB="0" anchor="b"/>
                </a:tc>
                <a:tc>
                  <a:txBody>
                    <a:bodyPr/>
                    <a:lstStyle/>
                    <a:p>
                      <a:pPr algn="l" fontAlgn="b"/>
                      <a:r>
                        <a:rPr lang="en-US" sz="1200" u="none" strike="noStrike"/>
                        <a:t>905523</a:t>
                      </a:r>
                      <a:endParaRPr lang="en-US" sz="1200" b="0" i="0" u="none" strike="noStrike">
                        <a:solidFill>
                          <a:srgbClr val="000000"/>
                        </a:solidFill>
                        <a:latin typeface="+mn-lt"/>
                      </a:endParaRPr>
                    </a:p>
                  </a:txBody>
                  <a:tcPr marL="3127" marR="3127" marT="3127" marB="0" anchor="b"/>
                </a:tc>
                <a:tc>
                  <a:txBody>
                    <a:bodyPr/>
                    <a:lstStyle/>
                    <a:p>
                      <a:pPr algn="l" fontAlgn="b"/>
                      <a:r>
                        <a:rPr lang="en-US" sz="1200" u="none" strike="noStrike"/>
                        <a:t>Intel® Atom™ Processor E660</a:t>
                      </a:r>
                      <a:endParaRPr lang="en-US" sz="1200" b="0" i="0" u="none" strike="noStrike">
                        <a:solidFill>
                          <a:srgbClr val="000000"/>
                        </a:solidFill>
                        <a:latin typeface="+mn-lt"/>
                      </a:endParaRPr>
                    </a:p>
                  </a:txBody>
                  <a:tcPr marL="3127" marR="3127" marT="3127" marB="0" anchor="b"/>
                </a:tc>
              </a:tr>
              <a:tr h="134446">
                <a:tc>
                  <a:txBody>
                    <a:bodyPr/>
                    <a:lstStyle/>
                    <a:p>
                      <a:pPr algn="l" fontAlgn="b"/>
                      <a:r>
                        <a:rPr lang="en-US" sz="1200" u="none" strike="noStrike"/>
                        <a:t>CPU</a:t>
                      </a:r>
                      <a:endParaRPr lang="en-US" sz="1200" b="0" i="0" u="none" strike="noStrike">
                        <a:solidFill>
                          <a:srgbClr val="000000"/>
                        </a:solidFill>
                        <a:latin typeface="+mn-lt"/>
                      </a:endParaRPr>
                    </a:p>
                  </a:txBody>
                  <a:tcPr marL="3127" marR="3127" marT="3127" marB="0" anchor="b"/>
                </a:tc>
                <a:tc>
                  <a:txBody>
                    <a:bodyPr/>
                    <a:lstStyle/>
                    <a:p>
                      <a:pPr algn="l" fontAlgn="b"/>
                      <a:r>
                        <a:rPr lang="en-US" sz="1200" u="none" strike="noStrike"/>
                        <a:t>CT80618005841AA</a:t>
                      </a:r>
                      <a:endParaRPr lang="en-US" sz="1200" b="0" i="0" u="none" strike="noStrike">
                        <a:solidFill>
                          <a:srgbClr val="000000"/>
                        </a:solidFill>
                        <a:latin typeface="+mn-lt"/>
                      </a:endParaRPr>
                    </a:p>
                  </a:txBody>
                  <a:tcPr marL="3127" marR="3127" marT="3127" marB="0" anchor="b"/>
                </a:tc>
                <a:tc>
                  <a:txBody>
                    <a:bodyPr/>
                    <a:lstStyle/>
                    <a:p>
                      <a:pPr algn="l" fontAlgn="b"/>
                      <a:r>
                        <a:rPr lang="en-US" sz="1200" u="none" strike="noStrike"/>
                        <a:t>905528</a:t>
                      </a:r>
                      <a:endParaRPr lang="en-US" sz="1200" b="0" i="0" u="none" strike="noStrike">
                        <a:solidFill>
                          <a:srgbClr val="000000"/>
                        </a:solidFill>
                        <a:latin typeface="+mn-lt"/>
                      </a:endParaRPr>
                    </a:p>
                  </a:txBody>
                  <a:tcPr marL="3127" marR="3127" marT="3127" marB="0" anchor="b"/>
                </a:tc>
                <a:tc>
                  <a:txBody>
                    <a:bodyPr/>
                    <a:lstStyle/>
                    <a:p>
                      <a:pPr algn="l" fontAlgn="b"/>
                      <a:r>
                        <a:rPr lang="en-US" sz="1200" u="none" strike="noStrike"/>
                        <a:t>Intel® Atom™ Processor E640</a:t>
                      </a:r>
                      <a:endParaRPr lang="en-US" sz="1200" b="0" i="0" u="none" strike="noStrike">
                        <a:solidFill>
                          <a:srgbClr val="000000"/>
                        </a:solidFill>
                        <a:latin typeface="+mn-lt"/>
                      </a:endParaRPr>
                    </a:p>
                  </a:txBody>
                  <a:tcPr marL="3127" marR="3127" marT="3127" marB="0" anchor="b"/>
                </a:tc>
              </a:tr>
              <a:tr h="134446">
                <a:tc>
                  <a:txBody>
                    <a:bodyPr/>
                    <a:lstStyle/>
                    <a:p>
                      <a:pPr algn="l" fontAlgn="b"/>
                      <a:r>
                        <a:rPr lang="en-US" sz="1200" u="none" strike="noStrike" dirty="0"/>
                        <a:t>CPU</a:t>
                      </a:r>
                      <a:endParaRPr lang="en-US" sz="1200" b="0" i="0" u="none" strike="noStrike" dirty="0">
                        <a:solidFill>
                          <a:srgbClr val="000000"/>
                        </a:solidFill>
                        <a:latin typeface="+mn-lt"/>
                      </a:endParaRPr>
                    </a:p>
                  </a:txBody>
                  <a:tcPr marL="3127" marR="3127" marT="3127" marB="0" anchor="b"/>
                </a:tc>
                <a:tc>
                  <a:txBody>
                    <a:bodyPr/>
                    <a:lstStyle/>
                    <a:p>
                      <a:pPr algn="l" fontAlgn="b"/>
                      <a:r>
                        <a:rPr lang="en-US" sz="1200" u="none" strike="noStrike"/>
                        <a:t>CT80618003201AB</a:t>
                      </a:r>
                      <a:endParaRPr lang="en-US" sz="1200" b="0" i="0" u="none" strike="noStrike">
                        <a:solidFill>
                          <a:srgbClr val="000000"/>
                        </a:solidFill>
                        <a:latin typeface="+mn-lt"/>
                      </a:endParaRPr>
                    </a:p>
                  </a:txBody>
                  <a:tcPr marL="3127" marR="3127" marT="3127" marB="0" anchor="b"/>
                </a:tc>
                <a:tc>
                  <a:txBody>
                    <a:bodyPr/>
                    <a:lstStyle/>
                    <a:p>
                      <a:pPr algn="l" fontAlgn="b"/>
                      <a:r>
                        <a:rPr lang="en-US" sz="1200" u="none" strike="noStrike"/>
                        <a:t>905804</a:t>
                      </a:r>
                      <a:endParaRPr lang="en-US" sz="1200" b="0" i="0" u="none" strike="noStrike">
                        <a:solidFill>
                          <a:srgbClr val="000000"/>
                        </a:solidFill>
                        <a:latin typeface="+mn-lt"/>
                      </a:endParaRPr>
                    </a:p>
                  </a:txBody>
                  <a:tcPr marL="3127" marR="3127" marT="3127" marB="0" anchor="b"/>
                </a:tc>
                <a:tc>
                  <a:txBody>
                    <a:bodyPr/>
                    <a:lstStyle/>
                    <a:p>
                      <a:pPr algn="l" fontAlgn="b"/>
                      <a:r>
                        <a:rPr lang="en-US" sz="1200" u="none" strike="noStrike"/>
                        <a:t>Intel® Atom™ Processor E660T</a:t>
                      </a:r>
                      <a:endParaRPr lang="en-US" sz="1200" b="0" i="0" u="none" strike="noStrike">
                        <a:solidFill>
                          <a:srgbClr val="000000"/>
                        </a:solidFill>
                        <a:latin typeface="+mn-lt"/>
                      </a:endParaRPr>
                    </a:p>
                  </a:txBody>
                  <a:tcPr marL="3127" marR="3127" marT="3127" marB="0" anchor="b"/>
                </a:tc>
              </a:tr>
              <a:tr h="134446">
                <a:tc>
                  <a:txBody>
                    <a:bodyPr/>
                    <a:lstStyle/>
                    <a:p>
                      <a:pPr algn="l" fontAlgn="b"/>
                      <a:r>
                        <a:rPr lang="en-US" sz="1200" u="none" strike="noStrike"/>
                        <a:t>CPU</a:t>
                      </a:r>
                      <a:endParaRPr lang="en-US" sz="1200" b="0" i="0" u="none" strike="noStrike">
                        <a:solidFill>
                          <a:srgbClr val="000000"/>
                        </a:solidFill>
                        <a:latin typeface="+mn-lt"/>
                      </a:endParaRPr>
                    </a:p>
                  </a:txBody>
                  <a:tcPr marL="3127" marR="3127" marT="3127" marB="0" anchor="b"/>
                </a:tc>
                <a:tc>
                  <a:txBody>
                    <a:bodyPr/>
                    <a:lstStyle/>
                    <a:p>
                      <a:pPr algn="l" fontAlgn="b"/>
                      <a:r>
                        <a:rPr lang="en-US" sz="1200" u="none" strike="noStrike"/>
                        <a:t>CT80618005841AB</a:t>
                      </a:r>
                      <a:endParaRPr lang="en-US" sz="1200" b="0" i="0" u="none" strike="noStrike">
                        <a:solidFill>
                          <a:srgbClr val="000000"/>
                        </a:solidFill>
                        <a:latin typeface="+mn-lt"/>
                      </a:endParaRPr>
                    </a:p>
                  </a:txBody>
                  <a:tcPr marL="3127" marR="3127" marT="3127" marB="0" anchor="b"/>
                </a:tc>
                <a:tc>
                  <a:txBody>
                    <a:bodyPr/>
                    <a:lstStyle/>
                    <a:p>
                      <a:pPr algn="l" fontAlgn="b"/>
                      <a:r>
                        <a:rPr lang="en-US" sz="1200" u="none" strike="noStrike"/>
                        <a:t>905805</a:t>
                      </a:r>
                      <a:endParaRPr lang="en-US" sz="1200" b="0" i="0" u="none" strike="noStrike">
                        <a:solidFill>
                          <a:srgbClr val="000000"/>
                        </a:solidFill>
                        <a:latin typeface="+mn-lt"/>
                      </a:endParaRPr>
                    </a:p>
                  </a:txBody>
                  <a:tcPr marL="3127" marR="3127" marT="3127" marB="0" anchor="b"/>
                </a:tc>
                <a:tc>
                  <a:txBody>
                    <a:bodyPr/>
                    <a:lstStyle/>
                    <a:p>
                      <a:pPr algn="l" fontAlgn="b"/>
                      <a:r>
                        <a:rPr lang="en-US" sz="1200" u="none" strike="noStrike"/>
                        <a:t>Intel® Atom™ Processor E640T</a:t>
                      </a:r>
                      <a:endParaRPr lang="en-US" sz="1200" b="0" i="0" u="none" strike="noStrike">
                        <a:solidFill>
                          <a:srgbClr val="000000"/>
                        </a:solidFill>
                        <a:latin typeface="+mn-lt"/>
                      </a:endParaRPr>
                    </a:p>
                  </a:txBody>
                  <a:tcPr marL="3127" marR="3127" marT="3127" marB="0" anchor="b"/>
                </a:tc>
              </a:tr>
              <a:tr h="75040">
                <a:tc>
                  <a:txBody>
                    <a:bodyPr/>
                    <a:lstStyle/>
                    <a:p>
                      <a:pPr algn="l" fontAlgn="b"/>
                      <a:r>
                        <a:rPr lang="en-US" sz="1200" u="none" strike="noStrike" dirty="0" smtClean="0"/>
                        <a:t>IOH</a:t>
                      </a:r>
                      <a:endParaRPr lang="en-US" sz="1200" b="0" i="0" u="none" strike="noStrike" dirty="0">
                        <a:solidFill>
                          <a:srgbClr val="000000"/>
                        </a:solidFill>
                        <a:latin typeface="+mn-lt"/>
                      </a:endParaRPr>
                    </a:p>
                  </a:txBody>
                  <a:tcPr marL="3127" marR="3127" marT="3127" marB="0" anchor="b"/>
                </a:tc>
                <a:tc>
                  <a:txBody>
                    <a:bodyPr/>
                    <a:lstStyle/>
                    <a:p>
                      <a:pPr algn="l" fontAlgn="b"/>
                      <a:r>
                        <a:rPr lang="en-US" sz="1200" u="none" strike="noStrike"/>
                        <a:t> CS82TPCF</a:t>
                      </a:r>
                      <a:endParaRPr lang="en-US" sz="1200" b="0" i="0" u="none" strike="noStrike">
                        <a:solidFill>
                          <a:srgbClr val="000000"/>
                        </a:solidFill>
                        <a:latin typeface="+mn-lt"/>
                      </a:endParaRPr>
                    </a:p>
                  </a:txBody>
                  <a:tcPr marL="3127" marR="3127" marT="3127" marB="0" anchor="b"/>
                </a:tc>
                <a:tc>
                  <a:txBody>
                    <a:bodyPr/>
                    <a:lstStyle/>
                    <a:p>
                      <a:pPr algn="l" fontAlgn="b"/>
                      <a:r>
                        <a:rPr lang="en-US" sz="1200" u="none" strike="noStrike"/>
                        <a:t>908138</a:t>
                      </a:r>
                      <a:endParaRPr lang="en-US" sz="1200" b="0" i="0" u="none" strike="noStrike">
                        <a:solidFill>
                          <a:srgbClr val="000000"/>
                        </a:solidFill>
                        <a:latin typeface="+mn-lt"/>
                      </a:endParaRPr>
                    </a:p>
                  </a:txBody>
                  <a:tcPr marL="3127" marR="3127" marT="3127" marB="0" anchor="b"/>
                </a:tc>
                <a:tc>
                  <a:txBody>
                    <a:bodyPr/>
                    <a:lstStyle/>
                    <a:p>
                      <a:pPr algn="l" fontAlgn="b"/>
                      <a:r>
                        <a:rPr lang="nn-NO" sz="1200" u="none" strike="noStrike" dirty="0"/>
                        <a:t>Intel® Platform Controller Hub EG20T</a:t>
                      </a:r>
                      <a:endParaRPr lang="nn-NO" sz="1200" b="0" i="0" u="none" strike="noStrike" dirty="0">
                        <a:solidFill>
                          <a:srgbClr val="000000"/>
                        </a:solidFill>
                        <a:latin typeface="+mn-lt"/>
                      </a:endParaRPr>
                    </a:p>
                  </a:txBody>
                  <a:tcPr marL="3127" marR="3127" marT="3127" marB="0" anchor="b"/>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304800" y="152400"/>
            <a:ext cx="8237538" cy="304800"/>
          </a:xfrm>
        </p:spPr>
        <p:txBody>
          <a:bodyPr/>
          <a:lstStyle/>
          <a:p>
            <a:r>
              <a:rPr lang="en-US" sz="2000" dirty="0" smtClean="0"/>
              <a:t>Processor Memory Configurations</a:t>
            </a:r>
          </a:p>
        </p:txBody>
      </p:sp>
      <p:graphicFrame>
        <p:nvGraphicFramePr>
          <p:cNvPr id="57547" name="Group 203"/>
          <p:cNvGraphicFramePr>
            <a:graphicFrameLocks noGrp="1"/>
          </p:cNvGraphicFramePr>
          <p:nvPr>
            <p:ph idx="1"/>
          </p:nvPr>
        </p:nvGraphicFramePr>
        <p:xfrm>
          <a:off x="455613" y="1628775"/>
          <a:ext cx="8237537" cy="3718560"/>
        </p:xfrm>
        <a:graphic>
          <a:graphicData uri="http://schemas.openxmlformats.org/drawingml/2006/table">
            <a:tbl>
              <a:tblPr/>
              <a:tblGrid>
                <a:gridCol w="915987"/>
                <a:gridCol w="914400"/>
                <a:gridCol w="915988"/>
                <a:gridCol w="915987"/>
                <a:gridCol w="912813"/>
                <a:gridCol w="915987"/>
                <a:gridCol w="915988"/>
                <a:gridCol w="914400"/>
                <a:gridCol w="915987"/>
              </a:tblGrid>
              <a:tr h="180975">
                <a:tc rowSpan="2">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Total system Memory capacity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Rank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Rank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2913">
                <a:tc vMerge="1">
                  <a:txBody>
                    <a:bodyPr/>
                    <a:lstStyle/>
                    <a:p>
                      <a:endParaRPr lang="en-US"/>
                    </a:p>
                  </a:txBody>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Mem Size per Rank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Density per DRAM Chip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DRAM Chip per Rank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DRAM Chip Data Width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Mem Size per Rank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Density per DRAM Chip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DRAM Chip per Rank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DRAM Chip Data Width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80975">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128MB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128MB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256Mb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808080"/>
                    </a:solidFill>
                  </a:tcPr>
                </a:tc>
              </a:tr>
              <a:tr h="185738">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256MB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256MB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512Mb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808080"/>
                    </a:solidFill>
                  </a:tcPr>
                </a:tc>
              </a:tr>
              <a:tr h="180975">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512MB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512MB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1Gb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808080"/>
                    </a:solidFill>
                  </a:tcPr>
                </a:tc>
              </a:tr>
              <a:tr h="233363">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1GB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1GB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808080"/>
                    </a:solidFill>
                  </a:tcPr>
                </a:tc>
              </a:tr>
              <a:tr h="180975">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128MB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128MB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512Mb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808080"/>
                    </a:solidFill>
                  </a:tcPr>
                </a:tc>
              </a:tr>
              <a:tr h="180975">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256MB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256MB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1Gb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a:noFill/>
                    </a:lnT>
                    <a:lnB>
                      <a:noFill/>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808080"/>
                    </a:solidFill>
                  </a:tcPr>
                </a:tc>
              </a:tr>
              <a:tr h="242888">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512MB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512MB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000" b="0" i="0" u="none" strike="noStrike" cap="none" normalizeH="0" baseline="0" smtClean="0">
                        <a:ln>
                          <a:noFill/>
                        </a:ln>
                        <a:solidFill>
                          <a:srgbClr val="292929"/>
                        </a:solidFill>
                        <a:effectLst/>
                        <a:latin typeface="Verdana" pitchFamily="34" charset="0"/>
                        <a:cs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r>
              <a:tr h="242888">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256MB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128MB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512Mb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128MB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512Mb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512MB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256MB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1Gb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256MB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1Gb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1GB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512MB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512MB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1GB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512MB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1Gb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512MB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1Gb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1" i="0" u="none" strike="noStrike" cap="none" normalizeH="0" baseline="0" smtClean="0">
                          <a:ln>
                            <a:noFill/>
                          </a:ln>
                          <a:solidFill>
                            <a:schemeClr val="bg1"/>
                          </a:solidFill>
                          <a:effectLst/>
                          <a:latin typeface="Verdana" pitchFamily="34" charset="0"/>
                          <a:cs typeface="Arial" charset="0"/>
                        </a:rPr>
                        <a:t>2GB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1024MB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1024MB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2Gb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000" b="0" i="0" u="none" strike="noStrike" cap="none" normalizeH="0" baseline="0" smtClean="0">
                          <a:ln>
                            <a:noFill/>
                          </a:ln>
                          <a:solidFill>
                            <a:srgbClr val="292929"/>
                          </a:solidFill>
                          <a:effectLst/>
                          <a:latin typeface="Verdana" pitchFamily="34" charset="0"/>
                          <a:cs typeface="Arial" charset="0"/>
                        </a:rPr>
                        <a:t>x8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3261" name="Group 317"/>
          <p:cNvGraphicFramePr>
            <a:graphicFrameLocks noGrp="1"/>
          </p:cNvGraphicFramePr>
          <p:nvPr/>
        </p:nvGraphicFramePr>
        <p:xfrm>
          <a:off x="457200" y="685800"/>
          <a:ext cx="8229600" cy="731520"/>
        </p:xfrm>
        <a:graphic>
          <a:graphicData uri="http://schemas.openxmlformats.org/drawingml/2006/table">
            <a:tbl>
              <a:tblPr/>
              <a:tblGrid>
                <a:gridCol w="1676400"/>
                <a:gridCol w="1295400"/>
                <a:gridCol w="1371600"/>
                <a:gridCol w="1371600"/>
                <a:gridCol w="1295400"/>
                <a:gridCol w="1219200"/>
              </a:tblGrid>
              <a:tr h="381000">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Verdana" pitchFamily="34" charset="0"/>
                        </a:rPr>
                        <a:t>SKU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Verdana" pitchFamily="34" charset="0"/>
                        </a:rPr>
                        <a:t>Mem Clock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Verdana" pitchFamily="34" charset="0"/>
                        </a:rPr>
                        <a:t>DRAM Clock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Verdana" pitchFamily="34" charset="0"/>
                        </a:rPr>
                        <a:t>DRAM Data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Verdana" pitchFamily="34" charset="0"/>
                        </a:rPr>
                        <a:t>DRAM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Verdana" pitchFamily="34" charset="0"/>
                        </a:rPr>
                        <a:t>Peak Bandwidth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85738">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Verdana" pitchFamily="34" charset="0"/>
                        </a:rPr>
                        <a:t>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200" b="0" i="0" u="none" strike="noStrike" cap="none" normalizeH="0" baseline="0" smtClean="0">
                          <a:ln>
                            <a:noFill/>
                          </a:ln>
                          <a:solidFill>
                            <a:srgbClr val="292929"/>
                          </a:solidFill>
                          <a:effectLst/>
                          <a:latin typeface="Verdana" pitchFamily="34" charset="0"/>
                        </a:rPr>
                        <a:t>200MHz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200" b="0" i="0" u="none" strike="noStrike" cap="none" normalizeH="0" baseline="0" smtClean="0">
                          <a:ln>
                            <a:noFill/>
                          </a:ln>
                          <a:solidFill>
                            <a:srgbClr val="292929"/>
                          </a:solidFill>
                          <a:effectLst/>
                          <a:latin typeface="Verdana" pitchFamily="34" charset="0"/>
                        </a:rPr>
                        <a:t>400MHz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200" b="0" i="0" u="none" strike="noStrike" cap="none" normalizeH="0" baseline="0" smtClean="0">
                          <a:ln>
                            <a:noFill/>
                          </a:ln>
                          <a:solidFill>
                            <a:srgbClr val="292929"/>
                          </a:solidFill>
                          <a:effectLst/>
                          <a:latin typeface="Verdana" pitchFamily="34" charset="0"/>
                        </a:rPr>
                        <a:t>800MT/s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200" b="0" i="0" u="none" strike="noStrike" cap="none" normalizeH="0" baseline="0" smtClean="0">
                          <a:ln>
                            <a:noFill/>
                          </a:ln>
                          <a:solidFill>
                            <a:srgbClr val="292929"/>
                          </a:solidFill>
                          <a:effectLst/>
                          <a:latin typeface="Verdana" pitchFamily="34" charset="0"/>
                        </a:rPr>
                        <a:t>DDR2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1200" b="0" i="0" u="none" strike="noStrike" cap="none" normalizeH="0" baseline="0" smtClean="0">
                          <a:ln>
                            <a:noFill/>
                          </a:ln>
                          <a:solidFill>
                            <a:srgbClr val="292929"/>
                          </a:solidFill>
                          <a:effectLst/>
                          <a:latin typeface="Verdana" pitchFamily="34" charset="0"/>
                        </a:rPr>
                        <a:t>3.2GB/s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3262" name="Text Box 318"/>
          <p:cNvSpPr txBox="1">
            <a:spLocks noChangeArrowheads="1"/>
          </p:cNvSpPr>
          <p:nvPr/>
        </p:nvSpPr>
        <p:spPr bwMode="auto">
          <a:xfrm>
            <a:off x="457200" y="5483225"/>
            <a:ext cx="5105400" cy="765175"/>
          </a:xfrm>
          <a:prstGeom prst="rect">
            <a:avLst/>
          </a:prstGeom>
          <a:solidFill>
            <a:schemeClr val="hlink"/>
          </a:solidFill>
          <a:ln w="9525">
            <a:noFill/>
            <a:miter lim="800000"/>
            <a:headEnd/>
            <a:tailEnd/>
          </a:ln>
          <a:effectLst>
            <a:prstShdw prst="shdw17" dist="17961" dir="2700000">
              <a:schemeClr val="hlink">
                <a:gamma/>
                <a:shade val="60000"/>
                <a:invGamma/>
              </a:schemeClr>
            </a:prstShdw>
          </a:effectLst>
        </p:spPr>
        <p:txBody>
          <a:bodyPr>
            <a:spAutoFit/>
          </a:bodyPr>
          <a:lstStyle/>
          <a:p>
            <a:pPr>
              <a:spcBef>
                <a:spcPct val="50000"/>
              </a:spcBef>
              <a:defRPr/>
            </a:pPr>
            <a:r>
              <a:rPr lang="en-US" sz="1100">
                <a:solidFill>
                  <a:schemeClr val="bg1"/>
                </a:solidFill>
                <a:latin typeface="Verdana" pitchFamily="34" charset="0"/>
              </a:rPr>
              <a:t>Note: </a:t>
            </a:r>
          </a:p>
          <a:p>
            <a:pPr>
              <a:spcBef>
                <a:spcPct val="50000"/>
              </a:spcBef>
              <a:buFontTx/>
              <a:buChar char="-"/>
              <a:defRPr/>
            </a:pPr>
            <a:r>
              <a:rPr lang="en-US" sz="1100">
                <a:solidFill>
                  <a:schemeClr val="bg1"/>
                </a:solidFill>
                <a:latin typeface="Verdana" pitchFamily="34" charset="0"/>
              </a:rPr>
              <a:t>Support soldered down DRAM configuration ONLY</a:t>
            </a:r>
          </a:p>
          <a:p>
            <a:pPr>
              <a:spcBef>
                <a:spcPct val="50000"/>
              </a:spcBef>
              <a:buFontTx/>
              <a:buChar char="-"/>
              <a:defRPr/>
            </a:pPr>
            <a:r>
              <a:rPr lang="en-US" sz="1100">
                <a:solidFill>
                  <a:schemeClr val="bg1"/>
                </a:solidFill>
                <a:latin typeface="Verdana" pitchFamily="34" charset="0"/>
              </a:rPr>
              <a:t> Memory configuration on Rank 0 and Rank 1 must be symmetrical</a:t>
            </a:r>
          </a:p>
        </p:txBody>
      </p:sp>
      <p:sp>
        <p:nvSpPr>
          <p:cNvPr id="22564" name="Slide Number Placeholder 105"/>
          <p:cNvSpPr txBox="1">
            <a:spLocks noGrp="1"/>
          </p:cNvSpPr>
          <p:nvPr/>
        </p:nvSpPr>
        <p:spPr bwMode="auto">
          <a:xfrm>
            <a:off x="76200" y="6400800"/>
            <a:ext cx="415925" cy="304800"/>
          </a:xfrm>
          <a:prstGeom prst="rect">
            <a:avLst/>
          </a:prstGeom>
          <a:noFill/>
          <a:ln>
            <a:miter lim="800000"/>
            <a:headEnd/>
            <a:tailEnd/>
          </a:ln>
        </p:spPr>
        <p:txBody>
          <a:bodyPr lIns="0" tIns="0" rIns="0" bIns="0"/>
          <a:lstStyle/>
          <a:p>
            <a:pPr eaLnBrk="0" hangingPunct="0">
              <a:defRPr/>
            </a:pPr>
            <a:fld id="{7F0DCB86-D643-4AFB-BA54-6B0FB32260D0}" type="slidenum">
              <a:rPr lang="en-US" sz="800">
                <a:solidFill>
                  <a:srgbClr val="FFFFFF"/>
                </a:solidFill>
                <a:latin typeface="+mn-lt"/>
                <a:ea typeface="SimSun" pitchFamily="2" charset="-122"/>
              </a:rPr>
              <a:pPr eaLnBrk="0" hangingPunct="0">
                <a:defRPr/>
              </a:pPr>
              <a:t>19</a:t>
            </a:fld>
            <a:endParaRPr lang="en-US" sz="800">
              <a:solidFill>
                <a:srgbClr val="FFFFFF"/>
              </a:solidFill>
              <a:latin typeface="+mn-lt"/>
              <a:ea typeface="SimSun" pitchFamily="2" charset="-122"/>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263525"/>
            <a:ext cx="8237538" cy="574675"/>
          </a:xfrm>
        </p:spPr>
        <p:txBody>
          <a:bodyPr/>
          <a:lstStyle/>
          <a:p>
            <a:pPr eaLnBrk="1" hangingPunct="1"/>
            <a:r>
              <a:rPr lang="en-US" altLang="zh-CN" smtClean="0">
                <a:ea typeface="SimSun" pitchFamily="2" charset="-122"/>
              </a:rPr>
              <a:t>Legal Disclaimer</a:t>
            </a:r>
          </a:p>
        </p:txBody>
      </p:sp>
      <p:sp>
        <p:nvSpPr>
          <p:cNvPr id="32770" name="Rectangle 3"/>
          <p:cNvSpPr>
            <a:spLocks noGrp="1" noChangeArrowheads="1"/>
          </p:cNvSpPr>
          <p:nvPr>
            <p:ph type="body" idx="1"/>
          </p:nvPr>
        </p:nvSpPr>
        <p:spPr>
          <a:xfrm>
            <a:off x="298450" y="852488"/>
            <a:ext cx="8616950" cy="5243512"/>
          </a:xfrm>
        </p:spPr>
        <p:txBody>
          <a:bodyPr/>
          <a:lstStyle/>
          <a:p>
            <a:pPr marL="0" indent="0">
              <a:lnSpc>
                <a:spcPct val="80000"/>
              </a:lnSpc>
              <a:buFont typeface="Wingdings" pitchFamily="2" charset="2"/>
              <a:buNone/>
            </a:pPr>
            <a:r>
              <a:rPr lang="en-US" altLang="zh-CN" sz="800" smtClean="0">
                <a:ea typeface="SimSun" pitchFamily="2" charset="-122"/>
              </a:rPr>
              <a:t>INFORMATION IN THIS DOCUMENT IS PROVIDED IN CONNECTION WITH INTEL PRODUCTS. NO LICENSE, EXPRESS OR IMPLIED, BY ESTOPPEL OR OTHERWISE, TO ANY INTELLECTUAL PROPERTY RIGHTS IS GRANTED BY THIS DOCUMENT. EXCEPT AS PROVIDED IN INTEL'S TERMS AND CONDITIONS OF SALE FOR SUCH PRODUCTS, INTEL ASSUMES NO LIABILITY WHATSOEVER AND INTEL DISCLAIMS ANY EXPRESS OR IMPLIED WARRANTY, RELATING TO SALE AND/OR USE OF INTEL PRODUCTS INCLUDING LIABILITY OR WARRANTIES RELATING TO FITNESS FOR A PARTICULAR PURPOSE, MERCHANTABILITY, OR INFRINGEMENT OF ANY PATENT, COPYRIGHT OR OTHER INTELLECTUAL PROPERTY RIGHT.</a:t>
            </a:r>
          </a:p>
          <a:p>
            <a:pPr marL="0" indent="0">
              <a:lnSpc>
                <a:spcPct val="80000"/>
              </a:lnSpc>
              <a:buFont typeface="Wingdings" pitchFamily="2" charset="2"/>
              <a:buNone/>
            </a:pPr>
            <a:r>
              <a:rPr lang="en-US" altLang="zh-CN" sz="800" smtClean="0">
                <a:ea typeface="SimSun" pitchFamily="2" charset="-122"/>
              </a:rPr>
              <a:t>UNLESS OTHERWISE AGREED IN WRITING BY INTEL, THE INTEL PRODUCTS ARE NOT DESIGNED NOR INTENDED FOR ANY APPLICATION IN WHICH THE FAILURE OF THE INTEL PRODUCT COULD CREATE A SITUATION WHERE PERSONAL INJURY OR DEATH MAY OCCUR.</a:t>
            </a:r>
          </a:p>
          <a:p>
            <a:pPr marL="0" indent="0">
              <a:lnSpc>
                <a:spcPct val="80000"/>
              </a:lnSpc>
              <a:buFont typeface="Wingdings" pitchFamily="2" charset="2"/>
              <a:buNone/>
            </a:pPr>
            <a:r>
              <a:rPr lang="en-US" altLang="zh-CN" sz="800" smtClean="0">
                <a:ea typeface="SimSun" pitchFamily="2" charset="-122"/>
              </a:rPr>
              <a:t>Intel may make changes to specifications and product descriptions at any time, without notice. Designers must not rely on the absence or characteristics of any features or instructions marked "reserved" or "undefined." Intel reserves these for future definition and shall have no responsibility whatsoever for conflicts or incompatibilities arising from future changes to them. The information here is subject to change without notice. Do not finalize a design with this information.</a:t>
            </a:r>
          </a:p>
          <a:p>
            <a:pPr marL="0" indent="0">
              <a:lnSpc>
                <a:spcPct val="80000"/>
              </a:lnSpc>
              <a:buFont typeface="Wingdings" pitchFamily="2" charset="2"/>
              <a:buNone/>
            </a:pPr>
            <a:r>
              <a:rPr lang="en-US" altLang="zh-CN" sz="800" smtClean="0">
                <a:ea typeface="SimSun" pitchFamily="2" charset="-122"/>
              </a:rPr>
              <a:t>The products described in this document may contain design defects or errors known as errata which may cause the product to deviate from published specifications. Current characterized errata are available on request.</a:t>
            </a:r>
          </a:p>
          <a:p>
            <a:pPr marL="0" indent="0">
              <a:lnSpc>
                <a:spcPct val="80000"/>
              </a:lnSpc>
              <a:buFont typeface="Wingdings" pitchFamily="2" charset="2"/>
              <a:buNone/>
            </a:pPr>
            <a:r>
              <a:rPr lang="en-US" altLang="zh-CN" sz="800" smtClean="0">
                <a:ea typeface="SimSun" pitchFamily="2" charset="-122"/>
              </a:rPr>
              <a:t>Contact your local Intel sales office or your distributor to obtain the latest specifications and before placing your product order.</a:t>
            </a:r>
          </a:p>
          <a:p>
            <a:pPr marL="0" indent="0">
              <a:lnSpc>
                <a:spcPct val="80000"/>
              </a:lnSpc>
              <a:buFont typeface="Wingdings" pitchFamily="2" charset="2"/>
              <a:buNone/>
            </a:pPr>
            <a:r>
              <a:rPr lang="en-US" altLang="zh-CN" sz="800" smtClean="0">
                <a:ea typeface="SimSun" pitchFamily="2" charset="-122"/>
              </a:rPr>
              <a:t>Copies of documents which have an order number and are referenced in this document, or other Intel literature, may be obtained by calling 1-800- 548-4725, or by visiting http://www.intel.com/.</a:t>
            </a:r>
          </a:p>
          <a:p>
            <a:pPr marL="0" indent="0">
              <a:lnSpc>
                <a:spcPct val="80000"/>
              </a:lnSpc>
              <a:buFont typeface="Wingdings" pitchFamily="2" charset="2"/>
              <a:buNone/>
            </a:pPr>
            <a:r>
              <a:rPr lang="en-US" altLang="zh-CN" sz="800" smtClean="0">
                <a:ea typeface="SimSun" pitchFamily="2" charset="-122"/>
              </a:rPr>
              <a:t>This document contains information on products in the design phase of development.</a:t>
            </a:r>
          </a:p>
          <a:p>
            <a:pPr marL="0" indent="0">
              <a:lnSpc>
                <a:spcPct val="80000"/>
              </a:lnSpc>
              <a:buFont typeface="Wingdings" pitchFamily="2" charset="2"/>
              <a:buNone/>
            </a:pPr>
            <a:r>
              <a:rPr lang="en-US" altLang="zh-CN" sz="800" smtClean="0">
                <a:ea typeface="SimSun" pitchFamily="2" charset="-122"/>
              </a:rPr>
              <a:t>The Intel products referred to in this document is intended for standard commercial use only. Customer are solely responsible for assessing the suitability of the product for use in particular applications.</a:t>
            </a:r>
          </a:p>
          <a:p>
            <a:pPr marL="0" indent="0">
              <a:lnSpc>
                <a:spcPct val="80000"/>
              </a:lnSpc>
              <a:buFont typeface="Wingdings" pitchFamily="2" charset="2"/>
              <a:buNone/>
            </a:pPr>
            <a:r>
              <a:rPr lang="en-US" altLang="zh-CN" sz="800" smtClean="0">
                <a:ea typeface="SimSun" pitchFamily="2" charset="-122"/>
              </a:rPr>
              <a:t>All products, computer systems, dates, and figures specified are preliminary based on current expectations, and are subject to change without notice.</a:t>
            </a:r>
          </a:p>
          <a:p>
            <a:pPr marL="0" indent="0">
              <a:lnSpc>
                <a:spcPct val="80000"/>
              </a:lnSpc>
              <a:buFont typeface="Wingdings" pitchFamily="2" charset="2"/>
              <a:buNone/>
            </a:pPr>
            <a:r>
              <a:rPr lang="en-US" altLang="zh-CN" sz="800" smtClean="0">
                <a:ea typeface="SimSun" pitchFamily="2" charset="-122"/>
              </a:rPr>
              <a:t>Intel, Intel logo, and Intel Atom are trademarks of Intel Corporation in the U.S. and other countries.</a:t>
            </a:r>
          </a:p>
          <a:p>
            <a:pPr marL="0" indent="0">
              <a:lnSpc>
                <a:spcPct val="80000"/>
              </a:lnSpc>
              <a:buFont typeface="Wingdings" pitchFamily="2" charset="2"/>
              <a:buNone/>
            </a:pPr>
            <a:r>
              <a:rPr lang="en-US" altLang="zh-CN" sz="800" smtClean="0">
                <a:ea typeface="SimSun" pitchFamily="2" charset="-122"/>
              </a:rPr>
              <a:t>* Other names and brands may be claimed as the property of others.</a:t>
            </a:r>
          </a:p>
          <a:p>
            <a:pPr marL="0" indent="0">
              <a:lnSpc>
                <a:spcPct val="80000"/>
              </a:lnSpc>
              <a:buFont typeface="Wingdings" pitchFamily="2" charset="2"/>
              <a:buNone/>
            </a:pPr>
            <a:r>
              <a:rPr lang="en-US" altLang="zh-CN" sz="800" smtClean="0">
                <a:ea typeface="SimSun" pitchFamily="2" charset="-122"/>
              </a:rPr>
              <a:t>Code Names are for use by Intel to identify products, platforms, programs, services, etc. (“products”) in development by Intel that have not been made commercially available to the public, i.e., announced, launched or shipped. They are never to be used as “commercial” names for products or intended to function as trademarks.</a:t>
            </a:r>
          </a:p>
          <a:p>
            <a:pPr marL="0" indent="0">
              <a:lnSpc>
                <a:spcPct val="80000"/>
              </a:lnSpc>
              <a:buFont typeface="Wingdings" pitchFamily="2" charset="2"/>
              <a:buNone/>
            </a:pPr>
            <a:r>
              <a:rPr lang="en-US" altLang="zh-CN" sz="800" smtClean="0">
                <a:ea typeface="SimSun" pitchFamily="2" charset="-122"/>
              </a:rPr>
              <a:t>Other vendors are listed by Intel as a convenience to Intel's general customer base, but Intel does not make any representations or warranties whatsoever regarding quality, reliability, functionality, or compatibility of these products. This list and/or these products may be subject to change without notice.</a:t>
            </a:r>
          </a:p>
          <a:p>
            <a:pPr marL="0" indent="0">
              <a:lnSpc>
                <a:spcPct val="80000"/>
              </a:lnSpc>
              <a:buFont typeface="Wingdings" pitchFamily="2" charset="2"/>
              <a:buNone/>
            </a:pPr>
            <a:r>
              <a:rPr lang="en-US" altLang="zh-CN" sz="800" smtClean="0">
                <a:ea typeface="SimSun" pitchFamily="2" charset="-122"/>
              </a:rPr>
              <a:t>Intel® High Definition Audio requires a system with an appropriate Intel chipset and a motherboard with an appropriate codec and the necessary drivers installed. System sound quality will vary depending on actual implementation, controller, codec, drivers and speakers. For more information about Intel® HD audio, refer to http://www.intel.com/.</a:t>
            </a:r>
          </a:p>
          <a:p>
            <a:pPr marL="0" indent="0">
              <a:lnSpc>
                <a:spcPct val="80000"/>
              </a:lnSpc>
              <a:buFont typeface="Wingdings" pitchFamily="2" charset="2"/>
              <a:buNone/>
            </a:pPr>
            <a:r>
              <a:rPr lang="en-US" altLang="zh-CN" sz="800" smtClean="0">
                <a:ea typeface="SimSun" pitchFamily="2" charset="-122"/>
              </a:rPr>
              <a:t>I2C* is a two-wire communications bus/protocol developed by Philips. SMBus is a subset of the I2C* bus/protocol and was developed by Intel. Implementations of the I2C* bus/protocol may require licenses from various entities, including Philips Electronics N.V. and North American Philips Corporation.</a:t>
            </a:r>
          </a:p>
          <a:p>
            <a:pPr marL="0" indent="0">
              <a:lnSpc>
                <a:spcPct val="80000"/>
              </a:lnSpc>
              <a:buFont typeface="Wingdings" pitchFamily="2" charset="2"/>
              <a:buNone/>
            </a:pPr>
            <a:r>
              <a:rPr lang="en-US" altLang="zh-CN" sz="800" smtClean="0">
                <a:ea typeface="SimSun" pitchFamily="2" charset="-122"/>
              </a:rPr>
              <a:t>Intel® Virtualization Technology requires a computer system with an enabled Intel® processor, BIOS, virtual machine monitor (VMM) and, for some uses, certain computer system software enabled for it. Functionality, performance or other benefits will vary depending on hardware and software configurations and may require a BIOS update. Software applications may not be compatible with all operating systems. Please check with your application vendor.</a:t>
            </a:r>
          </a:p>
          <a:p>
            <a:pPr marL="0" indent="0">
              <a:lnSpc>
                <a:spcPct val="80000"/>
              </a:lnSpc>
              <a:buFont typeface="Wingdings" pitchFamily="2" charset="2"/>
              <a:buNone/>
            </a:pPr>
            <a:r>
              <a:rPr lang="en-US" altLang="zh-CN" sz="800" smtClean="0">
                <a:ea typeface="SimSun" pitchFamily="2" charset="-122"/>
              </a:rPr>
              <a:t>Copyright © 2009, Intel Corporation. All rights reserved.</a:t>
            </a:r>
          </a:p>
        </p:txBody>
      </p:sp>
      <p:sp>
        <p:nvSpPr>
          <p:cNvPr id="18435" name="Slide Number Placeholder 3"/>
          <p:cNvSpPr>
            <a:spLocks noGrp="1"/>
          </p:cNvSpPr>
          <p:nvPr>
            <p:ph type="sldNum" sz="quarter" idx="11"/>
          </p:nvPr>
        </p:nvSpPr>
        <p:spPr/>
        <p:txBody>
          <a:bodyPr/>
          <a:lstStyle/>
          <a:p>
            <a:pPr fontAlgn="base">
              <a:spcBef>
                <a:spcPct val="0"/>
              </a:spcBef>
              <a:spcAft>
                <a:spcPct val="0"/>
              </a:spcAft>
              <a:defRPr/>
            </a:pPr>
            <a:fld id="{FC64110B-207B-4F4A-A809-60A78FCBE8A0}" type="slidenum">
              <a:rPr lang="en-US" smtClean="0">
                <a:cs typeface="Arial" charset="0"/>
              </a:rPr>
              <a:pPr fontAlgn="base">
                <a:spcBef>
                  <a:spcPct val="0"/>
                </a:spcBef>
                <a:spcAft>
                  <a:spcPct val="0"/>
                </a:spcAft>
                <a:defRPr/>
              </a:pPr>
              <a:t>2</a:t>
            </a:fld>
            <a:endParaRPr lang="en-US" dirty="0" smtClean="0">
              <a:cs typeface="Arial"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Line 237"/>
          <p:cNvSpPr>
            <a:spLocks noChangeShapeType="1"/>
          </p:cNvSpPr>
          <p:nvPr/>
        </p:nvSpPr>
        <p:spPr bwMode="auto">
          <a:xfrm>
            <a:off x="1371600" y="3886200"/>
            <a:ext cx="3352800" cy="0"/>
          </a:xfrm>
          <a:prstGeom prst="line">
            <a:avLst/>
          </a:prstGeom>
          <a:noFill/>
          <a:ln w="38100" cmpd="dbl">
            <a:solidFill>
              <a:schemeClr val="folHlink"/>
            </a:solidFill>
            <a:round/>
            <a:headEnd/>
            <a:tailEnd type="triangle" w="med" len="med"/>
          </a:ln>
        </p:spPr>
        <p:txBody>
          <a:bodyPr/>
          <a:lstStyle/>
          <a:p>
            <a:endParaRPr lang="en-US"/>
          </a:p>
        </p:txBody>
      </p:sp>
      <p:sp>
        <p:nvSpPr>
          <p:cNvPr id="59394" name="Rectangle 2"/>
          <p:cNvSpPr>
            <a:spLocks noGrp="1" noChangeArrowheads="1"/>
          </p:cNvSpPr>
          <p:nvPr>
            <p:ph type="title"/>
          </p:nvPr>
        </p:nvSpPr>
        <p:spPr>
          <a:xfrm>
            <a:off x="228600" y="152400"/>
            <a:ext cx="8237538" cy="533400"/>
          </a:xfrm>
        </p:spPr>
        <p:txBody>
          <a:bodyPr/>
          <a:lstStyle/>
          <a:p>
            <a:r>
              <a:rPr lang="en-US" smtClean="0"/>
              <a:t>System Clock </a:t>
            </a:r>
          </a:p>
        </p:txBody>
      </p:sp>
      <p:grpSp>
        <p:nvGrpSpPr>
          <p:cNvPr id="59395" name="Group 233"/>
          <p:cNvGrpSpPr>
            <a:grpSpLocks/>
          </p:cNvGrpSpPr>
          <p:nvPr/>
        </p:nvGrpSpPr>
        <p:grpSpPr bwMode="auto">
          <a:xfrm>
            <a:off x="4724400" y="2971800"/>
            <a:ext cx="1676400" cy="1676400"/>
            <a:chOff x="3792" y="1248"/>
            <a:chExt cx="1056" cy="1056"/>
          </a:xfrm>
        </p:grpSpPr>
        <p:pic>
          <p:nvPicPr>
            <p:cNvPr id="59462" name="Picture 40"/>
            <p:cNvPicPr>
              <a:picLocks noChangeAspect="1" noChangeArrowheads="1"/>
            </p:cNvPicPr>
            <p:nvPr/>
          </p:nvPicPr>
          <p:blipFill>
            <a:blip r:embed="rId3" cstate="print"/>
            <a:srcRect/>
            <a:stretch>
              <a:fillRect/>
            </a:stretch>
          </p:blipFill>
          <p:spPr bwMode="auto">
            <a:xfrm>
              <a:off x="3792" y="1248"/>
              <a:ext cx="1056" cy="1056"/>
            </a:xfrm>
            <a:prstGeom prst="rect">
              <a:avLst/>
            </a:prstGeom>
            <a:noFill/>
            <a:ln w="9525">
              <a:noFill/>
              <a:miter lim="800000"/>
              <a:headEnd/>
              <a:tailEnd/>
            </a:ln>
          </p:spPr>
        </p:pic>
        <p:sp>
          <p:nvSpPr>
            <p:cNvPr id="103" name="Text Box 41"/>
            <p:cNvSpPr txBox="1">
              <a:spLocks noChangeArrowheads="1"/>
            </p:cNvSpPr>
            <p:nvPr/>
          </p:nvSpPr>
          <p:spPr bwMode="auto">
            <a:xfrm>
              <a:off x="3792" y="1392"/>
              <a:ext cx="1056" cy="19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1400" b="1">
                  <a:solidFill>
                    <a:schemeClr val="bg1"/>
                  </a:solidFill>
                  <a:latin typeface="Verdana" pitchFamily="34" charset="0"/>
                </a:rPr>
                <a:t> Tunnel Creek</a:t>
              </a:r>
            </a:p>
          </p:txBody>
        </p:sp>
        <p:pic>
          <p:nvPicPr>
            <p:cNvPr id="59464" name="Picture 101"/>
            <p:cNvPicPr>
              <a:picLocks noChangeAspect="1" noChangeArrowheads="1"/>
            </p:cNvPicPr>
            <p:nvPr/>
          </p:nvPicPr>
          <p:blipFill>
            <a:blip r:embed="rId4" cstate="print"/>
            <a:srcRect/>
            <a:stretch>
              <a:fillRect/>
            </a:stretch>
          </p:blipFill>
          <p:spPr bwMode="auto">
            <a:xfrm>
              <a:off x="4003" y="1670"/>
              <a:ext cx="634" cy="335"/>
            </a:xfrm>
            <a:prstGeom prst="rect">
              <a:avLst/>
            </a:prstGeom>
            <a:noFill/>
            <a:ln w="9525">
              <a:noFill/>
              <a:miter lim="800000"/>
              <a:headEnd/>
              <a:tailEnd/>
            </a:ln>
          </p:spPr>
        </p:pic>
      </p:grpSp>
      <p:sp>
        <p:nvSpPr>
          <p:cNvPr id="87270" name="AutoShape 230"/>
          <p:cNvSpPr>
            <a:spLocks noChangeArrowheads="1"/>
          </p:cNvSpPr>
          <p:nvPr/>
        </p:nvSpPr>
        <p:spPr bwMode="auto">
          <a:xfrm>
            <a:off x="228600" y="2819400"/>
            <a:ext cx="1371600" cy="1981200"/>
          </a:xfrm>
          <a:prstGeom prst="roundRect">
            <a:avLst>
              <a:gd name="adj" fmla="val 16667"/>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endParaRPr lang="en-US" dirty="0">
              <a:solidFill>
                <a:schemeClr val="bg1"/>
              </a:solidFill>
              <a:latin typeface="+mn-lt"/>
              <a:cs typeface="+mn-cs"/>
            </a:endParaRPr>
          </a:p>
        </p:txBody>
      </p:sp>
      <p:sp>
        <p:nvSpPr>
          <p:cNvPr id="59397" name="Line 231"/>
          <p:cNvSpPr>
            <a:spLocks noChangeShapeType="1"/>
          </p:cNvSpPr>
          <p:nvPr/>
        </p:nvSpPr>
        <p:spPr bwMode="auto">
          <a:xfrm>
            <a:off x="1600200" y="3276600"/>
            <a:ext cx="3124200" cy="0"/>
          </a:xfrm>
          <a:prstGeom prst="line">
            <a:avLst/>
          </a:prstGeom>
          <a:noFill/>
          <a:ln w="38100" cmpd="dbl">
            <a:solidFill>
              <a:schemeClr val="folHlink"/>
            </a:solidFill>
            <a:round/>
            <a:headEnd/>
            <a:tailEnd type="triangle" w="med" len="med"/>
          </a:ln>
        </p:spPr>
        <p:txBody>
          <a:bodyPr/>
          <a:lstStyle/>
          <a:p>
            <a:endParaRPr lang="en-US"/>
          </a:p>
        </p:txBody>
      </p:sp>
      <p:sp>
        <p:nvSpPr>
          <p:cNvPr id="59398" name="Text Box 232"/>
          <p:cNvSpPr txBox="1">
            <a:spLocks noChangeArrowheads="1"/>
          </p:cNvSpPr>
          <p:nvPr/>
        </p:nvSpPr>
        <p:spPr bwMode="auto">
          <a:xfrm>
            <a:off x="2057400" y="3108325"/>
            <a:ext cx="2057400" cy="244475"/>
          </a:xfrm>
          <a:prstGeom prst="rect">
            <a:avLst/>
          </a:prstGeom>
          <a:solidFill>
            <a:schemeClr val="bg1"/>
          </a:solidFill>
          <a:ln w="9525">
            <a:noFill/>
            <a:miter lim="800000"/>
            <a:headEnd/>
            <a:tailEnd/>
          </a:ln>
        </p:spPr>
        <p:txBody>
          <a:bodyPr>
            <a:spAutoFit/>
          </a:bodyPr>
          <a:lstStyle/>
          <a:p>
            <a:pPr algn="ctr">
              <a:spcBef>
                <a:spcPct val="50000"/>
              </a:spcBef>
            </a:pPr>
            <a:r>
              <a:rPr lang="en-US" sz="1000">
                <a:latin typeface="Verdana" pitchFamily="34" charset="0"/>
              </a:rPr>
              <a:t>BCLK (100MHz)</a:t>
            </a:r>
          </a:p>
        </p:txBody>
      </p:sp>
      <p:sp>
        <p:nvSpPr>
          <p:cNvPr id="59399" name="Line 234"/>
          <p:cNvSpPr>
            <a:spLocks noChangeShapeType="1"/>
          </p:cNvSpPr>
          <p:nvPr/>
        </p:nvSpPr>
        <p:spPr bwMode="auto">
          <a:xfrm>
            <a:off x="1600200" y="3581400"/>
            <a:ext cx="3124200" cy="0"/>
          </a:xfrm>
          <a:prstGeom prst="line">
            <a:avLst/>
          </a:prstGeom>
          <a:noFill/>
          <a:ln w="38100" cmpd="dbl">
            <a:solidFill>
              <a:schemeClr val="folHlink"/>
            </a:solidFill>
            <a:round/>
            <a:headEnd/>
            <a:tailEnd type="triangle" w="med" len="med"/>
          </a:ln>
        </p:spPr>
        <p:txBody>
          <a:bodyPr/>
          <a:lstStyle/>
          <a:p>
            <a:endParaRPr lang="en-US"/>
          </a:p>
        </p:txBody>
      </p:sp>
      <p:sp>
        <p:nvSpPr>
          <p:cNvPr id="59400" name="Text Box 235"/>
          <p:cNvSpPr txBox="1">
            <a:spLocks noChangeArrowheads="1"/>
          </p:cNvSpPr>
          <p:nvPr/>
        </p:nvSpPr>
        <p:spPr bwMode="auto">
          <a:xfrm>
            <a:off x="1752600" y="3382963"/>
            <a:ext cx="2667000" cy="244475"/>
          </a:xfrm>
          <a:prstGeom prst="rect">
            <a:avLst/>
          </a:prstGeom>
          <a:solidFill>
            <a:schemeClr val="bg1"/>
          </a:solidFill>
          <a:ln w="9525">
            <a:noFill/>
            <a:miter lim="800000"/>
            <a:headEnd/>
            <a:tailEnd/>
          </a:ln>
        </p:spPr>
        <p:txBody>
          <a:bodyPr>
            <a:spAutoFit/>
          </a:bodyPr>
          <a:lstStyle/>
          <a:p>
            <a:pPr algn="ctr">
              <a:spcBef>
                <a:spcPct val="50000"/>
              </a:spcBef>
            </a:pPr>
            <a:r>
              <a:rPr lang="en-US" sz="1000">
                <a:latin typeface="Verdana" pitchFamily="34" charset="0"/>
              </a:rPr>
              <a:t>HPLL_REFCLK (100MHz)</a:t>
            </a:r>
          </a:p>
        </p:txBody>
      </p:sp>
      <p:sp>
        <p:nvSpPr>
          <p:cNvPr id="59401" name="Text Box 236"/>
          <p:cNvSpPr txBox="1">
            <a:spLocks noChangeArrowheads="1"/>
          </p:cNvSpPr>
          <p:nvPr/>
        </p:nvSpPr>
        <p:spPr bwMode="auto">
          <a:xfrm>
            <a:off x="2514600" y="3687763"/>
            <a:ext cx="1143000" cy="244475"/>
          </a:xfrm>
          <a:prstGeom prst="rect">
            <a:avLst/>
          </a:prstGeom>
          <a:solidFill>
            <a:schemeClr val="bg1"/>
          </a:solidFill>
          <a:ln w="9525">
            <a:noFill/>
            <a:miter lim="800000"/>
            <a:headEnd/>
            <a:tailEnd/>
          </a:ln>
        </p:spPr>
        <p:txBody>
          <a:bodyPr>
            <a:spAutoFit/>
          </a:bodyPr>
          <a:lstStyle/>
          <a:p>
            <a:pPr algn="ctr">
              <a:spcBef>
                <a:spcPct val="50000"/>
              </a:spcBef>
            </a:pPr>
            <a:r>
              <a:rPr lang="en-US" sz="1000">
                <a:latin typeface="Verdana" pitchFamily="34" charset="0"/>
              </a:rPr>
              <a:t>DOT (96MHz)</a:t>
            </a:r>
          </a:p>
        </p:txBody>
      </p:sp>
      <p:sp>
        <p:nvSpPr>
          <p:cNvPr id="59402" name="Line 238"/>
          <p:cNvSpPr>
            <a:spLocks noChangeShapeType="1"/>
          </p:cNvSpPr>
          <p:nvPr/>
        </p:nvSpPr>
        <p:spPr bwMode="auto">
          <a:xfrm>
            <a:off x="1600200" y="4191000"/>
            <a:ext cx="3124200" cy="0"/>
          </a:xfrm>
          <a:prstGeom prst="line">
            <a:avLst/>
          </a:prstGeom>
          <a:noFill/>
          <a:ln w="38100">
            <a:solidFill>
              <a:schemeClr val="hlink"/>
            </a:solidFill>
            <a:round/>
            <a:headEnd/>
            <a:tailEnd type="triangle" w="med" len="med"/>
          </a:ln>
        </p:spPr>
        <p:txBody>
          <a:bodyPr/>
          <a:lstStyle/>
          <a:p>
            <a:endParaRPr lang="en-US"/>
          </a:p>
        </p:txBody>
      </p:sp>
      <p:sp>
        <p:nvSpPr>
          <p:cNvPr id="59403" name="Text Box 239"/>
          <p:cNvSpPr txBox="1">
            <a:spLocks noChangeArrowheads="1"/>
          </p:cNvSpPr>
          <p:nvPr/>
        </p:nvSpPr>
        <p:spPr bwMode="auto">
          <a:xfrm>
            <a:off x="2362200" y="4038600"/>
            <a:ext cx="1295400" cy="244475"/>
          </a:xfrm>
          <a:prstGeom prst="rect">
            <a:avLst/>
          </a:prstGeom>
          <a:solidFill>
            <a:schemeClr val="bg1"/>
          </a:solidFill>
          <a:ln w="9525">
            <a:noFill/>
            <a:miter lim="800000"/>
            <a:headEnd/>
            <a:tailEnd/>
          </a:ln>
        </p:spPr>
        <p:txBody>
          <a:bodyPr>
            <a:spAutoFit/>
          </a:bodyPr>
          <a:lstStyle/>
          <a:p>
            <a:pPr algn="ctr">
              <a:spcBef>
                <a:spcPct val="50000"/>
              </a:spcBef>
            </a:pPr>
            <a:r>
              <a:rPr lang="en-US" sz="1000">
                <a:latin typeface="Verdana" pitchFamily="34" charset="0"/>
              </a:rPr>
              <a:t>Ref (14.318MHz)</a:t>
            </a:r>
          </a:p>
        </p:txBody>
      </p:sp>
      <p:sp>
        <p:nvSpPr>
          <p:cNvPr id="59404" name="Rectangle 240"/>
          <p:cNvSpPr>
            <a:spLocks noChangeArrowheads="1"/>
          </p:cNvSpPr>
          <p:nvPr/>
        </p:nvSpPr>
        <p:spPr bwMode="auto">
          <a:xfrm>
            <a:off x="838200" y="5029200"/>
            <a:ext cx="152400" cy="381000"/>
          </a:xfrm>
          <a:prstGeom prst="rect">
            <a:avLst/>
          </a:prstGeom>
          <a:noFill/>
          <a:ln w="9525">
            <a:solidFill>
              <a:schemeClr val="tx1"/>
            </a:solidFill>
            <a:miter lim="800000"/>
            <a:headEnd/>
            <a:tailEnd/>
          </a:ln>
        </p:spPr>
        <p:txBody>
          <a:bodyPr wrap="none" anchor="ctr"/>
          <a:lstStyle/>
          <a:p>
            <a:endParaRPr lang="en-US">
              <a:latin typeface="Verdana" pitchFamily="34" charset="0"/>
            </a:endParaRPr>
          </a:p>
        </p:txBody>
      </p:sp>
      <p:sp>
        <p:nvSpPr>
          <p:cNvPr id="59405" name="Line 241"/>
          <p:cNvSpPr>
            <a:spLocks noChangeShapeType="1"/>
          </p:cNvSpPr>
          <p:nvPr/>
        </p:nvSpPr>
        <p:spPr bwMode="auto">
          <a:xfrm>
            <a:off x="1066800" y="5029200"/>
            <a:ext cx="0" cy="381000"/>
          </a:xfrm>
          <a:prstGeom prst="line">
            <a:avLst/>
          </a:prstGeom>
          <a:noFill/>
          <a:ln w="9525">
            <a:solidFill>
              <a:schemeClr val="tx1"/>
            </a:solidFill>
            <a:round/>
            <a:headEnd/>
            <a:tailEnd/>
          </a:ln>
        </p:spPr>
        <p:txBody>
          <a:bodyPr/>
          <a:lstStyle/>
          <a:p>
            <a:endParaRPr lang="en-US"/>
          </a:p>
        </p:txBody>
      </p:sp>
      <p:sp>
        <p:nvSpPr>
          <p:cNvPr id="59406" name="Line 242"/>
          <p:cNvSpPr>
            <a:spLocks noChangeShapeType="1"/>
          </p:cNvSpPr>
          <p:nvPr/>
        </p:nvSpPr>
        <p:spPr bwMode="auto">
          <a:xfrm>
            <a:off x="762000" y="5029200"/>
            <a:ext cx="0" cy="381000"/>
          </a:xfrm>
          <a:prstGeom prst="line">
            <a:avLst/>
          </a:prstGeom>
          <a:noFill/>
          <a:ln w="9525">
            <a:solidFill>
              <a:schemeClr val="tx1"/>
            </a:solidFill>
            <a:round/>
            <a:headEnd/>
            <a:tailEnd/>
          </a:ln>
        </p:spPr>
        <p:txBody>
          <a:bodyPr/>
          <a:lstStyle/>
          <a:p>
            <a:endParaRPr lang="en-US"/>
          </a:p>
        </p:txBody>
      </p:sp>
      <p:sp>
        <p:nvSpPr>
          <p:cNvPr id="59407" name="Line 243"/>
          <p:cNvSpPr>
            <a:spLocks noChangeShapeType="1"/>
          </p:cNvSpPr>
          <p:nvPr/>
        </p:nvSpPr>
        <p:spPr bwMode="auto">
          <a:xfrm>
            <a:off x="609600" y="4800600"/>
            <a:ext cx="0" cy="457200"/>
          </a:xfrm>
          <a:prstGeom prst="line">
            <a:avLst/>
          </a:prstGeom>
          <a:noFill/>
          <a:ln w="38100">
            <a:solidFill>
              <a:schemeClr val="tx1"/>
            </a:solidFill>
            <a:round/>
            <a:headEnd/>
            <a:tailEnd/>
          </a:ln>
        </p:spPr>
        <p:txBody>
          <a:bodyPr/>
          <a:lstStyle/>
          <a:p>
            <a:endParaRPr lang="en-US"/>
          </a:p>
        </p:txBody>
      </p:sp>
      <p:sp>
        <p:nvSpPr>
          <p:cNvPr id="59408" name="Line 244"/>
          <p:cNvSpPr>
            <a:spLocks noChangeShapeType="1"/>
          </p:cNvSpPr>
          <p:nvPr/>
        </p:nvSpPr>
        <p:spPr bwMode="auto">
          <a:xfrm>
            <a:off x="609600" y="5257800"/>
            <a:ext cx="152400" cy="0"/>
          </a:xfrm>
          <a:prstGeom prst="line">
            <a:avLst/>
          </a:prstGeom>
          <a:noFill/>
          <a:ln w="38100">
            <a:solidFill>
              <a:schemeClr val="tx1"/>
            </a:solidFill>
            <a:round/>
            <a:headEnd/>
            <a:tailEnd/>
          </a:ln>
        </p:spPr>
        <p:txBody>
          <a:bodyPr/>
          <a:lstStyle/>
          <a:p>
            <a:endParaRPr lang="en-US"/>
          </a:p>
        </p:txBody>
      </p:sp>
      <p:sp>
        <p:nvSpPr>
          <p:cNvPr id="59409" name="Line 245"/>
          <p:cNvSpPr>
            <a:spLocks noChangeShapeType="1"/>
          </p:cNvSpPr>
          <p:nvPr/>
        </p:nvSpPr>
        <p:spPr bwMode="auto">
          <a:xfrm>
            <a:off x="1219200" y="4800600"/>
            <a:ext cx="0" cy="457200"/>
          </a:xfrm>
          <a:prstGeom prst="line">
            <a:avLst/>
          </a:prstGeom>
          <a:noFill/>
          <a:ln w="38100">
            <a:solidFill>
              <a:schemeClr val="tx1"/>
            </a:solidFill>
            <a:round/>
            <a:headEnd/>
            <a:tailEnd/>
          </a:ln>
        </p:spPr>
        <p:txBody>
          <a:bodyPr/>
          <a:lstStyle/>
          <a:p>
            <a:endParaRPr lang="en-US"/>
          </a:p>
        </p:txBody>
      </p:sp>
      <p:sp>
        <p:nvSpPr>
          <p:cNvPr id="59410" name="Line 246"/>
          <p:cNvSpPr>
            <a:spLocks noChangeShapeType="1"/>
          </p:cNvSpPr>
          <p:nvPr/>
        </p:nvSpPr>
        <p:spPr bwMode="auto">
          <a:xfrm flipH="1">
            <a:off x="1066800" y="5257800"/>
            <a:ext cx="152400" cy="0"/>
          </a:xfrm>
          <a:prstGeom prst="line">
            <a:avLst/>
          </a:prstGeom>
          <a:noFill/>
          <a:ln w="38100">
            <a:solidFill>
              <a:schemeClr val="tx1"/>
            </a:solidFill>
            <a:round/>
            <a:headEnd/>
            <a:tailEnd/>
          </a:ln>
        </p:spPr>
        <p:txBody>
          <a:bodyPr/>
          <a:lstStyle/>
          <a:p>
            <a:endParaRPr lang="en-US"/>
          </a:p>
        </p:txBody>
      </p:sp>
      <p:sp>
        <p:nvSpPr>
          <p:cNvPr id="59411" name="Rectangle 247"/>
          <p:cNvSpPr>
            <a:spLocks noChangeArrowheads="1"/>
          </p:cNvSpPr>
          <p:nvPr/>
        </p:nvSpPr>
        <p:spPr bwMode="auto">
          <a:xfrm>
            <a:off x="5486400" y="4876800"/>
            <a:ext cx="152400" cy="381000"/>
          </a:xfrm>
          <a:prstGeom prst="rect">
            <a:avLst/>
          </a:prstGeom>
          <a:noFill/>
          <a:ln w="9525">
            <a:solidFill>
              <a:schemeClr val="tx1"/>
            </a:solidFill>
            <a:miter lim="800000"/>
            <a:headEnd/>
            <a:tailEnd/>
          </a:ln>
        </p:spPr>
        <p:txBody>
          <a:bodyPr wrap="none" anchor="ctr"/>
          <a:lstStyle/>
          <a:p>
            <a:endParaRPr lang="en-US">
              <a:latin typeface="Verdana" pitchFamily="34" charset="0"/>
            </a:endParaRPr>
          </a:p>
        </p:txBody>
      </p:sp>
      <p:sp>
        <p:nvSpPr>
          <p:cNvPr id="59412" name="Line 248"/>
          <p:cNvSpPr>
            <a:spLocks noChangeShapeType="1"/>
          </p:cNvSpPr>
          <p:nvPr/>
        </p:nvSpPr>
        <p:spPr bwMode="auto">
          <a:xfrm>
            <a:off x="5715000" y="4876800"/>
            <a:ext cx="0" cy="381000"/>
          </a:xfrm>
          <a:prstGeom prst="line">
            <a:avLst/>
          </a:prstGeom>
          <a:noFill/>
          <a:ln w="9525">
            <a:solidFill>
              <a:schemeClr val="tx1"/>
            </a:solidFill>
            <a:round/>
            <a:headEnd/>
            <a:tailEnd/>
          </a:ln>
        </p:spPr>
        <p:txBody>
          <a:bodyPr/>
          <a:lstStyle/>
          <a:p>
            <a:endParaRPr lang="en-US"/>
          </a:p>
        </p:txBody>
      </p:sp>
      <p:sp>
        <p:nvSpPr>
          <p:cNvPr id="59413" name="Line 249"/>
          <p:cNvSpPr>
            <a:spLocks noChangeShapeType="1"/>
          </p:cNvSpPr>
          <p:nvPr/>
        </p:nvSpPr>
        <p:spPr bwMode="auto">
          <a:xfrm>
            <a:off x="5410200" y="4876800"/>
            <a:ext cx="0" cy="381000"/>
          </a:xfrm>
          <a:prstGeom prst="line">
            <a:avLst/>
          </a:prstGeom>
          <a:noFill/>
          <a:ln w="9525">
            <a:solidFill>
              <a:schemeClr val="tx1"/>
            </a:solidFill>
            <a:round/>
            <a:headEnd/>
            <a:tailEnd/>
          </a:ln>
        </p:spPr>
        <p:txBody>
          <a:bodyPr/>
          <a:lstStyle/>
          <a:p>
            <a:endParaRPr lang="en-US"/>
          </a:p>
        </p:txBody>
      </p:sp>
      <p:sp>
        <p:nvSpPr>
          <p:cNvPr id="59414" name="Line 250"/>
          <p:cNvSpPr>
            <a:spLocks noChangeShapeType="1"/>
          </p:cNvSpPr>
          <p:nvPr/>
        </p:nvSpPr>
        <p:spPr bwMode="auto">
          <a:xfrm>
            <a:off x="5257800" y="4648200"/>
            <a:ext cx="0" cy="457200"/>
          </a:xfrm>
          <a:prstGeom prst="line">
            <a:avLst/>
          </a:prstGeom>
          <a:noFill/>
          <a:ln w="38100">
            <a:solidFill>
              <a:schemeClr val="tx1"/>
            </a:solidFill>
            <a:round/>
            <a:headEnd/>
            <a:tailEnd/>
          </a:ln>
        </p:spPr>
        <p:txBody>
          <a:bodyPr/>
          <a:lstStyle/>
          <a:p>
            <a:endParaRPr lang="en-US"/>
          </a:p>
        </p:txBody>
      </p:sp>
      <p:sp>
        <p:nvSpPr>
          <p:cNvPr id="59415" name="Line 251"/>
          <p:cNvSpPr>
            <a:spLocks noChangeShapeType="1"/>
          </p:cNvSpPr>
          <p:nvPr/>
        </p:nvSpPr>
        <p:spPr bwMode="auto">
          <a:xfrm>
            <a:off x="5257800" y="5105400"/>
            <a:ext cx="152400" cy="0"/>
          </a:xfrm>
          <a:prstGeom prst="line">
            <a:avLst/>
          </a:prstGeom>
          <a:noFill/>
          <a:ln w="38100">
            <a:solidFill>
              <a:schemeClr val="tx1"/>
            </a:solidFill>
            <a:round/>
            <a:headEnd/>
            <a:tailEnd/>
          </a:ln>
        </p:spPr>
        <p:txBody>
          <a:bodyPr/>
          <a:lstStyle/>
          <a:p>
            <a:endParaRPr lang="en-US"/>
          </a:p>
        </p:txBody>
      </p:sp>
      <p:sp>
        <p:nvSpPr>
          <p:cNvPr id="59416" name="Line 252"/>
          <p:cNvSpPr>
            <a:spLocks noChangeShapeType="1"/>
          </p:cNvSpPr>
          <p:nvPr/>
        </p:nvSpPr>
        <p:spPr bwMode="auto">
          <a:xfrm>
            <a:off x="5867400" y="4648200"/>
            <a:ext cx="0" cy="457200"/>
          </a:xfrm>
          <a:prstGeom prst="line">
            <a:avLst/>
          </a:prstGeom>
          <a:noFill/>
          <a:ln w="38100">
            <a:solidFill>
              <a:schemeClr val="tx1"/>
            </a:solidFill>
            <a:round/>
            <a:headEnd/>
            <a:tailEnd/>
          </a:ln>
        </p:spPr>
        <p:txBody>
          <a:bodyPr/>
          <a:lstStyle/>
          <a:p>
            <a:endParaRPr lang="en-US"/>
          </a:p>
        </p:txBody>
      </p:sp>
      <p:sp>
        <p:nvSpPr>
          <p:cNvPr id="59417" name="Line 253"/>
          <p:cNvSpPr>
            <a:spLocks noChangeShapeType="1"/>
          </p:cNvSpPr>
          <p:nvPr/>
        </p:nvSpPr>
        <p:spPr bwMode="auto">
          <a:xfrm flipH="1">
            <a:off x="5715000" y="5105400"/>
            <a:ext cx="152400" cy="0"/>
          </a:xfrm>
          <a:prstGeom prst="line">
            <a:avLst/>
          </a:prstGeom>
          <a:noFill/>
          <a:ln w="38100">
            <a:solidFill>
              <a:schemeClr val="tx1"/>
            </a:solidFill>
            <a:round/>
            <a:headEnd/>
            <a:tailEnd/>
          </a:ln>
        </p:spPr>
        <p:txBody>
          <a:bodyPr/>
          <a:lstStyle/>
          <a:p>
            <a:endParaRPr lang="en-US"/>
          </a:p>
        </p:txBody>
      </p:sp>
      <p:sp>
        <p:nvSpPr>
          <p:cNvPr id="59418" name="Text Box 264"/>
          <p:cNvSpPr txBox="1">
            <a:spLocks noChangeArrowheads="1"/>
          </p:cNvSpPr>
          <p:nvPr/>
        </p:nvSpPr>
        <p:spPr bwMode="auto">
          <a:xfrm>
            <a:off x="533400" y="5394325"/>
            <a:ext cx="685800" cy="244475"/>
          </a:xfrm>
          <a:prstGeom prst="rect">
            <a:avLst/>
          </a:prstGeom>
          <a:noFill/>
          <a:ln w="9525">
            <a:noFill/>
            <a:miter lim="800000"/>
            <a:headEnd/>
            <a:tailEnd/>
          </a:ln>
        </p:spPr>
        <p:txBody>
          <a:bodyPr>
            <a:spAutoFit/>
          </a:bodyPr>
          <a:lstStyle/>
          <a:p>
            <a:pPr algn="ctr">
              <a:spcBef>
                <a:spcPct val="50000"/>
              </a:spcBef>
            </a:pPr>
            <a:r>
              <a:rPr lang="en-US" sz="1000">
                <a:latin typeface="Verdana" pitchFamily="34" charset="0"/>
              </a:rPr>
              <a:t>25MHz</a:t>
            </a:r>
          </a:p>
        </p:txBody>
      </p:sp>
      <p:sp>
        <p:nvSpPr>
          <p:cNvPr id="59419" name="Line 265"/>
          <p:cNvSpPr>
            <a:spLocks noChangeShapeType="1"/>
          </p:cNvSpPr>
          <p:nvPr/>
        </p:nvSpPr>
        <p:spPr bwMode="auto">
          <a:xfrm>
            <a:off x="1600200" y="4495800"/>
            <a:ext cx="3124200" cy="0"/>
          </a:xfrm>
          <a:prstGeom prst="line">
            <a:avLst/>
          </a:prstGeom>
          <a:noFill/>
          <a:ln w="38100" cmpd="dbl">
            <a:solidFill>
              <a:schemeClr val="folHlink"/>
            </a:solidFill>
            <a:round/>
            <a:headEnd/>
            <a:tailEnd type="triangle" w="med" len="med"/>
          </a:ln>
        </p:spPr>
        <p:txBody>
          <a:bodyPr/>
          <a:lstStyle/>
          <a:p>
            <a:endParaRPr lang="en-US"/>
          </a:p>
        </p:txBody>
      </p:sp>
      <p:sp>
        <p:nvSpPr>
          <p:cNvPr id="59420" name="Text Box 266"/>
          <p:cNvSpPr txBox="1">
            <a:spLocks noChangeArrowheads="1"/>
          </p:cNvSpPr>
          <p:nvPr/>
        </p:nvSpPr>
        <p:spPr bwMode="auto">
          <a:xfrm>
            <a:off x="2438400" y="4373563"/>
            <a:ext cx="1143000" cy="244475"/>
          </a:xfrm>
          <a:prstGeom prst="rect">
            <a:avLst/>
          </a:prstGeom>
          <a:solidFill>
            <a:schemeClr val="bg1"/>
          </a:solidFill>
          <a:ln w="9525">
            <a:noFill/>
            <a:miter lim="800000"/>
            <a:headEnd/>
            <a:tailEnd/>
          </a:ln>
        </p:spPr>
        <p:txBody>
          <a:bodyPr>
            <a:spAutoFit/>
          </a:bodyPr>
          <a:lstStyle/>
          <a:p>
            <a:pPr algn="ctr">
              <a:spcBef>
                <a:spcPct val="50000"/>
              </a:spcBef>
            </a:pPr>
            <a:r>
              <a:rPr lang="en-US" sz="1000">
                <a:latin typeface="Verdana" pitchFamily="34" charset="0"/>
              </a:rPr>
              <a:t>SRC (100MHz)</a:t>
            </a:r>
          </a:p>
        </p:txBody>
      </p:sp>
      <p:sp>
        <p:nvSpPr>
          <p:cNvPr id="59421" name="Text Box 267"/>
          <p:cNvSpPr txBox="1">
            <a:spLocks noChangeArrowheads="1"/>
          </p:cNvSpPr>
          <p:nvPr/>
        </p:nvSpPr>
        <p:spPr bwMode="auto">
          <a:xfrm>
            <a:off x="5181600" y="5257800"/>
            <a:ext cx="838200" cy="244475"/>
          </a:xfrm>
          <a:prstGeom prst="rect">
            <a:avLst/>
          </a:prstGeom>
          <a:noFill/>
          <a:ln w="9525">
            <a:noFill/>
            <a:miter lim="800000"/>
            <a:headEnd/>
            <a:tailEnd/>
          </a:ln>
        </p:spPr>
        <p:txBody>
          <a:bodyPr>
            <a:spAutoFit/>
          </a:bodyPr>
          <a:lstStyle/>
          <a:p>
            <a:pPr algn="ctr">
              <a:spcBef>
                <a:spcPct val="50000"/>
              </a:spcBef>
            </a:pPr>
            <a:r>
              <a:rPr lang="en-US" sz="1000">
                <a:latin typeface="Verdana" pitchFamily="34" charset="0"/>
              </a:rPr>
              <a:t>32.768Hz</a:t>
            </a:r>
          </a:p>
        </p:txBody>
      </p:sp>
      <p:sp>
        <p:nvSpPr>
          <p:cNvPr id="87308" name="Text Box 268"/>
          <p:cNvSpPr txBox="1">
            <a:spLocks noChangeArrowheads="1"/>
          </p:cNvSpPr>
          <p:nvPr/>
        </p:nvSpPr>
        <p:spPr bwMode="auto">
          <a:xfrm>
            <a:off x="228600" y="3335338"/>
            <a:ext cx="1371600" cy="10620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auto">
              <a:spcBef>
                <a:spcPct val="50000"/>
              </a:spcBef>
              <a:spcAft>
                <a:spcPts val="0"/>
              </a:spcAft>
              <a:defRPr/>
            </a:pPr>
            <a:r>
              <a:rPr lang="en-US" dirty="0">
                <a:solidFill>
                  <a:schemeClr val="bg1"/>
                </a:solidFill>
                <a:latin typeface="+mn-lt"/>
                <a:cs typeface="+mn-cs"/>
              </a:rPr>
              <a:t>CK505</a:t>
            </a:r>
          </a:p>
          <a:p>
            <a:pPr algn="ctr" fontAlgn="auto">
              <a:spcBef>
                <a:spcPct val="50000"/>
              </a:spcBef>
              <a:spcAft>
                <a:spcPts val="0"/>
              </a:spcAft>
              <a:defRPr/>
            </a:pPr>
            <a:r>
              <a:rPr lang="en-US" dirty="0">
                <a:solidFill>
                  <a:schemeClr val="bg1"/>
                </a:solidFill>
                <a:latin typeface="+mn-lt"/>
                <a:cs typeface="+mn-cs"/>
              </a:rPr>
              <a:t>Clock Chip</a:t>
            </a:r>
          </a:p>
        </p:txBody>
      </p:sp>
      <p:sp>
        <p:nvSpPr>
          <p:cNvPr id="87309" name="Text Box 269"/>
          <p:cNvSpPr txBox="1">
            <a:spLocks noChangeArrowheads="1"/>
          </p:cNvSpPr>
          <p:nvPr/>
        </p:nvSpPr>
        <p:spPr bwMode="auto">
          <a:xfrm>
            <a:off x="1371600" y="5105400"/>
            <a:ext cx="3733800" cy="549275"/>
          </a:xfrm>
          <a:prstGeom prst="rect">
            <a:avLst/>
          </a:prstGeom>
          <a:solidFill>
            <a:schemeClr val="hlink"/>
          </a:solidFill>
          <a:ln w="9525">
            <a:noFill/>
            <a:miter lim="800000"/>
            <a:headEnd/>
            <a:tailEnd/>
          </a:ln>
          <a:effectLst>
            <a:prstShdw prst="shdw17" dist="17961" dir="2700000">
              <a:schemeClr val="hlink">
                <a:gamma/>
                <a:shade val="60000"/>
                <a:invGamma/>
              </a:schemeClr>
            </a:prstShdw>
          </a:effectLst>
        </p:spPr>
        <p:txBody>
          <a:bodyPr>
            <a:spAutoFit/>
          </a:bodyPr>
          <a:lstStyle/>
          <a:p>
            <a:pPr>
              <a:spcBef>
                <a:spcPct val="50000"/>
              </a:spcBef>
              <a:defRPr/>
            </a:pPr>
            <a:r>
              <a:rPr lang="en-US" sz="1200">
                <a:solidFill>
                  <a:schemeClr val="bg1"/>
                </a:solidFill>
                <a:latin typeface="Verdana" pitchFamily="34" charset="0"/>
              </a:rPr>
              <a:t>Note:</a:t>
            </a:r>
          </a:p>
          <a:p>
            <a:pPr>
              <a:spcBef>
                <a:spcPct val="50000"/>
              </a:spcBef>
              <a:buFontTx/>
              <a:buChar char="-"/>
              <a:defRPr/>
            </a:pPr>
            <a:r>
              <a:rPr lang="en-US" sz="1200">
                <a:solidFill>
                  <a:schemeClr val="bg1"/>
                </a:solidFill>
                <a:latin typeface="Verdana" pitchFamily="34" charset="0"/>
              </a:rPr>
              <a:t>CK505 on Little Bay is IDT* ICS9LPR436</a:t>
            </a:r>
          </a:p>
        </p:txBody>
      </p:sp>
      <p:sp>
        <p:nvSpPr>
          <p:cNvPr id="87310" name="Rectangle 270"/>
          <p:cNvSpPr>
            <a:spLocks noChangeArrowheads="1"/>
          </p:cNvSpPr>
          <p:nvPr/>
        </p:nvSpPr>
        <p:spPr bwMode="auto">
          <a:xfrm>
            <a:off x="8382000" y="4419600"/>
            <a:ext cx="609600" cy="3048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1400">
                <a:solidFill>
                  <a:schemeClr val="bg1"/>
                </a:solidFill>
                <a:latin typeface="+mn-lt"/>
                <a:cs typeface="+mn-cs"/>
              </a:rPr>
              <a:t>DDR2</a:t>
            </a:r>
          </a:p>
        </p:txBody>
      </p:sp>
      <p:sp>
        <p:nvSpPr>
          <p:cNvPr id="87311" name="Rectangle 271"/>
          <p:cNvSpPr>
            <a:spLocks noChangeArrowheads="1"/>
          </p:cNvSpPr>
          <p:nvPr/>
        </p:nvSpPr>
        <p:spPr bwMode="auto">
          <a:xfrm>
            <a:off x="8153400" y="3048000"/>
            <a:ext cx="838200" cy="3048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1400">
                <a:solidFill>
                  <a:schemeClr val="bg1"/>
                </a:solidFill>
                <a:latin typeface="+mn-lt"/>
                <a:cs typeface="+mn-cs"/>
              </a:rPr>
              <a:t>HD Audio</a:t>
            </a:r>
          </a:p>
        </p:txBody>
      </p:sp>
      <p:sp>
        <p:nvSpPr>
          <p:cNvPr id="87312" name="Rectangle 272"/>
          <p:cNvSpPr>
            <a:spLocks noChangeArrowheads="1"/>
          </p:cNvSpPr>
          <p:nvPr/>
        </p:nvSpPr>
        <p:spPr bwMode="auto">
          <a:xfrm>
            <a:off x="8153400" y="3505200"/>
            <a:ext cx="838200" cy="3048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1400">
                <a:solidFill>
                  <a:schemeClr val="bg1"/>
                </a:solidFill>
                <a:latin typeface="+mn-lt"/>
                <a:cs typeface="+mn-cs"/>
              </a:rPr>
              <a:t>LVDS</a:t>
            </a:r>
          </a:p>
        </p:txBody>
      </p:sp>
      <p:sp>
        <p:nvSpPr>
          <p:cNvPr id="87313" name="Rectangle 273"/>
          <p:cNvSpPr>
            <a:spLocks noChangeArrowheads="1"/>
          </p:cNvSpPr>
          <p:nvPr/>
        </p:nvSpPr>
        <p:spPr bwMode="auto">
          <a:xfrm>
            <a:off x="8153400" y="3962400"/>
            <a:ext cx="838200" cy="3048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1400">
                <a:solidFill>
                  <a:schemeClr val="bg1"/>
                </a:solidFill>
                <a:latin typeface="+mn-lt"/>
                <a:cs typeface="+mn-cs"/>
              </a:rPr>
              <a:t>SDVO</a:t>
            </a:r>
          </a:p>
        </p:txBody>
      </p:sp>
      <p:sp>
        <p:nvSpPr>
          <p:cNvPr id="59428" name="Line 274"/>
          <p:cNvSpPr>
            <a:spLocks noChangeShapeType="1"/>
          </p:cNvSpPr>
          <p:nvPr/>
        </p:nvSpPr>
        <p:spPr bwMode="auto">
          <a:xfrm>
            <a:off x="6400800" y="4572000"/>
            <a:ext cx="1981200" cy="0"/>
          </a:xfrm>
          <a:prstGeom prst="line">
            <a:avLst/>
          </a:prstGeom>
          <a:noFill/>
          <a:ln w="38100" cmpd="dbl">
            <a:solidFill>
              <a:schemeClr val="folHlink"/>
            </a:solidFill>
            <a:round/>
            <a:headEnd/>
            <a:tailEnd type="triangle" w="med" len="med"/>
          </a:ln>
        </p:spPr>
        <p:txBody>
          <a:bodyPr/>
          <a:lstStyle/>
          <a:p>
            <a:endParaRPr lang="en-US"/>
          </a:p>
        </p:txBody>
      </p:sp>
      <p:sp>
        <p:nvSpPr>
          <p:cNvPr id="59429" name="Line 275"/>
          <p:cNvSpPr>
            <a:spLocks noChangeShapeType="1"/>
          </p:cNvSpPr>
          <p:nvPr/>
        </p:nvSpPr>
        <p:spPr bwMode="auto">
          <a:xfrm>
            <a:off x="6400800" y="3200400"/>
            <a:ext cx="1752600" cy="0"/>
          </a:xfrm>
          <a:prstGeom prst="line">
            <a:avLst/>
          </a:prstGeom>
          <a:noFill/>
          <a:ln w="38100">
            <a:solidFill>
              <a:schemeClr val="hlink"/>
            </a:solidFill>
            <a:round/>
            <a:headEnd/>
            <a:tailEnd type="triangle" w="med" len="med"/>
          </a:ln>
        </p:spPr>
        <p:txBody>
          <a:bodyPr/>
          <a:lstStyle/>
          <a:p>
            <a:endParaRPr lang="en-US"/>
          </a:p>
        </p:txBody>
      </p:sp>
      <p:sp>
        <p:nvSpPr>
          <p:cNvPr id="59430" name="Line 276"/>
          <p:cNvSpPr>
            <a:spLocks noChangeShapeType="1"/>
          </p:cNvSpPr>
          <p:nvPr/>
        </p:nvSpPr>
        <p:spPr bwMode="auto">
          <a:xfrm>
            <a:off x="6400800" y="3657600"/>
            <a:ext cx="1752600" cy="0"/>
          </a:xfrm>
          <a:prstGeom prst="line">
            <a:avLst/>
          </a:prstGeom>
          <a:noFill/>
          <a:ln w="38100" cmpd="dbl">
            <a:solidFill>
              <a:schemeClr val="folHlink"/>
            </a:solidFill>
            <a:round/>
            <a:headEnd/>
            <a:tailEnd type="triangle" w="med" len="med"/>
          </a:ln>
        </p:spPr>
        <p:txBody>
          <a:bodyPr/>
          <a:lstStyle/>
          <a:p>
            <a:endParaRPr lang="en-US"/>
          </a:p>
        </p:txBody>
      </p:sp>
      <p:sp>
        <p:nvSpPr>
          <p:cNvPr id="59431" name="Line 277"/>
          <p:cNvSpPr>
            <a:spLocks noChangeShapeType="1"/>
          </p:cNvSpPr>
          <p:nvPr/>
        </p:nvSpPr>
        <p:spPr bwMode="auto">
          <a:xfrm>
            <a:off x="6400800" y="4114800"/>
            <a:ext cx="1752600" cy="0"/>
          </a:xfrm>
          <a:prstGeom prst="line">
            <a:avLst/>
          </a:prstGeom>
          <a:noFill/>
          <a:ln w="38100" cmpd="dbl">
            <a:solidFill>
              <a:schemeClr val="folHlink"/>
            </a:solidFill>
            <a:round/>
            <a:headEnd/>
            <a:tailEnd type="triangle" w="med" len="med"/>
          </a:ln>
        </p:spPr>
        <p:txBody>
          <a:bodyPr/>
          <a:lstStyle/>
          <a:p>
            <a:endParaRPr lang="en-US"/>
          </a:p>
        </p:txBody>
      </p:sp>
      <p:sp>
        <p:nvSpPr>
          <p:cNvPr id="59432" name="Text Box 278"/>
          <p:cNvSpPr txBox="1">
            <a:spLocks noChangeArrowheads="1"/>
          </p:cNvSpPr>
          <p:nvPr/>
        </p:nvSpPr>
        <p:spPr bwMode="auto">
          <a:xfrm>
            <a:off x="6477000" y="4343400"/>
            <a:ext cx="1676400" cy="473075"/>
          </a:xfrm>
          <a:prstGeom prst="rect">
            <a:avLst/>
          </a:prstGeom>
          <a:solidFill>
            <a:schemeClr val="bg1"/>
          </a:solidFill>
          <a:ln w="9525">
            <a:noFill/>
            <a:miter lim="800000"/>
            <a:headEnd/>
            <a:tailEnd/>
          </a:ln>
        </p:spPr>
        <p:txBody>
          <a:bodyPr>
            <a:spAutoFit/>
          </a:bodyPr>
          <a:lstStyle/>
          <a:p>
            <a:pPr algn="ctr">
              <a:spcBef>
                <a:spcPct val="50000"/>
              </a:spcBef>
            </a:pPr>
            <a:r>
              <a:rPr lang="en-US" sz="1000">
                <a:latin typeface="Verdana" pitchFamily="34" charset="0"/>
              </a:rPr>
              <a:t>DDR2 </a:t>
            </a:r>
          </a:p>
          <a:p>
            <a:pPr algn="ctr">
              <a:spcBef>
                <a:spcPct val="50000"/>
              </a:spcBef>
            </a:pPr>
            <a:r>
              <a:rPr lang="en-US" sz="1000">
                <a:latin typeface="Verdana" pitchFamily="34" charset="0"/>
              </a:rPr>
              <a:t>(400Mz)</a:t>
            </a:r>
          </a:p>
        </p:txBody>
      </p:sp>
      <p:sp>
        <p:nvSpPr>
          <p:cNvPr id="59433" name="Text Box 279"/>
          <p:cNvSpPr txBox="1">
            <a:spLocks noChangeArrowheads="1"/>
          </p:cNvSpPr>
          <p:nvPr/>
        </p:nvSpPr>
        <p:spPr bwMode="auto">
          <a:xfrm>
            <a:off x="6781800" y="2971800"/>
            <a:ext cx="762000" cy="396875"/>
          </a:xfrm>
          <a:prstGeom prst="rect">
            <a:avLst/>
          </a:prstGeom>
          <a:solidFill>
            <a:schemeClr val="bg1"/>
          </a:solidFill>
          <a:ln w="9525">
            <a:noFill/>
            <a:miter lim="800000"/>
            <a:headEnd/>
            <a:tailEnd/>
          </a:ln>
        </p:spPr>
        <p:txBody>
          <a:bodyPr>
            <a:spAutoFit/>
          </a:bodyPr>
          <a:lstStyle/>
          <a:p>
            <a:pPr algn="ctr">
              <a:spcBef>
                <a:spcPct val="50000"/>
              </a:spcBef>
            </a:pPr>
            <a:r>
              <a:rPr lang="en-US" sz="1000">
                <a:latin typeface="Verdana" pitchFamily="34" charset="0"/>
              </a:rPr>
              <a:t>Audio (24MHz)</a:t>
            </a:r>
          </a:p>
        </p:txBody>
      </p:sp>
      <p:sp>
        <p:nvSpPr>
          <p:cNvPr id="59434" name="Text Box 280"/>
          <p:cNvSpPr txBox="1">
            <a:spLocks noChangeArrowheads="1"/>
          </p:cNvSpPr>
          <p:nvPr/>
        </p:nvSpPr>
        <p:spPr bwMode="auto">
          <a:xfrm>
            <a:off x="6477000" y="3429000"/>
            <a:ext cx="1447800" cy="396875"/>
          </a:xfrm>
          <a:prstGeom prst="rect">
            <a:avLst/>
          </a:prstGeom>
          <a:solidFill>
            <a:schemeClr val="bg1"/>
          </a:solidFill>
          <a:ln w="9525">
            <a:noFill/>
            <a:miter lim="800000"/>
            <a:headEnd/>
            <a:tailEnd/>
          </a:ln>
        </p:spPr>
        <p:txBody>
          <a:bodyPr>
            <a:spAutoFit/>
          </a:bodyPr>
          <a:lstStyle/>
          <a:p>
            <a:pPr algn="ctr"/>
            <a:r>
              <a:rPr lang="en-US" sz="1000">
                <a:latin typeface="Verdana" pitchFamily="34" charset="0"/>
              </a:rPr>
              <a:t>LVDS </a:t>
            </a:r>
          </a:p>
          <a:p>
            <a:pPr algn="ctr"/>
            <a:r>
              <a:rPr lang="en-US" sz="1000">
                <a:latin typeface="Verdana" pitchFamily="34" charset="0"/>
              </a:rPr>
              <a:t>(20MHz – 80 MHz)</a:t>
            </a:r>
          </a:p>
        </p:txBody>
      </p:sp>
      <p:sp>
        <p:nvSpPr>
          <p:cNvPr id="59435" name="Text Box 281"/>
          <p:cNvSpPr txBox="1">
            <a:spLocks noChangeArrowheads="1"/>
          </p:cNvSpPr>
          <p:nvPr/>
        </p:nvSpPr>
        <p:spPr bwMode="auto">
          <a:xfrm>
            <a:off x="6477000" y="3946525"/>
            <a:ext cx="1524000" cy="396875"/>
          </a:xfrm>
          <a:prstGeom prst="rect">
            <a:avLst/>
          </a:prstGeom>
          <a:solidFill>
            <a:schemeClr val="bg1"/>
          </a:solidFill>
          <a:ln w="9525">
            <a:noFill/>
            <a:miter lim="800000"/>
            <a:headEnd/>
            <a:tailEnd/>
          </a:ln>
        </p:spPr>
        <p:txBody>
          <a:bodyPr>
            <a:spAutoFit/>
          </a:bodyPr>
          <a:lstStyle/>
          <a:p>
            <a:pPr algn="ctr"/>
            <a:r>
              <a:rPr lang="en-US" sz="1000">
                <a:latin typeface="Verdana" pitchFamily="34" charset="0"/>
              </a:rPr>
              <a:t>SDVO </a:t>
            </a:r>
          </a:p>
          <a:p>
            <a:pPr algn="ctr"/>
            <a:r>
              <a:rPr lang="en-US" sz="1000">
                <a:latin typeface="Verdana" pitchFamily="34" charset="0"/>
              </a:rPr>
              <a:t>(20MHz - 160MHz)</a:t>
            </a:r>
          </a:p>
        </p:txBody>
      </p:sp>
      <p:sp>
        <p:nvSpPr>
          <p:cNvPr id="87324" name="Rectangle 284"/>
          <p:cNvSpPr>
            <a:spLocks noChangeArrowheads="1"/>
          </p:cNvSpPr>
          <p:nvPr/>
        </p:nvSpPr>
        <p:spPr bwMode="auto">
          <a:xfrm>
            <a:off x="7924800" y="1676400"/>
            <a:ext cx="1066800" cy="3048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r>
              <a:rPr lang="en-US" sz="1400">
                <a:solidFill>
                  <a:schemeClr val="bg1"/>
                </a:solidFill>
                <a:latin typeface="Verdana" pitchFamily="34" charset="0"/>
              </a:rPr>
              <a:t>LPC device</a:t>
            </a:r>
          </a:p>
        </p:txBody>
      </p:sp>
      <p:sp>
        <p:nvSpPr>
          <p:cNvPr id="87325" name="Rectangle 285"/>
          <p:cNvSpPr>
            <a:spLocks noChangeArrowheads="1"/>
          </p:cNvSpPr>
          <p:nvPr/>
        </p:nvSpPr>
        <p:spPr bwMode="auto">
          <a:xfrm>
            <a:off x="7924800" y="1219200"/>
            <a:ext cx="1066800" cy="3048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r>
              <a:rPr lang="en-US" sz="1400">
                <a:solidFill>
                  <a:schemeClr val="bg1"/>
                </a:solidFill>
                <a:latin typeface="Verdana" pitchFamily="34" charset="0"/>
              </a:rPr>
              <a:t>LPC device</a:t>
            </a:r>
          </a:p>
        </p:txBody>
      </p:sp>
      <p:sp>
        <p:nvSpPr>
          <p:cNvPr id="87326" name="Rectangle 286"/>
          <p:cNvSpPr>
            <a:spLocks noChangeArrowheads="1"/>
          </p:cNvSpPr>
          <p:nvPr/>
        </p:nvSpPr>
        <p:spPr bwMode="auto">
          <a:xfrm>
            <a:off x="7924800" y="762000"/>
            <a:ext cx="1066800" cy="3048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r>
              <a:rPr lang="en-US" sz="1400">
                <a:solidFill>
                  <a:schemeClr val="bg1"/>
                </a:solidFill>
                <a:latin typeface="Verdana" pitchFamily="34" charset="0"/>
              </a:rPr>
              <a:t>LPC device</a:t>
            </a:r>
          </a:p>
        </p:txBody>
      </p:sp>
      <p:sp>
        <p:nvSpPr>
          <p:cNvPr id="87327" name="Rectangle 287"/>
          <p:cNvSpPr>
            <a:spLocks noChangeArrowheads="1"/>
          </p:cNvSpPr>
          <p:nvPr/>
        </p:nvSpPr>
        <p:spPr bwMode="auto">
          <a:xfrm>
            <a:off x="8153400" y="2590800"/>
            <a:ext cx="838200" cy="3048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1400">
                <a:solidFill>
                  <a:schemeClr val="bg1"/>
                </a:solidFill>
                <a:latin typeface="+mn-lt"/>
                <a:cs typeface="+mn-cs"/>
              </a:rPr>
              <a:t>SPI Flash</a:t>
            </a:r>
          </a:p>
        </p:txBody>
      </p:sp>
      <p:sp>
        <p:nvSpPr>
          <p:cNvPr id="59440" name="Line 288"/>
          <p:cNvSpPr>
            <a:spLocks noChangeShapeType="1"/>
          </p:cNvSpPr>
          <p:nvPr/>
        </p:nvSpPr>
        <p:spPr bwMode="auto">
          <a:xfrm>
            <a:off x="4953000" y="914400"/>
            <a:ext cx="2971800" cy="0"/>
          </a:xfrm>
          <a:prstGeom prst="line">
            <a:avLst/>
          </a:prstGeom>
          <a:noFill/>
          <a:ln w="38100">
            <a:solidFill>
              <a:schemeClr val="hlink"/>
            </a:solidFill>
            <a:round/>
            <a:headEnd/>
            <a:tailEnd type="triangle" w="med" len="med"/>
          </a:ln>
        </p:spPr>
        <p:txBody>
          <a:bodyPr/>
          <a:lstStyle/>
          <a:p>
            <a:endParaRPr lang="en-US"/>
          </a:p>
        </p:txBody>
      </p:sp>
      <p:sp>
        <p:nvSpPr>
          <p:cNvPr id="59441" name="Line 289"/>
          <p:cNvSpPr>
            <a:spLocks noChangeShapeType="1"/>
          </p:cNvSpPr>
          <p:nvPr/>
        </p:nvSpPr>
        <p:spPr bwMode="auto">
          <a:xfrm>
            <a:off x="5257800" y="1371600"/>
            <a:ext cx="2667000" cy="0"/>
          </a:xfrm>
          <a:prstGeom prst="line">
            <a:avLst/>
          </a:prstGeom>
          <a:noFill/>
          <a:ln w="38100">
            <a:solidFill>
              <a:schemeClr val="hlink"/>
            </a:solidFill>
            <a:round/>
            <a:headEnd/>
            <a:tailEnd type="triangle" w="med" len="med"/>
          </a:ln>
        </p:spPr>
        <p:txBody>
          <a:bodyPr/>
          <a:lstStyle/>
          <a:p>
            <a:endParaRPr lang="en-US"/>
          </a:p>
        </p:txBody>
      </p:sp>
      <p:sp>
        <p:nvSpPr>
          <p:cNvPr id="59442" name="Line 290"/>
          <p:cNvSpPr>
            <a:spLocks noChangeShapeType="1"/>
          </p:cNvSpPr>
          <p:nvPr/>
        </p:nvSpPr>
        <p:spPr bwMode="auto">
          <a:xfrm>
            <a:off x="5486400" y="1828800"/>
            <a:ext cx="2438400" cy="0"/>
          </a:xfrm>
          <a:prstGeom prst="line">
            <a:avLst/>
          </a:prstGeom>
          <a:noFill/>
          <a:ln w="38100">
            <a:solidFill>
              <a:schemeClr val="hlink"/>
            </a:solidFill>
            <a:round/>
            <a:headEnd/>
            <a:tailEnd type="triangle" w="med" len="med"/>
          </a:ln>
        </p:spPr>
        <p:txBody>
          <a:bodyPr/>
          <a:lstStyle/>
          <a:p>
            <a:endParaRPr lang="en-US"/>
          </a:p>
        </p:txBody>
      </p:sp>
      <p:sp>
        <p:nvSpPr>
          <p:cNvPr id="59443" name="Line 291"/>
          <p:cNvSpPr>
            <a:spLocks noChangeShapeType="1"/>
          </p:cNvSpPr>
          <p:nvPr/>
        </p:nvSpPr>
        <p:spPr bwMode="auto">
          <a:xfrm>
            <a:off x="5943600" y="2743200"/>
            <a:ext cx="2209800" cy="0"/>
          </a:xfrm>
          <a:prstGeom prst="line">
            <a:avLst/>
          </a:prstGeom>
          <a:noFill/>
          <a:ln w="38100">
            <a:solidFill>
              <a:schemeClr val="hlink"/>
            </a:solidFill>
            <a:round/>
            <a:headEnd/>
            <a:tailEnd type="triangle" w="med" len="med"/>
          </a:ln>
        </p:spPr>
        <p:txBody>
          <a:bodyPr/>
          <a:lstStyle/>
          <a:p>
            <a:endParaRPr lang="en-US"/>
          </a:p>
        </p:txBody>
      </p:sp>
      <p:sp>
        <p:nvSpPr>
          <p:cNvPr id="59444" name="Line 292"/>
          <p:cNvSpPr>
            <a:spLocks noChangeShapeType="1"/>
          </p:cNvSpPr>
          <p:nvPr/>
        </p:nvSpPr>
        <p:spPr bwMode="auto">
          <a:xfrm>
            <a:off x="5943600" y="2743200"/>
            <a:ext cx="0" cy="228600"/>
          </a:xfrm>
          <a:prstGeom prst="line">
            <a:avLst/>
          </a:prstGeom>
          <a:noFill/>
          <a:ln w="38100">
            <a:solidFill>
              <a:schemeClr val="hlink"/>
            </a:solidFill>
            <a:round/>
            <a:headEnd/>
            <a:tailEnd/>
          </a:ln>
        </p:spPr>
        <p:txBody>
          <a:bodyPr/>
          <a:lstStyle/>
          <a:p>
            <a:endParaRPr lang="en-US"/>
          </a:p>
        </p:txBody>
      </p:sp>
      <p:sp>
        <p:nvSpPr>
          <p:cNvPr id="59445" name="Line 293"/>
          <p:cNvSpPr>
            <a:spLocks noChangeShapeType="1"/>
          </p:cNvSpPr>
          <p:nvPr/>
        </p:nvSpPr>
        <p:spPr bwMode="auto">
          <a:xfrm>
            <a:off x="5486400" y="1828800"/>
            <a:ext cx="0" cy="1143000"/>
          </a:xfrm>
          <a:prstGeom prst="line">
            <a:avLst/>
          </a:prstGeom>
          <a:noFill/>
          <a:ln w="38100">
            <a:solidFill>
              <a:schemeClr val="hlink"/>
            </a:solidFill>
            <a:round/>
            <a:headEnd/>
            <a:tailEnd/>
          </a:ln>
        </p:spPr>
        <p:txBody>
          <a:bodyPr/>
          <a:lstStyle/>
          <a:p>
            <a:endParaRPr lang="en-US"/>
          </a:p>
        </p:txBody>
      </p:sp>
      <p:sp>
        <p:nvSpPr>
          <p:cNvPr id="59446" name="Line 294"/>
          <p:cNvSpPr>
            <a:spLocks noChangeShapeType="1"/>
          </p:cNvSpPr>
          <p:nvPr/>
        </p:nvSpPr>
        <p:spPr bwMode="auto">
          <a:xfrm>
            <a:off x="5257800" y="1371600"/>
            <a:ext cx="0" cy="1600200"/>
          </a:xfrm>
          <a:prstGeom prst="line">
            <a:avLst/>
          </a:prstGeom>
          <a:noFill/>
          <a:ln w="38100">
            <a:solidFill>
              <a:schemeClr val="hlink"/>
            </a:solidFill>
            <a:round/>
            <a:headEnd/>
            <a:tailEnd/>
          </a:ln>
        </p:spPr>
        <p:txBody>
          <a:bodyPr/>
          <a:lstStyle/>
          <a:p>
            <a:endParaRPr lang="en-US"/>
          </a:p>
        </p:txBody>
      </p:sp>
      <p:sp>
        <p:nvSpPr>
          <p:cNvPr id="59447" name="Line 295"/>
          <p:cNvSpPr>
            <a:spLocks noChangeShapeType="1"/>
          </p:cNvSpPr>
          <p:nvPr/>
        </p:nvSpPr>
        <p:spPr bwMode="auto">
          <a:xfrm>
            <a:off x="5715000" y="2286000"/>
            <a:ext cx="0" cy="685800"/>
          </a:xfrm>
          <a:prstGeom prst="line">
            <a:avLst/>
          </a:prstGeom>
          <a:noFill/>
          <a:ln w="38100">
            <a:solidFill>
              <a:schemeClr val="hlink"/>
            </a:solidFill>
            <a:round/>
            <a:headEnd/>
            <a:tailEnd/>
          </a:ln>
        </p:spPr>
        <p:txBody>
          <a:bodyPr/>
          <a:lstStyle/>
          <a:p>
            <a:endParaRPr lang="en-US"/>
          </a:p>
        </p:txBody>
      </p:sp>
      <p:sp>
        <p:nvSpPr>
          <p:cNvPr id="59448" name="Text Box 296"/>
          <p:cNvSpPr txBox="1">
            <a:spLocks noChangeArrowheads="1"/>
          </p:cNvSpPr>
          <p:nvPr/>
        </p:nvSpPr>
        <p:spPr bwMode="auto">
          <a:xfrm>
            <a:off x="5943600" y="609600"/>
            <a:ext cx="1143000" cy="396875"/>
          </a:xfrm>
          <a:prstGeom prst="rect">
            <a:avLst/>
          </a:prstGeom>
          <a:solidFill>
            <a:schemeClr val="bg1"/>
          </a:solidFill>
          <a:ln w="9525">
            <a:noFill/>
            <a:miter lim="800000"/>
            <a:headEnd/>
            <a:tailEnd/>
          </a:ln>
        </p:spPr>
        <p:txBody>
          <a:bodyPr>
            <a:spAutoFit/>
          </a:bodyPr>
          <a:lstStyle/>
          <a:p>
            <a:pPr algn="ctr"/>
            <a:r>
              <a:rPr lang="en-US" sz="1000">
                <a:latin typeface="Verdana" pitchFamily="34" charset="0"/>
              </a:rPr>
              <a:t>LPC </a:t>
            </a:r>
          </a:p>
          <a:p>
            <a:pPr algn="ctr"/>
            <a:r>
              <a:rPr lang="en-US" sz="1000">
                <a:latin typeface="Verdana" pitchFamily="34" charset="0"/>
              </a:rPr>
              <a:t>(up to 33MHz)</a:t>
            </a:r>
          </a:p>
        </p:txBody>
      </p:sp>
      <p:sp>
        <p:nvSpPr>
          <p:cNvPr id="59449" name="Text Box 299"/>
          <p:cNvSpPr txBox="1">
            <a:spLocks noChangeArrowheads="1"/>
          </p:cNvSpPr>
          <p:nvPr/>
        </p:nvSpPr>
        <p:spPr bwMode="auto">
          <a:xfrm>
            <a:off x="6248400" y="2514600"/>
            <a:ext cx="1143000" cy="396875"/>
          </a:xfrm>
          <a:prstGeom prst="rect">
            <a:avLst/>
          </a:prstGeom>
          <a:solidFill>
            <a:schemeClr val="bg1"/>
          </a:solidFill>
          <a:ln w="9525">
            <a:noFill/>
            <a:miter lim="800000"/>
            <a:headEnd/>
            <a:tailEnd/>
          </a:ln>
        </p:spPr>
        <p:txBody>
          <a:bodyPr>
            <a:spAutoFit/>
          </a:bodyPr>
          <a:lstStyle/>
          <a:p>
            <a:pPr algn="ctr"/>
            <a:r>
              <a:rPr lang="en-US" sz="1000">
                <a:latin typeface="Verdana" pitchFamily="34" charset="0"/>
              </a:rPr>
              <a:t>SPI </a:t>
            </a:r>
          </a:p>
          <a:p>
            <a:pPr algn="ctr"/>
            <a:r>
              <a:rPr lang="en-US" sz="1000">
                <a:latin typeface="Verdana" pitchFamily="34" charset="0"/>
              </a:rPr>
              <a:t>(up to 20MHz)</a:t>
            </a:r>
          </a:p>
        </p:txBody>
      </p:sp>
      <p:sp>
        <p:nvSpPr>
          <p:cNvPr id="59450" name="Line 302"/>
          <p:cNvSpPr>
            <a:spLocks noChangeShapeType="1"/>
          </p:cNvSpPr>
          <p:nvPr/>
        </p:nvSpPr>
        <p:spPr bwMode="auto">
          <a:xfrm>
            <a:off x="4953000" y="914400"/>
            <a:ext cx="0" cy="2057400"/>
          </a:xfrm>
          <a:prstGeom prst="line">
            <a:avLst/>
          </a:prstGeom>
          <a:noFill/>
          <a:ln w="38100">
            <a:solidFill>
              <a:schemeClr val="hlink"/>
            </a:solidFill>
            <a:round/>
            <a:headEnd/>
            <a:tailEnd/>
          </a:ln>
        </p:spPr>
        <p:txBody>
          <a:bodyPr/>
          <a:lstStyle/>
          <a:p>
            <a:endParaRPr lang="en-US"/>
          </a:p>
        </p:txBody>
      </p:sp>
      <p:sp>
        <p:nvSpPr>
          <p:cNvPr id="87343" name="Rectangle 303"/>
          <p:cNvSpPr>
            <a:spLocks noChangeArrowheads="1"/>
          </p:cNvSpPr>
          <p:nvPr/>
        </p:nvSpPr>
        <p:spPr bwMode="auto">
          <a:xfrm>
            <a:off x="7924800" y="2133600"/>
            <a:ext cx="1066800" cy="3048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1200">
                <a:solidFill>
                  <a:schemeClr val="bg1"/>
                </a:solidFill>
                <a:latin typeface="+mn-lt"/>
                <a:cs typeface="+mn-cs"/>
              </a:rPr>
              <a:t>SMBus device</a:t>
            </a:r>
          </a:p>
        </p:txBody>
      </p:sp>
      <p:sp>
        <p:nvSpPr>
          <p:cNvPr id="59452" name="Line 304"/>
          <p:cNvSpPr>
            <a:spLocks noChangeShapeType="1"/>
          </p:cNvSpPr>
          <p:nvPr/>
        </p:nvSpPr>
        <p:spPr bwMode="auto">
          <a:xfrm>
            <a:off x="5715000" y="2286000"/>
            <a:ext cx="2209800" cy="0"/>
          </a:xfrm>
          <a:prstGeom prst="line">
            <a:avLst/>
          </a:prstGeom>
          <a:noFill/>
          <a:ln w="38100">
            <a:solidFill>
              <a:schemeClr val="hlink"/>
            </a:solidFill>
            <a:round/>
            <a:headEnd/>
            <a:tailEnd type="triangle" w="med" len="med"/>
          </a:ln>
        </p:spPr>
        <p:txBody>
          <a:bodyPr/>
          <a:lstStyle/>
          <a:p>
            <a:endParaRPr lang="en-US"/>
          </a:p>
        </p:txBody>
      </p:sp>
      <p:sp>
        <p:nvSpPr>
          <p:cNvPr id="59453" name="Text Box 297"/>
          <p:cNvSpPr txBox="1">
            <a:spLocks noChangeArrowheads="1"/>
          </p:cNvSpPr>
          <p:nvPr/>
        </p:nvSpPr>
        <p:spPr bwMode="auto">
          <a:xfrm>
            <a:off x="5943600" y="1981200"/>
            <a:ext cx="1066800" cy="396875"/>
          </a:xfrm>
          <a:prstGeom prst="rect">
            <a:avLst/>
          </a:prstGeom>
          <a:solidFill>
            <a:schemeClr val="bg1"/>
          </a:solidFill>
          <a:ln w="9525">
            <a:noFill/>
            <a:miter lim="800000"/>
            <a:headEnd/>
            <a:tailEnd/>
          </a:ln>
        </p:spPr>
        <p:txBody>
          <a:bodyPr>
            <a:spAutoFit/>
          </a:bodyPr>
          <a:lstStyle/>
          <a:p>
            <a:pPr algn="ctr"/>
            <a:r>
              <a:rPr lang="en-US" sz="1000">
                <a:latin typeface="Verdana" pitchFamily="34" charset="0"/>
              </a:rPr>
              <a:t>SMBus</a:t>
            </a:r>
          </a:p>
          <a:p>
            <a:pPr algn="ctr"/>
            <a:r>
              <a:rPr lang="en-US" sz="1000">
                <a:latin typeface="Verdana" pitchFamily="34" charset="0"/>
              </a:rPr>
              <a:t>(up to 1MHz)</a:t>
            </a:r>
          </a:p>
        </p:txBody>
      </p:sp>
      <p:sp>
        <p:nvSpPr>
          <p:cNvPr id="59454" name="Text Box 296"/>
          <p:cNvSpPr txBox="1">
            <a:spLocks noChangeArrowheads="1"/>
          </p:cNvSpPr>
          <p:nvPr/>
        </p:nvSpPr>
        <p:spPr bwMode="auto">
          <a:xfrm>
            <a:off x="5943600" y="1127125"/>
            <a:ext cx="1143000" cy="396875"/>
          </a:xfrm>
          <a:prstGeom prst="rect">
            <a:avLst/>
          </a:prstGeom>
          <a:solidFill>
            <a:schemeClr val="bg1"/>
          </a:solidFill>
          <a:ln w="9525">
            <a:noFill/>
            <a:miter lim="800000"/>
            <a:headEnd/>
            <a:tailEnd/>
          </a:ln>
        </p:spPr>
        <p:txBody>
          <a:bodyPr>
            <a:spAutoFit/>
          </a:bodyPr>
          <a:lstStyle/>
          <a:p>
            <a:pPr algn="ctr"/>
            <a:r>
              <a:rPr lang="en-US" sz="1000">
                <a:latin typeface="Verdana" pitchFamily="34" charset="0"/>
              </a:rPr>
              <a:t>LPC </a:t>
            </a:r>
          </a:p>
          <a:p>
            <a:pPr algn="ctr"/>
            <a:r>
              <a:rPr lang="en-US" sz="1000">
                <a:latin typeface="Verdana" pitchFamily="34" charset="0"/>
              </a:rPr>
              <a:t>(up to 33MHz)</a:t>
            </a:r>
          </a:p>
        </p:txBody>
      </p:sp>
      <p:sp>
        <p:nvSpPr>
          <p:cNvPr id="59455" name="Text Box 296"/>
          <p:cNvSpPr txBox="1">
            <a:spLocks noChangeArrowheads="1"/>
          </p:cNvSpPr>
          <p:nvPr/>
        </p:nvSpPr>
        <p:spPr bwMode="auto">
          <a:xfrm>
            <a:off x="5943600" y="1584325"/>
            <a:ext cx="1143000" cy="396875"/>
          </a:xfrm>
          <a:prstGeom prst="rect">
            <a:avLst/>
          </a:prstGeom>
          <a:solidFill>
            <a:schemeClr val="bg1"/>
          </a:solidFill>
          <a:ln w="9525">
            <a:noFill/>
            <a:miter lim="800000"/>
            <a:headEnd/>
            <a:tailEnd/>
          </a:ln>
        </p:spPr>
        <p:txBody>
          <a:bodyPr>
            <a:spAutoFit/>
          </a:bodyPr>
          <a:lstStyle/>
          <a:p>
            <a:pPr algn="ctr"/>
            <a:r>
              <a:rPr lang="en-US" sz="1000">
                <a:latin typeface="Verdana" pitchFamily="34" charset="0"/>
              </a:rPr>
              <a:t>LPC </a:t>
            </a:r>
          </a:p>
          <a:p>
            <a:pPr algn="ctr"/>
            <a:r>
              <a:rPr lang="en-US" sz="1000">
                <a:latin typeface="Verdana" pitchFamily="34" charset="0"/>
              </a:rPr>
              <a:t>(up to 33MHz)</a:t>
            </a:r>
          </a:p>
        </p:txBody>
      </p:sp>
      <p:sp>
        <p:nvSpPr>
          <p:cNvPr id="41031" name="Rectangle 71"/>
          <p:cNvSpPr>
            <a:spLocks noChangeArrowheads="1"/>
          </p:cNvSpPr>
          <p:nvPr/>
        </p:nvSpPr>
        <p:spPr bwMode="auto">
          <a:xfrm>
            <a:off x="6477000" y="5029200"/>
            <a:ext cx="2362200" cy="914400"/>
          </a:xfrm>
          <a:prstGeom prst="rect">
            <a:avLst/>
          </a:prstGeom>
          <a:solidFill>
            <a:schemeClr val="bg2"/>
          </a:solidFill>
          <a:ln w="9525">
            <a:solidFill>
              <a:schemeClr val="hlink"/>
            </a:solidFill>
            <a:miter lim="800000"/>
            <a:headEnd/>
            <a:tailEnd/>
          </a:ln>
          <a:effectLst>
            <a:outerShdw dist="107763" dir="18900000" algn="ctr" rotWithShape="0">
              <a:srgbClr val="808080">
                <a:alpha val="50000"/>
              </a:srgbClr>
            </a:outerShdw>
          </a:effectLst>
        </p:spPr>
        <p:txBody>
          <a:bodyPr wrap="none"/>
          <a:lstStyle/>
          <a:p>
            <a:pPr>
              <a:defRPr/>
            </a:pPr>
            <a:r>
              <a:rPr lang="en-US" sz="1400"/>
              <a:t>Legend:</a:t>
            </a:r>
          </a:p>
          <a:p>
            <a:pPr>
              <a:defRPr/>
            </a:pPr>
            <a:endParaRPr lang="en-US"/>
          </a:p>
        </p:txBody>
      </p:sp>
      <p:sp>
        <p:nvSpPr>
          <p:cNvPr id="59457" name="Line 265"/>
          <p:cNvSpPr>
            <a:spLocks noChangeShapeType="1"/>
          </p:cNvSpPr>
          <p:nvPr/>
        </p:nvSpPr>
        <p:spPr bwMode="auto">
          <a:xfrm>
            <a:off x="6705600" y="5486400"/>
            <a:ext cx="762000" cy="0"/>
          </a:xfrm>
          <a:prstGeom prst="line">
            <a:avLst/>
          </a:prstGeom>
          <a:noFill/>
          <a:ln w="38100" cmpd="dbl">
            <a:solidFill>
              <a:schemeClr val="folHlink"/>
            </a:solidFill>
            <a:round/>
            <a:headEnd/>
            <a:tailEnd type="triangle" w="med" len="med"/>
          </a:ln>
        </p:spPr>
        <p:txBody>
          <a:bodyPr/>
          <a:lstStyle/>
          <a:p>
            <a:endParaRPr lang="en-US"/>
          </a:p>
        </p:txBody>
      </p:sp>
      <p:sp>
        <p:nvSpPr>
          <p:cNvPr id="59458" name="Line 238"/>
          <p:cNvSpPr>
            <a:spLocks noChangeShapeType="1"/>
          </p:cNvSpPr>
          <p:nvPr/>
        </p:nvSpPr>
        <p:spPr bwMode="auto">
          <a:xfrm>
            <a:off x="6705600" y="5791200"/>
            <a:ext cx="762000" cy="0"/>
          </a:xfrm>
          <a:prstGeom prst="line">
            <a:avLst/>
          </a:prstGeom>
          <a:noFill/>
          <a:ln w="38100">
            <a:solidFill>
              <a:schemeClr val="hlink"/>
            </a:solidFill>
            <a:round/>
            <a:headEnd/>
            <a:tailEnd type="triangle" w="med" len="med"/>
          </a:ln>
        </p:spPr>
        <p:txBody>
          <a:bodyPr/>
          <a:lstStyle/>
          <a:p>
            <a:endParaRPr lang="en-US"/>
          </a:p>
        </p:txBody>
      </p:sp>
      <p:sp>
        <p:nvSpPr>
          <p:cNvPr id="41035" name="Text Box 75"/>
          <p:cNvSpPr txBox="1">
            <a:spLocks noChangeArrowheads="1"/>
          </p:cNvSpPr>
          <p:nvPr/>
        </p:nvSpPr>
        <p:spPr bwMode="auto">
          <a:xfrm>
            <a:off x="7391400" y="5287963"/>
            <a:ext cx="1371600" cy="2746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1200"/>
              <a:t>Differential signal</a:t>
            </a:r>
          </a:p>
        </p:txBody>
      </p:sp>
      <p:sp>
        <p:nvSpPr>
          <p:cNvPr id="41036" name="Text Box 76"/>
          <p:cNvSpPr txBox="1">
            <a:spLocks noChangeArrowheads="1"/>
          </p:cNvSpPr>
          <p:nvPr/>
        </p:nvSpPr>
        <p:spPr bwMode="auto">
          <a:xfrm>
            <a:off x="7239000" y="5638800"/>
            <a:ext cx="1371600" cy="2746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1200"/>
              <a:t>Single ended</a:t>
            </a:r>
          </a:p>
        </p:txBody>
      </p:sp>
      <p:sp>
        <p:nvSpPr>
          <p:cNvPr id="22564" name="Slide Number Placeholder 105"/>
          <p:cNvSpPr txBox="1">
            <a:spLocks noGrp="1"/>
          </p:cNvSpPr>
          <p:nvPr/>
        </p:nvSpPr>
        <p:spPr bwMode="auto">
          <a:xfrm>
            <a:off x="76200" y="6400800"/>
            <a:ext cx="415925" cy="304800"/>
          </a:xfrm>
          <a:prstGeom prst="rect">
            <a:avLst/>
          </a:prstGeom>
          <a:noFill/>
          <a:ln>
            <a:miter lim="800000"/>
            <a:headEnd/>
            <a:tailEnd/>
          </a:ln>
        </p:spPr>
        <p:txBody>
          <a:bodyPr lIns="0" tIns="0" rIns="0" bIns="0"/>
          <a:lstStyle/>
          <a:p>
            <a:pPr eaLnBrk="0" hangingPunct="0">
              <a:defRPr/>
            </a:pPr>
            <a:fld id="{82230A7C-BFB2-48F6-8607-841FC89F6D23}" type="slidenum">
              <a:rPr lang="en-US" sz="800">
                <a:solidFill>
                  <a:srgbClr val="FFFFFF"/>
                </a:solidFill>
                <a:latin typeface="+mn-lt"/>
                <a:ea typeface="SimSun" pitchFamily="2" charset="-122"/>
              </a:rPr>
              <a:pPr eaLnBrk="0" hangingPunct="0">
                <a:defRPr/>
              </a:pPr>
              <a:t>20</a:t>
            </a:fld>
            <a:endParaRPr lang="en-US" sz="800">
              <a:solidFill>
                <a:srgbClr val="FFFFFF"/>
              </a:solidFill>
              <a:latin typeface="+mn-lt"/>
              <a:ea typeface="SimSun" pitchFamily="2" charset="-122"/>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52400" y="152400"/>
            <a:ext cx="8237538" cy="457200"/>
          </a:xfrm>
        </p:spPr>
        <p:txBody>
          <a:bodyPr/>
          <a:lstStyle/>
          <a:p>
            <a:r>
              <a:rPr lang="en-US" sz="2200" smtClean="0"/>
              <a:t>Power Rails</a:t>
            </a:r>
          </a:p>
        </p:txBody>
      </p:sp>
      <p:graphicFrame>
        <p:nvGraphicFramePr>
          <p:cNvPr id="1026" name="Object 5"/>
          <p:cNvGraphicFramePr>
            <a:graphicFrameLocks noChangeAspect="1"/>
          </p:cNvGraphicFramePr>
          <p:nvPr/>
        </p:nvGraphicFramePr>
        <p:xfrm>
          <a:off x="685800" y="685800"/>
          <a:ext cx="6858000" cy="5105400"/>
        </p:xfrm>
        <a:graphic>
          <a:graphicData uri="http://schemas.openxmlformats.org/presentationml/2006/ole">
            <p:oleObj spid="_x0000_s1026" name="Visio" r:id="rId4" imgW="7412736" imgH="7721803" progId="">
              <p:embed/>
            </p:oleObj>
          </a:graphicData>
        </a:graphic>
      </p:graphicFrame>
      <p:sp>
        <p:nvSpPr>
          <p:cNvPr id="22564" name="Slide Number Placeholder 105"/>
          <p:cNvSpPr txBox="1">
            <a:spLocks noGrp="1"/>
          </p:cNvSpPr>
          <p:nvPr/>
        </p:nvSpPr>
        <p:spPr bwMode="auto">
          <a:xfrm>
            <a:off x="76200" y="6400800"/>
            <a:ext cx="415925" cy="304800"/>
          </a:xfrm>
          <a:prstGeom prst="rect">
            <a:avLst/>
          </a:prstGeom>
          <a:noFill/>
          <a:ln>
            <a:miter lim="800000"/>
            <a:headEnd/>
            <a:tailEnd/>
          </a:ln>
        </p:spPr>
        <p:txBody>
          <a:bodyPr lIns="0" tIns="0" rIns="0" bIns="0"/>
          <a:lstStyle/>
          <a:p>
            <a:pPr eaLnBrk="0" hangingPunct="0">
              <a:defRPr/>
            </a:pPr>
            <a:fld id="{641B2AFB-6465-4CF9-B124-6F0DDCAC842C}" type="slidenum">
              <a:rPr lang="en-US" sz="800">
                <a:solidFill>
                  <a:srgbClr val="FFFFFF"/>
                </a:solidFill>
                <a:latin typeface="+mn-lt"/>
                <a:ea typeface="SimSun" pitchFamily="2" charset="-122"/>
              </a:rPr>
              <a:pPr eaLnBrk="0" hangingPunct="0">
                <a:defRPr/>
              </a:pPr>
              <a:t>21</a:t>
            </a:fld>
            <a:endParaRPr lang="en-US" sz="800">
              <a:solidFill>
                <a:srgbClr val="FFFFFF"/>
              </a:solidFill>
              <a:latin typeface="+mn-lt"/>
              <a:ea typeface="SimSun" pitchFamily="2" charset="-122"/>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a:xfrm>
            <a:off x="455613" y="152400"/>
            <a:ext cx="8237537" cy="660400"/>
          </a:xfrm>
        </p:spPr>
        <p:txBody>
          <a:bodyPr/>
          <a:lstStyle/>
          <a:p>
            <a:r>
              <a:rPr lang="en-US" sz="2200" dirty="0" smtClean="0"/>
              <a:t>Intel® Atom™ Processor Z5xx vs. E6xx comparison</a:t>
            </a:r>
          </a:p>
        </p:txBody>
      </p:sp>
      <p:graphicFrame>
        <p:nvGraphicFramePr>
          <p:cNvPr id="64622" name="Group 110"/>
          <p:cNvGraphicFramePr>
            <a:graphicFrameLocks noGrp="1"/>
          </p:cNvGraphicFramePr>
          <p:nvPr>
            <p:ph idx="4294967295"/>
          </p:nvPr>
        </p:nvGraphicFramePr>
        <p:xfrm>
          <a:off x="381000" y="533400"/>
          <a:ext cx="8534400" cy="5503545"/>
        </p:xfrm>
        <a:graphic>
          <a:graphicData uri="http://schemas.openxmlformats.org/drawingml/2006/table">
            <a:tbl>
              <a:tblPr/>
              <a:tblGrid>
                <a:gridCol w="1828800"/>
                <a:gridCol w="3352800"/>
                <a:gridCol w="3352800"/>
              </a:tblGrid>
              <a:tr h="304800">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endParaRPr kumimoji="0" lang="en-US" sz="1200" b="1"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60000"/>
                        </a:spcBef>
                        <a:spcAft>
                          <a:spcPct val="0"/>
                        </a:spcAft>
                        <a:buClrTx/>
                        <a:buSzTx/>
                        <a:buFont typeface="Wingdings" pitchFamily="2" charset="2"/>
                        <a:buNone/>
                        <a:tabLst/>
                      </a:pPr>
                      <a:r>
                        <a:rPr kumimoji="0" lang="en-US" sz="1200" b="1" i="0" u="none" strike="noStrike" cap="none" normalizeH="0" baseline="0" dirty="0" smtClean="0">
                          <a:ln>
                            <a:noFill/>
                          </a:ln>
                          <a:solidFill>
                            <a:srgbClr val="FFFFFF"/>
                          </a:solidFill>
                          <a:effectLst/>
                          <a:latin typeface="Verdana" pitchFamily="34" charset="0"/>
                          <a:cs typeface="Arial" charset="0"/>
                        </a:rPr>
                        <a:t>Intel® Atom™ Processor Z5xx Series and Intel® SCH US15W</a:t>
                      </a:r>
                      <a:endParaRPr kumimoji="0" lang="en-US" sz="1200" b="1"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60000"/>
                        </a:spcBef>
                        <a:spcAft>
                          <a:spcPct val="0"/>
                        </a:spcAft>
                        <a:buClrTx/>
                        <a:buSzTx/>
                        <a:buFont typeface="Wingdings" pitchFamily="2" charset="2"/>
                        <a:buNone/>
                        <a:tabLst/>
                        <a:defRPr/>
                      </a:pPr>
                      <a:r>
                        <a:rPr kumimoji="0" lang="en-US" sz="1200" b="1" i="0" u="none" strike="noStrike" cap="none" normalizeH="0" baseline="0" dirty="0" smtClean="0">
                          <a:ln>
                            <a:noFill/>
                          </a:ln>
                          <a:solidFill>
                            <a:srgbClr val="FFFFFF"/>
                          </a:solidFill>
                          <a:effectLst/>
                          <a:latin typeface="Verdana" pitchFamily="34" charset="0"/>
                          <a:cs typeface="Arial" charset="0"/>
                        </a:rPr>
                        <a:t>Intel® Atom™ Processor E6xx Series and Intel® PCH EG20T</a:t>
                      </a:r>
                      <a:endParaRPr kumimoji="0" lang="en-US" sz="1200" b="1"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80975">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CPU</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1.1GHz, 1.3GHz, 1.6GHz</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0.6GHz, 1.0GHz, 1.3GHz, 1.6GHz</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Memory type</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Support SODIMM and Memory Down</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Support Memory Down ONLY</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DDR2 data rate</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400MT/s @ 1.1GHz Processor</a:t>
                      </a:r>
                    </a:p>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533MT/s @ 1.6GHz and 1.3GHz Processor</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800MT</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DDR2 Bus</a:t>
                      </a:r>
                      <a:endParaRPr kumimoji="0" lang="en-US" sz="700" b="1" i="0" u="none" strike="noStrike" cap="none" normalizeH="0" baseline="0" smtClean="0">
                        <a:ln>
                          <a:noFill/>
                        </a:ln>
                        <a:solidFill>
                          <a:srgbClr val="292929"/>
                        </a:solidFill>
                        <a:effectLst/>
                        <a:latin typeface="Verdana"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Support 1 channels, 64-bits</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Support 1 channel, 32-bits</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0975">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Memory max size</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2GB</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2GB</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Graphic Freq</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200MHz</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Support up to 400MHz @ Premium SKU</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Video Encode</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No</a:t>
                      </a:r>
                      <a:endParaRPr kumimoji="0" lang="en-US" sz="700" b="0" i="0" u="none" strike="noStrike" cap="none" normalizeH="0" baseline="0" smtClean="0">
                        <a:ln>
                          <a:noFill/>
                        </a:ln>
                        <a:solidFill>
                          <a:schemeClr val="tx1"/>
                        </a:solidFill>
                        <a:effectLst/>
                        <a:latin typeface="Verdana"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6000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Yes</a:t>
                      </a:r>
                      <a:endParaRPr kumimoji="0" lang="en-US" sz="700" b="0" i="0" u="none" strike="noStrike" cap="none" normalizeH="0" baseline="0" smtClean="0">
                        <a:ln>
                          <a:noFill/>
                        </a:ln>
                        <a:solidFill>
                          <a:srgbClr val="292929"/>
                        </a:solidFill>
                        <a:effectLst/>
                        <a:latin typeface="Verdana"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SDVO max resolution</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1280x1024@85Hz (pixel clock rate @ 160MHz)</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1280x1024@85Hz (pixel clock rate @ 160MHz)</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LVDS max resolution</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1376x768@85Hz (pixel clock rate @ 112MHz)</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1280x768@60Hz (pixel clock rate @ 80MHz)</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PCIe</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2 PCIe x1</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4 PCIe x1</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FWH</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Yes</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Not validated</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VT</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Not applicable for embedded SKUs</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VT-x</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SPI</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No</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Tunnel Creek: 1 (support SPI flash ONLY)</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292929"/>
                          </a:solidFill>
                          <a:effectLst/>
                          <a:latin typeface="Verdana" pitchFamily="34" charset="0"/>
                          <a:cs typeface="Arial" charset="0"/>
                        </a:rPr>
                        <a:t>SPI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chemeClr val="tx1"/>
                          </a:solidFill>
                          <a:effectLst/>
                          <a:latin typeface="Verdana" pitchFamily="34" charset="0"/>
                          <a:cs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Topcliff: 1</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SATA II</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No</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2</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PATA</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1</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No</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63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USB</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8 host including 1 client</a:t>
                      </a:r>
                      <a:endParaRPr kumimoji="0" lang="en-US" sz="700" b="0"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6 Host 1 client</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SDIO/MMC</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3</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2</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292929"/>
                          </a:solidFill>
                          <a:effectLst/>
                          <a:latin typeface="Verdana" pitchFamily="34" charset="0"/>
                          <a:cs typeface="Arial" charset="0"/>
                        </a:rPr>
                        <a:t>IEEE1588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292929"/>
                          </a:solidFill>
                          <a:effectLst/>
                          <a:latin typeface="Verdana" pitchFamily="34" charset="0"/>
                          <a:cs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292929"/>
                          </a:solidFill>
                          <a:effectLst/>
                          <a:latin typeface="Verdana" pitchFamily="34" charset="0"/>
                          <a:cs typeface="Arial"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I2C</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No</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1</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CAN</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No</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1</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GigE</a:t>
                      </a:r>
                      <a:endParaRPr kumimoji="0" lang="en-US" sz="700" b="1"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No</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1</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292929"/>
                          </a:solidFill>
                          <a:effectLst/>
                          <a:latin typeface="Verdana" pitchFamily="34" charset="0"/>
                          <a:cs typeface="Arial" charset="0"/>
                        </a:rPr>
                        <a:t>UART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292929"/>
                          </a:solidFill>
                          <a:effectLst/>
                          <a:latin typeface="Verdana" pitchFamily="34" charset="0"/>
                          <a:cs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292929"/>
                          </a:solidFill>
                          <a:effectLst/>
                          <a:latin typeface="Verdana" pitchFamily="34"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292929"/>
                          </a:solidFill>
                          <a:effectLst/>
                          <a:latin typeface="Verdana" pitchFamily="34" charset="0"/>
                          <a:cs typeface="Arial" charset="0"/>
                        </a:rPr>
                        <a:t>TDP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(~2.2W) Intel® Atom™ Processor Z5xx Series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smtClean="0">
                          <a:ln>
                            <a:noFill/>
                          </a:ln>
                          <a:solidFill>
                            <a:srgbClr val="000000"/>
                          </a:solidFill>
                          <a:effectLst/>
                          <a:latin typeface="Verdana" pitchFamily="34" charset="0"/>
                          <a:cs typeface="Arial" charset="0"/>
                        </a:rPr>
                        <a:t>(~2.3W) Intel® SCH</a:t>
                      </a:r>
                      <a:endParaRPr kumimoji="0" lang="en-US" sz="700" b="0" i="0" u="none" strike="noStrike" cap="none" normalizeH="0" baseline="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700" b="0" i="0" u="none" strike="noStrike" cap="none" normalizeH="0" baseline="0" dirty="0" smtClean="0">
                          <a:ln>
                            <a:noFill/>
                          </a:ln>
                          <a:solidFill>
                            <a:srgbClr val="000000"/>
                          </a:solidFill>
                          <a:effectLst/>
                          <a:latin typeface="Verdana" pitchFamily="34" charset="0"/>
                          <a:cs typeface="Arial" charset="0"/>
                        </a:rPr>
                        <a:t>~ 5W</a:t>
                      </a:r>
                      <a:endParaRPr kumimoji="0" lang="en-US" sz="700" b="0" i="0" u="none" strike="noStrike" cap="none" normalizeH="0" baseline="0" dirty="0" smtClean="0">
                        <a:ln>
                          <a:noFill/>
                        </a:ln>
                        <a:solidFill>
                          <a:srgbClr val="292929"/>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700" b="0" i="0" u="none" strike="noStrike" cap="none" normalizeH="0" baseline="0" dirty="0" smtClean="0">
                        <a:ln>
                          <a:noFill/>
                        </a:ln>
                        <a:solidFill>
                          <a:srgbClr val="292929"/>
                        </a:solidFill>
                        <a:effectLst/>
                        <a:latin typeface="Verdan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7209" name="Slide Number Placeholder 4"/>
          <p:cNvSpPr>
            <a:spLocks noGrp="1"/>
          </p:cNvSpPr>
          <p:nvPr>
            <p:ph type="sldNum" sz="quarter" idx="11"/>
          </p:nvPr>
        </p:nvSpPr>
        <p:spPr/>
        <p:txBody>
          <a:bodyPr/>
          <a:lstStyle/>
          <a:p>
            <a:pPr fontAlgn="base">
              <a:spcBef>
                <a:spcPct val="0"/>
              </a:spcBef>
              <a:spcAft>
                <a:spcPct val="0"/>
              </a:spcAft>
              <a:defRPr/>
            </a:pPr>
            <a:fld id="{DB9CA4BE-5892-4065-A023-EDDBF96A809D}" type="slidenum">
              <a:rPr lang="en-US" smtClean="0">
                <a:cs typeface="Arial" charset="0"/>
              </a:rPr>
              <a:pPr fontAlgn="base">
                <a:spcBef>
                  <a:spcPct val="0"/>
                </a:spcBef>
                <a:spcAft>
                  <a:spcPct val="0"/>
                </a:spcAft>
                <a:defRPr/>
              </a:pPr>
              <a:t>22</a:t>
            </a:fld>
            <a:endParaRPr lang="en-US" smtClean="0">
              <a:cs typeface="Arial"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0"/>
          <p:cNvSpPr>
            <a:spLocks noChangeArrowheads="1"/>
          </p:cNvSpPr>
          <p:nvPr/>
        </p:nvSpPr>
        <p:spPr bwMode="auto">
          <a:xfrm>
            <a:off x="6172200" y="762000"/>
            <a:ext cx="2895600" cy="5257800"/>
          </a:xfrm>
          <a:prstGeom prst="rect">
            <a:avLst/>
          </a:prstGeom>
          <a:solidFill>
            <a:schemeClr val="accent2">
              <a:lumMod val="40000"/>
              <a:lumOff val="60000"/>
            </a:schemeClr>
          </a:solidFill>
          <a:ln w="9525">
            <a:solidFill>
              <a:schemeClr val="tx2"/>
            </a:solidFill>
            <a:miter lim="800000"/>
            <a:headEnd/>
            <a:tailEnd/>
          </a:ln>
        </p:spPr>
        <p:txBody>
          <a:bodyPr wrap="none"/>
          <a:lstStyle/>
          <a:p>
            <a:pPr algn="ctr">
              <a:defRPr/>
            </a:pPr>
            <a:r>
              <a:rPr lang="en-US" sz="1600" b="1">
                <a:latin typeface="Verdana" pitchFamily="34" charset="0"/>
              </a:rPr>
              <a:t>Queens Bay</a:t>
            </a:r>
          </a:p>
        </p:txBody>
      </p:sp>
      <p:sp>
        <p:nvSpPr>
          <p:cNvPr id="138249" name="Rectangle 9"/>
          <p:cNvSpPr>
            <a:spLocks noChangeArrowheads="1"/>
          </p:cNvSpPr>
          <p:nvPr/>
        </p:nvSpPr>
        <p:spPr bwMode="auto">
          <a:xfrm>
            <a:off x="2819400" y="762000"/>
            <a:ext cx="3352800" cy="5257800"/>
          </a:xfrm>
          <a:prstGeom prst="rect">
            <a:avLst/>
          </a:prstGeom>
          <a:solidFill>
            <a:srgbClr val="DCD9D8"/>
          </a:solidFill>
          <a:ln w="9525">
            <a:solidFill>
              <a:schemeClr val="tx2"/>
            </a:solidFill>
            <a:miter lim="800000"/>
            <a:headEnd/>
            <a:tailEnd/>
          </a:ln>
          <a:effectLst>
            <a:prstShdw prst="shdw17" dist="17961" dir="2700000">
              <a:schemeClr val="tx2">
                <a:gamma/>
                <a:shade val="60000"/>
                <a:invGamma/>
              </a:schemeClr>
            </a:prstShdw>
          </a:effectLst>
        </p:spPr>
        <p:txBody>
          <a:bodyPr wrap="none"/>
          <a:lstStyle/>
          <a:p>
            <a:pPr algn="ctr">
              <a:defRPr/>
            </a:pPr>
            <a:r>
              <a:rPr lang="en-US" sz="1600" b="1">
                <a:latin typeface="Arial" pitchFamily="34" charset="0"/>
                <a:cs typeface="Arial" pitchFamily="34" charset="0"/>
              </a:rPr>
              <a:t>Menlow XL</a:t>
            </a:r>
          </a:p>
        </p:txBody>
      </p:sp>
      <p:sp>
        <p:nvSpPr>
          <p:cNvPr id="138248" name="Rectangle 8"/>
          <p:cNvSpPr>
            <a:spLocks noChangeArrowheads="1"/>
          </p:cNvSpPr>
          <p:nvPr/>
        </p:nvSpPr>
        <p:spPr bwMode="auto">
          <a:xfrm>
            <a:off x="76200" y="762000"/>
            <a:ext cx="2743200" cy="5257800"/>
          </a:xfrm>
          <a:prstGeom prst="rect">
            <a:avLst/>
          </a:prstGeom>
          <a:solidFill>
            <a:srgbClr val="DCD9D8"/>
          </a:solidFill>
          <a:ln w="9525">
            <a:solidFill>
              <a:schemeClr val="tx2"/>
            </a:solidFill>
            <a:miter lim="800000"/>
            <a:headEnd/>
            <a:tailEnd/>
          </a:ln>
          <a:effectLst>
            <a:prstShdw prst="shdw17" dist="17961" dir="2700000">
              <a:schemeClr val="tx2">
                <a:gamma/>
                <a:shade val="60000"/>
                <a:invGamma/>
              </a:schemeClr>
            </a:prstShdw>
          </a:effectLst>
        </p:spPr>
        <p:txBody>
          <a:bodyPr wrap="none"/>
          <a:lstStyle/>
          <a:p>
            <a:pPr algn="ctr">
              <a:defRPr/>
            </a:pPr>
            <a:r>
              <a:rPr lang="en-US" sz="1600" b="1" dirty="0" err="1">
                <a:latin typeface="Arial" pitchFamily="34" charset="0"/>
                <a:cs typeface="Arial" pitchFamily="34" charset="0"/>
              </a:rPr>
              <a:t>Menlow</a:t>
            </a:r>
            <a:r>
              <a:rPr lang="en-US" sz="1600" b="1" dirty="0">
                <a:latin typeface="Arial" pitchFamily="34" charset="0"/>
                <a:cs typeface="Arial" pitchFamily="34" charset="0"/>
              </a:rPr>
              <a:t> SFF</a:t>
            </a:r>
          </a:p>
        </p:txBody>
      </p:sp>
      <p:sp>
        <p:nvSpPr>
          <p:cNvPr id="66564" name="Rectangle 2"/>
          <p:cNvSpPr>
            <a:spLocks noGrp="1" noChangeArrowheads="1"/>
          </p:cNvSpPr>
          <p:nvPr>
            <p:ph type="title" idx="4294967295"/>
          </p:nvPr>
        </p:nvSpPr>
        <p:spPr>
          <a:xfrm>
            <a:off x="455613" y="228600"/>
            <a:ext cx="8237537" cy="660400"/>
          </a:xfrm>
        </p:spPr>
        <p:txBody>
          <a:bodyPr/>
          <a:lstStyle/>
          <a:p>
            <a:r>
              <a:rPr lang="en-US" dirty="0" smtClean="0"/>
              <a:t>Physical comparison</a:t>
            </a:r>
          </a:p>
        </p:txBody>
      </p:sp>
      <p:sp>
        <p:nvSpPr>
          <p:cNvPr id="66565" name="Text Box 68"/>
          <p:cNvSpPr txBox="1">
            <a:spLocks noChangeArrowheads="1"/>
          </p:cNvSpPr>
          <p:nvPr/>
        </p:nvSpPr>
        <p:spPr bwMode="auto">
          <a:xfrm>
            <a:off x="228600" y="1295400"/>
            <a:ext cx="2286000" cy="1778000"/>
          </a:xfrm>
          <a:prstGeom prst="rect">
            <a:avLst/>
          </a:prstGeom>
          <a:solidFill>
            <a:srgbClr val="CCE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sp3d>
        </p:spPr>
        <p:txBody>
          <a:bodyPr>
            <a:spAutoFit/>
            <a:flatTx/>
          </a:bodyPr>
          <a:lstStyle/>
          <a:p>
            <a:pPr>
              <a:spcBef>
                <a:spcPct val="50000"/>
              </a:spcBef>
            </a:pPr>
            <a:r>
              <a:rPr lang="en-US" sz="1000" b="1">
                <a:solidFill>
                  <a:srgbClr val="292929"/>
                </a:solidFill>
                <a:latin typeface="Verdana" pitchFamily="34" charset="0"/>
              </a:rPr>
              <a:t>Intel® Atom™ Processor Z5XX Series</a:t>
            </a:r>
            <a:endParaRPr lang="en-US" sz="1000" b="1">
              <a:latin typeface="Verdana" pitchFamily="34" charset="0"/>
              <a:ea typeface="SimSun" pitchFamily="2" charset="-122"/>
            </a:endParaRPr>
          </a:p>
          <a:p>
            <a:pPr>
              <a:spcBef>
                <a:spcPct val="50000"/>
              </a:spcBef>
              <a:buFont typeface="Verdana" pitchFamily="34" charset="0"/>
              <a:buChar char="•"/>
            </a:pPr>
            <a:r>
              <a:rPr lang="en-US" sz="1000">
                <a:latin typeface="Verdana" pitchFamily="34" charset="0"/>
                <a:ea typeface="SimSun" pitchFamily="2" charset="-122"/>
              </a:rPr>
              <a:t>  FCBGA8</a:t>
            </a:r>
          </a:p>
          <a:p>
            <a:pPr>
              <a:spcBef>
                <a:spcPct val="50000"/>
              </a:spcBef>
              <a:buFont typeface="Verdana" pitchFamily="34" charset="0"/>
              <a:buChar char="•"/>
            </a:pPr>
            <a:r>
              <a:rPr lang="en-US" sz="1000">
                <a:latin typeface="Verdana" pitchFamily="34" charset="0"/>
                <a:ea typeface="SimSun" pitchFamily="2" charset="-122"/>
              </a:rPr>
              <a:t>  441 balls</a:t>
            </a:r>
          </a:p>
          <a:p>
            <a:pPr>
              <a:spcBef>
                <a:spcPct val="50000"/>
              </a:spcBef>
              <a:buFont typeface="Verdana" pitchFamily="34" charset="0"/>
              <a:buChar char="•"/>
            </a:pPr>
            <a:r>
              <a:rPr lang="en-US" sz="1000">
                <a:latin typeface="Verdana" pitchFamily="34" charset="0"/>
                <a:ea typeface="SimSun" pitchFamily="2" charset="-122"/>
              </a:rPr>
              <a:t>  45 nm (1266 technology)</a:t>
            </a:r>
          </a:p>
          <a:p>
            <a:pPr>
              <a:spcBef>
                <a:spcPct val="50000"/>
              </a:spcBef>
              <a:buFont typeface="Verdana" pitchFamily="34" charset="0"/>
              <a:buChar char="•"/>
            </a:pPr>
            <a:r>
              <a:rPr lang="en-US" sz="1000">
                <a:latin typeface="Verdana" pitchFamily="34" charset="0"/>
                <a:ea typeface="SimSun" pitchFamily="2" charset="-122"/>
              </a:rPr>
              <a:t>  0.593 mm ball pitch diagonal</a:t>
            </a:r>
          </a:p>
          <a:p>
            <a:pPr>
              <a:spcBef>
                <a:spcPct val="50000"/>
              </a:spcBef>
              <a:buFont typeface="Verdana" pitchFamily="34" charset="0"/>
              <a:buChar char="•"/>
            </a:pPr>
            <a:r>
              <a:rPr lang="en-US" sz="1000">
                <a:latin typeface="Verdana" pitchFamily="34" charset="0"/>
                <a:ea typeface="SimSun" pitchFamily="2" charset="-122"/>
              </a:rPr>
              <a:t>  Package height: 1.6 mm</a:t>
            </a:r>
          </a:p>
          <a:p>
            <a:pPr>
              <a:spcBef>
                <a:spcPct val="50000"/>
              </a:spcBef>
              <a:buFont typeface="Verdana" pitchFamily="34" charset="0"/>
              <a:buChar char="•"/>
            </a:pPr>
            <a:r>
              <a:rPr lang="en-US" sz="1000">
                <a:latin typeface="Verdana" pitchFamily="34" charset="0"/>
                <a:ea typeface="SimSun" pitchFamily="2" charset="-122"/>
              </a:rPr>
              <a:t>  Package size: 13mm x 14mm</a:t>
            </a:r>
          </a:p>
        </p:txBody>
      </p:sp>
      <p:sp>
        <p:nvSpPr>
          <p:cNvPr id="66566" name="Text Box 3"/>
          <p:cNvSpPr txBox="1">
            <a:spLocks noChangeArrowheads="1"/>
          </p:cNvSpPr>
          <p:nvPr/>
        </p:nvSpPr>
        <p:spPr bwMode="auto">
          <a:xfrm>
            <a:off x="2971800" y="1219200"/>
            <a:ext cx="2895600" cy="2114550"/>
          </a:xfrm>
          <a:prstGeom prst="rect">
            <a:avLst/>
          </a:prstGeom>
          <a:solidFill>
            <a:srgbClr val="CCE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sp3d>
        </p:spPr>
        <p:txBody>
          <a:bodyPr>
            <a:spAutoFit/>
            <a:flatTx/>
          </a:bodyPr>
          <a:lstStyle/>
          <a:p>
            <a:pPr>
              <a:spcBef>
                <a:spcPct val="50000"/>
              </a:spcBef>
            </a:pPr>
            <a:r>
              <a:rPr lang="en-US" sz="1200" b="1">
                <a:solidFill>
                  <a:srgbClr val="292929"/>
                </a:solidFill>
                <a:latin typeface="Verdana" pitchFamily="34" charset="0"/>
              </a:rPr>
              <a:t>Intel® Atom™ Processor Z5XXPx Series </a:t>
            </a:r>
            <a:endParaRPr lang="en-US" sz="1200" b="1">
              <a:latin typeface="Verdana" pitchFamily="34" charset="0"/>
              <a:ea typeface="SimSun" pitchFamily="2" charset="-122"/>
            </a:endParaRPr>
          </a:p>
          <a:p>
            <a:pPr>
              <a:spcBef>
                <a:spcPct val="50000"/>
              </a:spcBef>
              <a:buFont typeface="Verdana" pitchFamily="34" charset="0"/>
              <a:buChar char="•"/>
            </a:pPr>
            <a:r>
              <a:rPr lang="en-US" sz="1200">
                <a:latin typeface="Verdana" pitchFamily="34" charset="0"/>
                <a:ea typeface="SimSun" pitchFamily="2" charset="-122"/>
              </a:rPr>
              <a:t>  FCBGA8</a:t>
            </a:r>
          </a:p>
          <a:p>
            <a:pPr>
              <a:spcBef>
                <a:spcPct val="50000"/>
              </a:spcBef>
              <a:buFont typeface="Verdana" pitchFamily="34" charset="0"/>
              <a:buChar char="•"/>
            </a:pPr>
            <a:r>
              <a:rPr lang="en-US" sz="1200">
                <a:latin typeface="Verdana" pitchFamily="34" charset="0"/>
                <a:ea typeface="SimSun" pitchFamily="2" charset="-122"/>
              </a:rPr>
              <a:t>  437 balls</a:t>
            </a:r>
          </a:p>
          <a:p>
            <a:pPr>
              <a:spcBef>
                <a:spcPct val="50000"/>
              </a:spcBef>
              <a:buFont typeface="Verdana" pitchFamily="34" charset="0"/>
              <a:buChar char="•"/>
            </a:pPr>
            <a:r>
              <a:rPr lang="en-US" sz="1200">
                <a:latin typeface="Verdana" pitchFamily="34" charset="0"/>
                <a:ea typeface="SimSun" pitchFamily="2" charset="-122"/>
              </a:rPr>
              <a:t>  45 nm (1266 technology)</a:t>
            </a:r>
          </a:p>
          <a:p>
            <a:pPr>
              <a:spcBef>
                <a:spcPct val="50000"/>
              </a:spcBef>
              <a:buFont typeface="Verdana" pitchFamily="34" charset="0"/>
              <a:buChar char="•"/>
            </a:pPr>
            <a:r>
              <a:rPr lang="en-US" sz="1200">
                <a:latin typeface="Verdana" pitchFamily="34" charset="0"/>
                <a:ea typeface="SimSun" pitchFamily="2" charset="-122"/>
              </a:rPr>
              <a:t>  1.0 mm ball pitch</a:t>
            </a:r>
          </a:p>
          <a:p>
            <a:pPr>
              <a:spcBef>
                <a:spcPct val="50000"/>
              </a:spcBef>
              <a:buFont typeface="Verdana" pitchFamily="34" charset="0"/>
              <a:buChar char="•"/>
            </a:pPr>
            <a:r>
              <a:rPr lang="en-US" sz="1200">
                <a:latin typeface="Verdana" pitchFamily="34" charset="0"/>
                <a:ea typeface="SimSun" pitchFamily="2" charset="-122"/>
              </a:rPr>
              <a:t>  Package height: 2.6 mm</a:t>
            </a:r>
          </a:p>
          <a:p>
            <a:pPr>
              <a:spcBef>
                <a:spcPct val="50000"/>
              </a:spcBef>
              <a:buFont typeface="Verdana" pitchFamily="34" charset="0"/>
              <a:buChar char="•"/>
            </a:pPr>
            <a:r>
              <a:rPr lang="en-US" sz="1200">
                <a:latin typeface="Verdana" pitchFamily="34" charset="0"/>
                <a:ea typeface="SimSun" pitchFamily="2" charset="-122"/>
              </a:rPr>
              <a:t>  Package size: 22mm x 22mm</a:t>
            </a:r>
          </a:p>
        </p:txBody>
      </p:sp>
      <p:sp>
        <p:nvSpPr>
          <p:cNvPr id="66567" name="Text Box 3"/>
          <p:cNvSpPr txBox="1">
            <a:spLocks noChangeArrowheads="1"/>
          </p:cNvSpPr>
          <p:nvPr/>
        </p:nvSpPr>
        <p:spPr bwMode="auto">
          <a:xfrm>
            <a:off x="6324600" y="1241425"/>
            <a:ext cx="2438400" cy="2308324"/>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spcBef>
                <a:spcPct val="50000"/>
              </a:spcBef>
            </a:pPr>
            <a:r>
              <a:rPr lang="en-US" sz="1200" b="1" dirty="0" smtClean="0">
                <a:solidFill>
                  <a:srgbClr val="FFFF00"/>
                </a:solidFill>
                <a:latin typeface="Verdana" pitchFamily="34" charset="0"/>
                <a:ea typeface="SimSun" pitchFamily="2" charset="-122"/>
              </a:rPr>
              <a:t>Intel® Atom™ Processor E6xx series</a:t>
            </a:r>
            <a:endParaRPr lang="en-US" sz="1200" b="1" dirty="0">
              <a:solidFill>
                <a:srgbClr val="FFFF00"/>
              </a:solidFill>
              <a:latin typeface="Verdana" pitchFamily="34" charset="0"/>
              <a:ea typeface="SimSun" pitchFamily="2" charset="-122"/>
            </a:endParaRPr>
          </a:p>
          <a:p>
            <a:pPr>
              <a:spcBef>
                <a:spcPct val="50000"/>
              </a:spcBef>
              <a:buFont typeface="Verdana" pitchFamily="34" charset="0"/>
              <a:buChar char="•"/>
            </a:pPr>
            <a:r>
              <a:rPr lang="en-US" sz="1200" dirty="0">
                <a:solidFill>
                  <a:srgbClr val="FFFF00"/>
                </a:solidFill>
                <a:latin typeface="Verdana" pitchFamily="34" charset="0"/>
                <a:ea typeface="SimSun" pitchFamily="2" charset="-122"/>
              </a:rPr>
              <a:t>  FCBGA8.2a</a:t>
            </a:r>
          </a:p>
          <a:p>
            <a:pPr>
              <a:spcBef>
                <a:spcPct val="50000"/>
              </a:spcBef>
              <a:buFont typeface="Verdana" pitchFamily="34" charset="0"/>
              <a:buChar char="•"/>
            </a:pPr>
            <a:r>
              <a:rPr lang="en-US" sz="1200" dirty="0">
                <a:solidFill>
                  <a:srgbClr val="FFFF00"/>
                </a:solidFill>
                <a:latin typeface="Verdana" pitchFamily="34" charset="0"/>
                <a:ea typeface="SimSun" pitchFamily="2" charset="-122"/>
              </a:rPr>
              <a:t>  676 balls</a:t>
            </a:r>
          </a:p>
          <a:p>
            <a:pPr>
              <a:spcBef>
                <a:spcPct val="50000"/>
              </a:spcBef>
              <a:buFont typeface="Verdana" pitchFamily="34" charset="0"/>
              <a:buChar char="•"/>
            </a:pPr>
            <a:r>
              <a:rPr lang="en-US" sz="1200" dirty="0">
                <a:solidFill>
                  <a:srgbClr val="FFFF00"/>
                </a:solidFill>
                <a:latin typeface="Verdana" pitchFamily="34" charset="0"/>
                <a:ea typeface="SimSun" pitchFamily="2" charset="-122"/>
              </a:rPr>
              <a:t>  45 nm (1266 technology)</a:t>
            </a:r>
          </a:p>
          <a:p>
            <a:pPr>
              <a:spcBef>
                <a:spcPct val="50000"/>
              </a:spcBef>
              <a:buFont typeface="Verdana" pitchFamily="34" charset="0"/>
              <a:buChar char="•"/>
            </a:pPr>
            <a:r>
              <a:rPr lang="en-US" sz="1200" dirty="0">
                <a:solidFill>
                  <a:srgbClr val="FFFF00"/>
                </a:solidFill>
                <a:latin typeface="Verdana" pitchFamily="34" charset="0"/>
                <a:ea typeface="SimSun" pitchFamily="2" charset="-122"/>
              </a:rPr>
              <a:t>  0.8 mm ball pitch diagonal</a:t>
            </a:r>
          </a:p>
          <a:p>
            <a:pPr>
              <a:spcBef>
                <a:spcPct val="50000"/>
              </a:spcBef>
              <a:buFont typeface="Verdana" pitchFamily="34" charset="0"/>
              <a:buChar char="•"/>
            </a:pPr>
            <a:r>
              <a:rPr lang="en-US" sz="1200" dirty="0">
                <a:solidFill>
                  <a:srgbClr val="FFFF00"/>
                </a:solidFill>
                <a:latin typeface="Verdana" pitchFamily="34" charset="0"/>
                <a:ea typeface="SimSun" pitchFamily="2" charset="-122"/>
              </a:rPr>
              <a:t>  Package height: 2.35 mm</a:t>
            </a:r>
          </a:p>
          <a:p>
            <a:pPr>
              <a:spcBef>
                <a:spcPct val="50000"/>
              </a:spcBef>
              <a:buFont typeface="Verdana" pitchFamily="34" charset="0"/>
              <a:buChar char="•"/>
            </a:pPr>
            <a:r>
              <a:rPr lang="en-US" sz="1200" dirty="0">
                <a:solidFill>
                  <a:srgbClr val="FFFF00"/>
                </a:solidFill>
                <a:latin typeface="Verdana" pitchFamily="34" charset="0"/>
                <a:ea typeface="SimSun" pitchFamily="2" charset="-122"/>
              </a:rPr>
              <a:t>  Package size: </a:t>
            </a:r>
            <a:br>
              <a:rPr lang="en-US" sz="1200" dirty="0">
                <a:solidFill>
                  <a:srgbClr val="FFFF00"/>
                </a:solidFill>
                <a:latin typeface="Verdana" pitchFamily="34" charset="0"/>
                <a:ea typeface="SimSun" pitchFamily="2" charset="-122"/>
              </a:rPr>
            </a:br>
            <a:r>
              <a:rPr lang="en-US" sz="1200" dirty="0">
                <a:solidFill>
                  <a:srgbClr val="FFFF00"/>
                </a:solidFill>
                <a:latin typeface="Verdana" pitchFamily="34" charset="0"/>
                <a:ea typeface="SimSun" pitchFamily="2" charset="-122"/>
              </a:rPr>
              <a:t>      22mm x 22mm</a:t>
            </a:r>
          </a:p>
        </p:txBody>
      </p:sp>
      <p:sp>
        <p:nvSpPr>
          <p:cNvPr id="66568" name="Text Box 68"/>
          <p:cNvSpPr txBox="1">
            <a:spLocks noChangeArrowheads="1"/>
          </p:cNvSpPr>
          <p:nvPr/>
        </p:nvSpPr>
        <p:spPr bwMode="auto">
          <a:xfrm>
            <a:off x="228600" y="3479800"/>
            <a:ext cx="2286000" cy="1625600"/>
          </a:xfrm>
          <a:prstGeom prst="rect">
            <a:avLst/>
          </a:prstGeom>
          <a:solidFill>
            <a:srgbClr val="CCE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sp3d>
        </p:spPr>
        <p:txBody>
          <a:bodyPr>
            <a:spAutoFit/>
            <a:flatTx/>
          </a:bodyPr>
          <a:lstStyle/>
          <a:p>
            <a:pPr>
              <a:spcBef>
                <a:spcPct val="50000"/>
              </a:spcBef>
            </a:pPr>
            <a:r>
              <a:rPr lang="en-US" sz="1000" b="1">
                <a:latin typeface="Verdana" pitchFamily="34" charset="0"/>
                <a:ea typeface="SimSun" pitchFamily="2" charset="-122"/>
              </a:rPr>
              <a:t>Intel® SCH US15W</a:t>
            </a:r>
          </a:p>
          <a:p>
            <a:pPr>
              <a:spcBef>
                <a:spcPct val="50000"/>
              </a:spcBef>
              <a:buFont typeface="Verdana" pitchFamily="34" charset="0"/>
              <a:buChar char="•"/>
            </a:pPr>
            <a:r>
              <a:rPr lang="en-US" sz="1000">
                <a:latin typeface="Verdana" pitchFamily="34" charset="0"/>
                <a:ea typeface="SimSun" pitchFamily="2" charset="-122"/>
              </a:rPr>
              <a:t>  FCBGA3</a:t>
            </a:r>
          </a:p>
          <a:p>
            <a:pPr>
              <a:spcBef>
                <a:spcPct val="50000"/>
              </a:spcBef>
              <a:buFont typeface="Verdana" pitchFamily="34" charset="0"/>
              <a:buChar char="•"/>
            </a:pPr>
            <a:r>
              <a:rPr lang="en-US" sz="1000">
                <a:latin typeface="Verdana" pitchFamily="34" charset="0"/>
                <a:ea typeface="SimSun" pitchFamily="2" charset="-122"/>
              </a:rPr>
              <a:t>  1249 balls</a:t>
            </a:r>
          </a:p>
          <a:p>
            <a:pPr>
              <a:spcBef>
                <a:spcPct val="50000"/>
              </a:spcBef>
              <a:buFont typeface="Verdana" pitchFamily="34" charset="0"/>
              <a:buChar char="•"/>
            </a:pPr>
            <a:r>
              <a:rPr lang="en-US" sz="1000">
                <a:latin typeface="Verdana" pitchFamily="34" charset="0"/>
                <a:ea typeface="SimSun" pitchFamily="2" charset="-122"/>
              </a:rPr>
              <a:t>  130 nm (P861 technology)</a:t>
            </a:r>
          </a:p>
          <a:p>
            <a:pPr>
              <a:spcBef>
                <a:spcPct val="50000"/>
              </a:spcBef>
              <a:buFont typeface="Verdana" pitchFamily="34" charset="0"/>
              <a:buChar char="•"/>
            </a:pPr>
            <a:r>
              <a:rPr lang="en-US" sz="1000">
                <a:latin typeface="Verdana" pitchFamily="34" charset="0"/>
                <a:ea typeface="SimSun" pitchFamily="2" charset="-122"/>
              </a:rPr>
              <a:t>  0.593 mm ball pitch diagonal</a:t>
            </a:r>
          </a:p>
          <a:p>
            <a:pPr>
              <a:spcBef>
                <a:spcPct val="50000"/>
              </a:spcBef>
              <a:buFont typeface="Verdana" pitchFamily="34" charset="0"/>
              <a:buChar char="•"/>
            </a:pPr>
            <a:r>
              <a:rPr lang="en-US" sz="1000">
                <a:latin typeface="Verdana" pitchFamily="34" charset="0"/>
                <a:ea typeface="SimSun" pitchFamily="2" charset="-122"/>
              </a:rPr>
              <a:t>  Package height: 2.0 mm</a:t>
            </a:r>
          </a:p>
          <a:p>
            <a:pPr>
              <a:spcBef>
                <a:spcPct val="50000"/>
              </a:spcBef>
              <a:buFont typeface="Verdana" pitchFamily="34" charset="0"/>
              <a:buChar char="•"/>
            </a:pPr>
            <a:r>
              <a:rPr lang="en-US" sz="1000">
                <a:latin typeface="Verdana" pitchFamily="34" charset="0"/>
                <a:ea typeface="SimSun" pitchFamily="2" charset="-122"/>
              </a:rPr>
              <a:t>  Package size: 22mm x 22mm</a:t>
            </a:r>
          </a:p>
        </p:txBody>
      </p:sp>
      <p:sp>
        <p:nvSpPr>
          <p:cNvPr id="66569" name="Text Box 3"/>
          <p:cNvSpPr txBox="1">
            <a:spLocks noChangeArrowheads="1"/>
          </p:cNvSpPr>
          <p:nvPr/>
        </p:nvSpPr>
        <p:spPr bwMode="auto">
          <a:xfrm>
            <a:off x="2971800" y="3657600"/>
            <a:ext cx="2971800" cy="1931988"/>
          </a:xfrm>
          <a:prstGeom prst="rect">
            <a:avLst/>
          </a:prstGeom>
          <a:solidFill>
            <a:srgbClr val="CCE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ECFF"/>
            </a:extrusionClr>
          </a:sp3d>
        </p:spPr>
        <p:txBody>
          <a:bodyPr>
            <a:spAutoFit/>
            <a:flatTx/>
          </a:bodyPr>
          <a:lstStyle/>
          <a:p>
            <a:pPr>
              <a:spcBef>
                <a:spcPct val="50000"/>
              </a:spcBef>
            </a:pPr>
            <a:r>
              <a:rPr lang="en-US" sz="1200" b="1">
                <a:latin typeface="Verdana" pitchFamily="34" charset="0"/>
                <a:ea typeface="SimSun" pitchFamily="2" charset="-122"/>
              </a:rPr>
              <a:t>Intel® SCH XL US15WPx</a:t>
            </a:r>
          </a:p>
          <a:p>
            <a:pPr>
              <a:spcBef>
                <a:spcPct val="50000"/>
              </a:spcBef>
              <a:buFont typeface="Verdana" pitchFamily="34" charset="0"/>
              <a:buChar char="•"/>
            </a:pPr>
            <a:r>
              <a:rPr lang="en-US" sz="1200">
                <a:latin typeface="Verdana" pitchFamily="34" charset="0"/>
                <a:ea typeface="SimSun" pitchFamily="2" charset="-122"/>
              </a:rPr>
              <a:t>  FCBGA3</a:t>
            </a:r>
          </a:p>
          <a:p>
            <a:pPr>
              <a:spcBef>
                <a:spcPct val="50000"/>
              </a:spcBef>
              <a:buFont typeface="Verdana" pitchFamily="34" charset="0"/>
              <a:buChar char="•"/>
            </a:pPr>
            <a:r>
              <a:rPr lang="en-US" sz="1200">
                <a:latin typeface="Verdana" pitchFamily="34" charset="0"/>
                <a:ea typeface="SimSun" pitchFamily="2" charset="-122"/>
              </a:rPr>
              <a:t>  1295 balls</a:t>
            </a:r>
          </a:p>
          <a:p>
            <a:pPr>
              <a:spcBef>
                <a:spcPct val="50000"/>
              </a:spcBef>
              <a:buFont typeface="Verdana" pitchFamily="34" charset="0"/>
              <a:buChar char="•"/>
            </a:pPr>
            <a:r>
              <a:rPr lang="en-US" sz="1200">
                <a:latin typeface="Verdana" pitchFamily="34" charset="0"/>
                <a:ea typeface="SimSun" pitchFamily="2" charset="-122"/>
              </a:rPr>
              <a:t>  130 nm (P861 technology)</a:t>
            </a:r>
          </a:p>
          <a:p>
            <a:pPr>
              <a:spcBef>
                <a:spcPct val="50000"/>
              </a:spcBef>
              <a:buFont typeface="Verdana" pitchFamily="34" charset="0"/>
              <a:buChar char="•"/>
            </a:pPr>
            <a:r>
              <a:rPr lang="en-US" sz="1200">
                <a:latin typeface="Verdana" pitchFamily="34" charset="0"/>
                <a:ea typeface="SimSun" pitchFamily="2" charset="-122"/>
              </a:rPr>
              <a:t>  1.016 mm ball pitch</a:t>
            </a:r>
          </a:p>
          <a:p>
            <a:pPr>
              <a:spcBef>
                <a:spcPct val="50000"/>
              </a:spcBef>
              <a:buFont typeface="Verdana" pitchFamily="34" charset="0"/>
              <a:buChar char="•"/>
            </a:pPr>
            <a:r>
              <a:rPr lang="en-US" sz="1200">
                <a:latin typeface="Verdana" pitchFamily="34" charset="0"/>
                <a:ea typeface="SimSun" pitchFamily="2" charset="-122"/>
              </a:rPr>
              <a:t>  Package height: 2.5 mm</a:t>
            </a:r>
          </a:p>
          <a:p>
            <a:pPr>
              <a:spcBef>
                <a:spcPct val="50000"/>
              </a:spcBef>
              <a:buFont typeface="Verdana" pitchFamily="34" charset="0"/>
              <a:buChar char="•"/>
            </a:pPr>
            <a:r>
              <a:rPr lang="en-US" sz="1200">
                <a:latin typeface="Verdana" pitchFamily="34" charset="0"/>
                <a:ea typeface="SimSun" pitchFamily="2" charset="-122"/>
              </a:rPr>
              <a:t>  Package size: 37.5mm x 37.5mm</a:t>
            </a:r>
          </a:p>
        </p:txBody>
      </p:sp>
      <p:sp>
        <p:nvSpPr>
          <p:cNvPr id="66570" name="Text Box 3"/>
          <p:cNvSpPr txBox="1">
            <a:spLocks noChangeArrowheads="1"/>
          </p:cNvSpPr>
          <p:nvPr/>
        </p:nvSpPr>
        <p:spPr bwMode="auto">
          <a:xfrm>
            <a:off x="6324600" y="3657600"/>
            <a:ext cx="2438400" cy="211455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spcBef>
                <a:spcPct val="50000"/>
              </a:spcBef>
            </a:pPr>
            <a:r>
              <a:rPr lang="en-US" sz="1200" b="1" dirty="0" smtClean="0">
                <a:solidFill>
                  <a:srgbClr val="FFFF00"/>
                </a:solidFill>
                <a:latin typeface="Verdana" pitchFamily="34" charset="0"/>
                <a:ea typeface="SimSun" pitchFamily="2" charset="-122"/>
              </a:rPr>
              <a:t>Intel® PCH EG20T</a:t>
            </a:r>
            <a:endParaRPr lang="en-US" sz="1200" b="1" dirty="0">
              <a:solidFill>
                <a:srgbClr val="FFFF00"/>
              </a:solidFill>
              <a:latin typeface="Verdana" pitchFamily="34" charset="0"/>
              <a:ea typeface="SimSun" pitchFamily="2" charset="-122"/>
            </a:endParaRPr>
          </a:p>
          <a:p>
            <a:pPr>
              <a:spcBef>
                <a:spcPct val="50000"/>
              </a:spcBef>
              <a:buFont typeface="Verdana" pitchFamily="34" charset="0"/>
              <a:buChar char="•"/>
            </a:pPr>
            <a:r>
              <a:rPr lang="en-US" sz="1200" dirty="0">
                <a:solidFill>
                  <a:srgbClr val="FFFF00"/>
                </a:solidFill>
                <a:latin typeface="Verdana" pitchFamily="34" charset="0"/>
                <a:ea typeface="SimSun" pitchFamily="2" charset="-122"/>
              </a:rPr>
              <a:t> PBGA376</a:t>
            </a:r>
          </a:p>
          <a:p>
            <a:pPr>
              <a:spcBef>
                <a:spcPct val="50000"/>
              </a:spcBef>
              <a:buFont typeface="Verdana" pitchFamily="34" charset="0"/>
              <a:buChar char="•"/>
            </a:pPr>
            <a:r>
              <a:rPr lang="en-US" sz="1200" dirty="0">
                <a:solidFill>
                  <a:srgbClr val="FFFF00"/>
                </a:solidFill>
                <a:latin typeface="Verdana" pitchFamily="34" charset="0"/>
                <a:ea typeface="SimSun" pitchFamily="2" charset="-122"/>
              </a:rPr>
              <a:t> 376 balls</a:t>
            </a:r>
          </a:p>
          <a:p>
            <a:pPr>
              <a:spcBef>
                <a:spcPct val="50000"/>
              </a:spcBef>
              <a:buFont typeface="Verdana" pitchFamily="34" charset="0"/>
              <a:buChar char="•"/>
            </a:pPr>
            <a:r>
              <a:rPr lang="en-US" sz="1200" dirty="0">
                <a:solidFill>
                  <a:srgbClr val="FFFF00"/>
                </a:solidFill>
                <a:latin typeface="Verdana" pitchFamily="34" charset="0"/>
                <a:ea typeface="SimSun" pitchFamily="2" charset="-122"/>
              </a:rPr>
              <a:t> 90 nm</a:t>
            </a:r>
          </a:p>
          <a:p>
            <a:pPr>
              <a:spcBef>
                <a:spcPct val="50000"/>
              </a:spcBef>
              <a:buFont typeface="Verdana" pitchFamily="34" charset="0"/>
              <a:buChar char="•"/>
            </a:pPr>
            <a:r>
              <a:rPr lang="en-US" sz="1200" dirty="0">
                <a:solidFill>
                  <a:srgbClr val="FFFF00"/>
                </a:solidFill>
                <a:latin typeface="Verdana" pitchFamily="34" charset="0"/>
                <a:ea typeface="SimSun" pitchFamily="2" charset="-122"/>
              </a:rPr>
              <a:t> 1.0 mm ball pitch</a:t>
            </a:r>
          </a:p>
          <a:p>
            <a:pPr>
              <a:spcBef>
                <a:spcPct val="50000"/>
              </a:spcBef>
              <a:buFont typeface="Verdana" pitchFamily="34" charset="0"/>
              <a:buChar char="•"/>
            </a:pPr>
            <a:r>
              <a:rPr lang="en-US" sz="1200" dirty="0">
                <a:solidFill>
                  <a:srgbClr val="FFFF00"/>
                </a:solidFill>
                <a:latin typeface="Verdana" pitchFamily="34" charset="0"/>
                <a:ea typeface="SimSun" pitchFamily="2" charset="-122"/>
              </a:rPr>
              <a:t>Package height: 2.13mm</a:t>
            </a:r>
          </a:p>
          <a:p>
            <a:pPr>
              <a:spcBef>
                <a:spcPct val="50000"/>
              </a:spcBef>
              <a:buFont typeface="Verdana" pitchFamily="34" charset="0"/>
              <a:buChar char="•"/>
            </a:pPr>
            <a:r>
              <a:rPr lang="en-US" sz="1200" dirty="0">
                <a:solidFill>
                  <a:srgbClr val="FFFF00"/>
                </a:solidFill>
                <a:latin typeface="Verdana" pitchFamily="34" charset="0"/>
                <a:ea typeface="SimSun" pitchFamily="2" charset="-122"/>
              </a:rPr>
              <a:t>Package size: </a:t>
            </a:r>
            <a:br>
              <a:rPr lang="en-US" sz="1200" dirty="0">
                <a:solidFill>
                  <a:srgbClr val="FFFF00"/>
                </a:solidFill>
                <a:latin typeface="Verdana" pitchFamily="34" charset="0"/>
                <a:ea typeface="SimSun" pitchFamily="2" charset="-122"/>
              </a:rPr>
            </a:br>
            <a:r>
              <a:rPr lang="en-US" sz="1200" dirty="0">
                <a:solidFill>
                  <a:srgbClr val="FFFF00"/>
                </a:solidFill>
                <a:latin typeface="Verdana" pitchFamily="34" charset="0"/>
                <a:ea typeface="SimSun" pitchFamily="2" charset="-122"/>
              </a:rPr>
              <a:t>    23mm x 23mm</a:t>
            </a:r>
          </a:p>
        </p:txBody>
      </p:sp>
      <p:sp>
        <p:nvSpPr>
          <p:cNvPr id="49164" name="Slide Number Placeholder 12"/>
          <p:cNvSpPr>
            <a:spLocks noGrp="1"/>
          </p:cNvSpPr>
          <p:nvPr>
            <p:ph type="sldNum" sz="quarter" idx="11"/>
          </p:nvPr>
        </p:nvSpPr>
        <p:spPr/>
        <p:txBody>
          <a:bodyPr/>
          <a:lstStyle/>
          <a:p>
            <a:pPr fontAlgn="base">
              <a:spcBef>
                <a:spcPct val="0"/>
              </a:spcBef>
              <a:spcAft>
                <a:spcPct val="0"/>
              </a:spcAft>
              <a:defRPr/>
            </a:pPr>
            <a:fld id="{13D7D2E6-F213-46D2-B0C5-F95D37DFA4FC}" type="slidenum">
              <a:rPr lang="en-US" smtClean="0">
                <a:cs typeface="Arial" charset="0"/>
              </a:rPr>
              <a:pPr fontAlgn="base">
                <a:spcBef>
                  <a:spcPct val="0"/>
                </a:spcBef>
                <a:spcAft>
                  <a:spcPct val="0"/>
                </a:spcAft>
                <a:defRPr/>
              </a:pPr>
              <a:t>23</a:t>
            </a:fld>
            <a:endParaRPr lang="en-US" smtClean="0">
              <a:cs typeface="Arial"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734" name="Group 78"/>
          <p:cNvGraphicFramePr>
            <a:graphicFrameLocks noGrp="1"/>
          </p:cNvGraphicFramePr>
          <p:nvPr/>
        </p:nvGraphicFramePr>
        <p:xfrm>
          <a:off x="76200" y="381000"/>
          <a:ext cx="4648200" cy="5445762"/>
        </p:xfrm>
        <a:graphic>
          <a:graphicData uri="http://schemas.openxmlformats.org/drawingml/2006/table">
            <a:tbl>
              <a:tblPr/>
              <a:tblGrid>
                <a:gridCol w="1219200"/>
                <a:gridCol w="3429000"/>
              </a:tblGrid>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charset="0"/>
                          <a:cs typeface="Arial" charset="0"/>
                        </a:rPr>
                        <a:t>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charset="0"/>
                          <a:cs typeface="Arial" charset="0"/>
                        </a:rPr>
                        <a:t>Topcliff IOH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PCI Express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Compliant with </a:t>
                      </a: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PCI Express* 1.1 (2.5Gbps) specification;</a:t>
                      </a:r>
                      <a:endParaRPr kumimoji="0" lang="en-US" altLang="ja-JP" sz="800" b="0" i="0" u="none" strike="noStrike" cap="none" normalizeH="0" baseline="0" smtClean="0">
                        <a:ln>
                          <a:noFill/>
                        </a:ln>
                        <a:solidFill>
                          <a:srgbClr val="292929"/>
                        </a:solidFill>
                        <a:effectLst/>
                        <a:latin typeface="Arial" charset="0"/>
                        <a:ea typeface="MS PGothic" pitchFamily="34"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1x1 link;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Behaves as bridge between Root Complex and IOH internal IO blocks.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17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Supports SATA 1.5Gbps Generation 1 and 3Gbps Generation 2 speeds;</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Compliant with Serial ATA Specification 2.6, and AHCI Revision 1.1 specifications;</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2 ports</a:t>
                      </a:r>
                      <a:endParaRPr kumimoji="1" lang="en-US" sz="8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06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USB Host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Universal Serial Bus (USB) 2.0 host controller, conforms to EHCI (1.0) and OHCI  (1.0a);</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supports High Speed (480Mbps), Full Speed (12Mbps), and Low Speed (1.5Mbps);</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6 USB 2.0 Host ports</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Not support OTG</a:t>
                      </a:r>
                      <a:endParaRPr kumimoji="1" lang="en-US" sz="8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11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USB Device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Complies with USB 2.0 and USB 1.1 protocols;</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1 port;</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supports High Speed (480Mbps), Full Speed (12Mbps), and Low Speed (1.5Mbps)</a:t>
                      </a:r>
                      <a:endParaRPr kumimoji="1" lang="en-US" sz="8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SD/SDIO/MMC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Conforms to SDHC, Speed Class 6  (supports capacity up to 32GB);</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Conforms to SD Host Controller Standard Specification Ver 1.0;</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Conforms to SD Memory Card Specifications Part 1 Physical Layer Specification Ver 2.0;</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Conforms to SDIO Card Specification Ver 1.10;</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2 ports</a:t>
                      </a:r>
                      <a:endParaRPr kumimoji="1" lang="en-US" sz="8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GbE MAC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Conforms to IEEE802.3;</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MII interface  (10/100 BASE), RGMII or GMII interface  (1000 BASE);</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1 MAC</a:t>
                      </a:r>
                      <a:endParaRPr kumimoji="1" lang="en-US" sz="8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IEEE 1588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Conforms to IEEE1588-2008 standard;</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Supports IEEE 1588 over Ethernet and CAN interfaces</a:t>
                      </a:r>
                      <a:endParaRPr kumimoji="1" lang="en-US" sz="8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GPIO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Arial" charset="0"/>
                          <a:cs typeface="Arial" charset="0"/>
                        </a:rPr>
                        <a:t>12 GPIO pins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7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TDP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Verdana" pitchFamily="34" charset="0"/>
                          <a:ea typeface="MS PGothic" pitchFamily="34" charset="-128"/>
                          <a:cs typeface="Arial" charset="0"/>
                        </a:rPr>
                        <a:t>~1.55W</a:t>
                      </a:r>
                      <a:endParaRPr kumimoji="1" lang="en-US" sz="8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Industrial Temp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Arial" charset="0"/>
                          <a:cs typeface="Arial" charset="0"/>
                        </a:rPr>
                        <a:t>-40 to +85C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70695" name="Title 1"/>
          <p:cNvSpPr>
            <a:spLocks noGrp="1"/>
          </p:cNvSpPr>
          <p:nvPr>
            <p:ph type="title"/>
          </p:nvPr>
        </p:nvSpPr>
        <p:spPr>
          <a:xfrm>
            <a:off x="0" y="0"/>
            <a:ext cx="8947150" cy="889000"/>
          </a:xfrm>
        </p:spPr>
        <p:txBody>
          <a:bodyPr/>
          <a:lstStyle/>
          <a:p>
            <a:pPr eaLnBrk="1" hangingPunct="1"/>
            <a:r>
              <a:rPr lang="en-US" altLang="zh-CN" sz="2400" dirty="0" err="1" smtClean="0">
                <a:ea typeface="SimSun" pitchFamily="2" charset="-122"/>
              </a:rPr>
              <a:t>Inte</a:t>
            </a:r>
            <a:r>
              <a:rPr lang="en-US" altLang="zh-CN" sz="2400" dirty="0" smtClean="0">
                <a:ea typeface="SimSun" pitchFamily="2" charset="-122"/>
              </a:rPr>
              <a:t>® PCH EG20T Features</a:t>
            </a:r>
            <a:endParaRPr lang="en-US" sz="2400" b="0" dirty="0" smtClean="0"/>
          </a:p>
        </p:txBody>
      </p:sp>
      <p:sp>
        <p:nvSpPr>
          <p:cNvPr id="57378" name="Slide Number Placeholder 586"/>
          <p:cNvSpPr>
            <a:spLocks noGrp="1"/>
          </p:cNvSpPr>
          <p:nvPr>
            <p:ph type="sldNum" sz="quarter" idx="11"/>
          </p:nvPr>
        </p:nvSpPr>
        <p:spPr/>
        <p:txBody>
          <a:bodyPr/>
          <a:lstStyle/>
          <a:p>
            <a:pPr fontAlgn="base">
              <a:spcBef>
                <a:spcPct val="0"/>
              </a:spcBef>
              <a:spcAft>
                <a:spcPct val="0"/>
              </a:spcAft>
              <a:defRPr/>
            </a:pPr>
            <a:fld id="{A81136AF-DCB9-4ED3-9FC9-D8C8F442086F}" type="slidenum">
              <a:rPr lang="en-US" smtClean="0">
                <a:cs typeface="Arial" charset="0"/>
              </a:rPr>
              <a:pPr fontAlgn="base">
                <a:spcBef>
                  <a:spcPct val="0"/>
                </a:spcBef>
                <a:spcAft>
                  <a:spcPct val="0"/>
                </a:spcAft>
                <a:defRPr/>
              </a:pPr>
              <a:t>24</a:t>
            </a:fld>
            <a:endParaRPr lang="en-US" smtClean="0">
              <a:cs typeface="Arial" charset="0"/>
            </a:endParaRPr>
          </a:p>
        </p:txBody>
      </p:sp>
      <p:graphicFrame>
        <p:nvGraphicFramePr>
          <p:cNvPr id="57424" name="Group 80"/>
          <p:cNvGraphicFramePr>
            <a:graphicFrameLocks noGrp="1"/>
          </p:cNvGraphicFramePr>
          <p:nvPr/>
        </p:nvGraphicFramePr>
        <p:xfrm>
          <a:off x="4876800" y="3822700"/>
          <a:ext cx="4191000" cy="2057400"/>
        </p:xfrm>
        <a:graphic>
          <a:graphicData uri="http://schemas.openxmlformats.org/drawingml/2006/table">
            <a:tbl>
              <a:tblPr/>
              <a:tblGrid>
                <a:gridCol w="1289050"/>
                <a:gridCol w="2901950"/>
              </a:tblGrid>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charset="0"/>
                          <a:cs typeface="Arial" charset="0"/>
                        </a:rPr>
                        <a:t>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charset="0"/>
                          <a:cs typeface="Arial" charset="0"/>
                        </a:rPr>
                        <a:t>Topcliff IOH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CAN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Supports CAN protocol version 2.0 part A and B</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ISO 11519, ISO 11898, SAEJ2411</a:t>
                      </a:r>
                      <a:endParaRPr kumimoji="1" lang="en-US" sz="8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SPI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Supports up to 5Mbps;</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Performs full-duplex data transfer;</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Operates as a master or a slave;</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1 CS</a:t>
                      </a:r>
                      <a:endParaRPr kumimoji="1" lang="en-US" sz="8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I2C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Philips I2C* bus specification Ver 2.1 conformed controller;</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Supports multi-master mode;</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Supports 100kHz and 400KHz data transfer modes</a:t>
                      </a:r>
                      <a:endParaRPr kumimoji="1" lang="en-US" sz="8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Arial" charset="0"/>
                        </a:rPr>
                        <a:t>UART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Conforms to 16550;</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1 full UART (9 signal pins), from 300bps to 4Mbps</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MS PGothic" pitchFamily="34" charset="-128"/>
                          <a:cs typeface="Arial" charset="0"/>
                        </a:rPr>
                        <a:t>3 light UART (2 signal pins), from 300bps to 1Mbps</a:t>
                      </a:r>
                      <a:endParaRPr kumimoji="1" lang="en-US" sz="8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70717" name="Rounded Rectangle 144"/>
          <p:cNvSpPr>
            <a:spLocks noChangeArrowheads="1"/>
          </p:cNvSpPr>
          <p:nvPr/>
        </p:nvSpPr>
        <p:spPr bwMode="auto">
          <a:xfrm>
            <a:off x="5867400" y="457200"/>
            <a:ext cx="2403475" cy="3352800"/>
          </a:xfrm>
          <a:prstGeom prst="roundRect">
            <a:avLst>
              <a:gd name="adj" fmla="val 8046"/>
            </a:avLst>
          </a:prstGeom>
          <a:solidFill>
            <a:srgbClr val="00B050"/>
          </a:solidFill>
          <a:ln w="12700" algn="ctr">
            <a:solidFill>
              <a:schemeClr val="tx1"/>
            </a:solidFill>
            <a:round/>
            <a:headEnd/>
            <a:tailEnd/>
          </a:ln>
        </p:spPr>
        <p:txBody>
          <a:bodyPr anchor="ctr"/>
          <a:lstStyle/>
          <a:p>
            <a:pPr algn="ctr" eaLnBrk="0" hangingPunct="0">
              <a:lnSpc>
                <a:spcPct val="80000"/>
              </a:lnSpc>
            </a:pPr>
            <a:endParaRPr lang="en-US" sz="1600" b="1">
              <a:solidFill>
                <a:schemeClr val="bg1"/>
              </a:solidFill>
              <a:latin typeface="Verdana" pitchFamily="34" charset="0"/>
            </a:endParaRPr>
          </a:p>
        </p:txBody>
      </p:sp>
      <p:sp>
        <p:nvSpPr>
          <p:cNvPr id="70718" name="Rectangle 161"/>
          <p:cNvSpPr>
            <a:spLocks noChangeArrowheads="1"/>
          </p:cNvSpPr>
          <p:nvPr/>
        </p:nvSpPr>
        <p:spPr bwMode="auto">
          <a:xfrm>
            <a:off x="6581775" y="493713"/>
            <a:ext cx="1035050" cy="287337"/>
          </a:xfrm>
          <a:prstGeom prst="rect">
            <a:avLst/>
          </a:prstGeom>
          <a:noFill/>
          <a:ln w="12700" algn="ctr">
            <a:noFill/>
            <a:miter lim="800000"/>
            <a:headEnd/>
            <a:tailEnd/>
          </a:ln>
        </p:spPr>
        <p:txBody>
          <a:bodyPr wrap="none" anchor="ctr">
            <a:spAutoFit/>
          </a:bodyPr>
          <a:lstStyle/>
          <a:p>
            <a:pPr algn="ctr" eaLnBrk="0" hangingPunct="0">
              <a:lnSpc>
                <a:spcPct val="80000"/>
              </a:lnSpc>
            </a:pPr>
            <a:r>
              <a:rPr lang="en-US" sz="1600" b="1">
                <a:solidFill>
                  <a:schemeClr val="bg1"/>
                </a:solidFill>
                <a:latin typeface="Verdana" pitchFamily="34" charset="0"/>
              </a:rPr>
              <a:t>Topcliff</a:t>
            </a:r>
            <a:endParaRPr lang="en-US" baseline="-25000">
              <a:solidFill>
                <a:schemeClr val="bg1"/>
              </a:solidFill>
              <a:latin typeface="Verdana" pitchFamily="34" charset="0"/>
            </a:endParaRPr>
          </a:p>
        </p:txBody>
      </p:sp>
      <p:sp>
        <p:nvSpPr>
          <p:cNvPr id="26" name="AutoShape 303"/>
          <p:cNvSpPr>
            <a:spLocks noChangeArrowheads="1"/>
          </p:cNvSpPr>
          <p:nvPr/>
        </p:nvSpPr>
        <p:spPr bwMode="auto">
          <a:xfrm rot="10800000" flipH="1">
            <a:off x="7092950" y="3013075"/>
            <a:ext cx="1049338" cy="360363"/>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eaLnBrk="0" fontAlgn="auto" hangingPunct="0">
              <a:lnSpc>
                <a:spcPct val="80000"/>
              </a:lnSpc>
              <a:spcBef>
                <a:spcPts val="0"/>
              </a:spcBef>
              <a:spcAft>
                <a:spcPts val="0"/>
              </a:spcAft>
              <a:defRPr/>
            </a:pPr>
            <a:r>
              <a:rPr lang="en-US" sz="800" b="1">
                <a:latin typeface="+mn-lt"/>
                <a:cs typeface="+mn-cs"/>
              </a:rPr>
              <a:t>GbE MAC </a:t>
            </a:r>
            <a:r>
              <a:rPr lang="en-US" sz="700" i="1">
                <a:latin typeface="+mn-lt"/>
                <a:cs typeface="+mn-cs"/>
              </a:rPr>
              <a:t>(1)</a:t>
            </a:r>
            <a:endParaRPr lang="en-US" sz="600" i="1">
              <a:latin typeface="+mn-lt"/>
              <a:cs typeface="+mn-cs"/>
            </a:endParaRPr>
          </a:p>
        </p:txBody>
      </p:sp>
      <p:sp>
        <p:nvSpPr>
          <p:cNvPr id="27" name="AutoShape 303"/>
          <p:cNvSpPr>
            <a:spLocks noChangeArrowheads="1"/>
          </p:cNvSpPr>
          <p:nvPr/>
        </p:nvSpPr>
        <p:spPr bwMode="auto">
          <a:xfrm rot="10800000" flipH="1">
            <a:off x="7092950" y="2293938"/>
            <a:ext cx="1049338" cy="360362"/>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rtl="1" eaLnBrk="0" fontAlgn="auto" hangingPunct="0">
              <a:lnSpc>
                <a:spcPct val="80000"/>
              </a:lnSpc>
              <a:spcBef>
                <a:spcPts val="0"/>
              </a:spcBef>
              <a:spcAft>
                <a:spcPts val="0"/>
              </a:spcAft>
              <a:defRPr/>
            </a:pPr>
            <a:r>
              <a:rPr lang="en-US" sz="800" b="1">
                <a:latin typeface="+mn-lt"/>
                <a:cs typeface="+mn-cs"/>
              </a:rPr>
              <a:t>SATA II </a:t>
            </a:r>
            <a:r>
              <a:rPr lang="en-US" sz="700" i="1">
                <a:latin typeface="+mn-lt"/>
                <a:cs typeface="+mn-cs"/>
              </a:rPr>
              <a:t>(2)</a:t>
            </a:r>
          </a:p>
        </p:txBody>
      </p:sp>
      <p:sp>
        <p:nvSpPr>
          <p:cNvPr id="28" name="AutoShape 303"/>
          <p:cNvSpPr>
            <a:spLocks noChangeArrowheads="1"/>
          </p:cNvSpPr>
          <p:nvPr/>
        </p:nvSpPr>
        <p:spPr bwMode="auto">
          <a:xfrm rot="10800000" flipH="1">
            <a:off x="6048375" y="1933575"/>
            <a:ext cx="2093913" cy="360363"/>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eaLnBrk="0" fontAlgn="auto" hangingPunct="0">
              <a:lnSpc>
                <a:spcPct val="80000"/>
              </a:lnSpc>
              <a:spcBef>
                <a:spcPts val="0"/>
              </a:spcBef>
              <a:spcAft>
                <a:spcPts val="0"/>
              </a:spcAft>
              <a:defRPr/>
            </a:pPr>
            <a:r>
              <a:rPr lang="en-US" sz="800" b="1">
                <a:latin typeface="+mn-lt"/>
                <a:cs typeface="+mn-cs"/>
              </a:rPr>
              <a:t>USB 2.0 Host</a:t>
            </a:r>
          </a:p>
          <a:p>
            <a:pPr algn="ctr" eaLnBrk="0" fontAlgn="auto" hangingPunct="0">
              <a:lnSpc>
                <a:spcPct val="80000"/>
              </a:lnSpc>
              <a:spcBef>
                <a:spcPts val="0"/>
              </a:spcBef>
              <a:spcAft>
                <a:spcPts val="0"/>
              </a:spcAft>
              <a:defRPr/>
            </a:pPr>
            <a:r>
              <a:rPr lang="en-US" sz="700" i="1">
                <a:latin typeface="+mn-lt"/>
                <a:cs typeface="+mn-cs"/>
              </a:rPr>
              <a:t>(6-ports, 2 ctrllrs.)</a:t>
            </a:r>
          </a:p>
        </p:txBody>
      </p:sp>
      <p:sp>
        <p:nvSpPr>
          <p:cNvPr id="29" name="AutoShape 303"/>
          <p:cNvSpPr>
            <a:spLocks noChangeArrowheads="1"/>
          </p:cNvSpPr>
          <p:nvPr/>
        </p:nvSpPr>
        <p:spPr bwMode="auto">
          <a:xfrm rot="10800000" flipH="1">
            <a:off x="7092950" y="1573213"/>
            <a:ext cx="1049338" cy="360362"/>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rtl="1" eaLnBrk="0" fontAlgn="auto" hangingPunct="0">
              <a:lnSpc>
                <a:spcPct val="80000"/>
              </a:lnSpc>
              <a:spcBef>
                <a:spcPts val="0"/>
              </a:spcBef>
              <a:spcAft>
                <a:spcPts val="0"/>
              </a:spcAft>
              <a:defRPr/>
            </a:pPr>
            <a:r>
              <a:rPr lang="en-US" sz="800" b="1">
                <a:latin typeface="+mn-lt"/>
                <a:cs typeface="+mn-cs"/>
              </a:rPr>
              <a:t>USB Device Ctrllr.</a:t>
            </a:r>
          </a:p>
          <a:p>
            <a:pPr algn="ctr" rtl="1" eaLnBrk="0" fontAlgn="auto" hangingPunct="0">
              <a:lnSpc>
                <a:spcPct val="80000"/>
              </a:lnSpc>
              <a:spcBef>
                <a:spcPts val="0"/>
              </a:spcBef>
              <a:spcAft>
                <a:spcPts val="0"/>
              </a:spcAft>
              <a:defRPr/>
            </a:pPr>
            <a:r>
              <a:rPr lang="en-US" sz="700" i="1">
                <a:latin typeface="+mn-lt"/>
                <a:cs typeface="+mn-cs"/>
              </a:rPr>
              <a:t>(1-port)</a:t>
            </a:r>
          </a:p>
        </p:txBody>
      </p:sp>
      <p:sp>
        <p:nvSpPr>
          <p:cNvPr id="30" name="AutoShape 303"/>
          <p:cNvSpPr>
            <a:spLocks noChangeArrowheads="1"/>
          </p:cNvSpPr>
          <p:nvPr/>
        </p:nvSpPr>
        <p:spPr bwMode="auto">
          <a:xfrm rot="10800000" flipH="1">
            <a:off x="7092950" y="1214438"/>
            <a:ext cx="1049338" cy="360362"/>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eaLnBrk="0" fontAlgn="auto" hangingPunct="0">
              <a:lnSpc>
                <a:spcPct val="80000"/>
              </a:lnSpc>
              <a:spcBef>
                <a:spcPts val="0"/>
              </a:spcBef>
              <a:spcAft>
                <a:spcPts val="0"/>
              </a:spcAft>
              <a:defRPr/>
            </a:pPr>
            <a:r>
              <a:rPr lang="en-US" sz="800" b="1">
                <a:latin typeface="+mn-lt"/>
                <a:cs typeface="+mn-cs"/>
              </a:rPr>
              <a:t>UART </a:t>
            </a:r>
            <a:r>
              <a:rPr lang="en-US" sz="700" i="1">
                <a:latin typeface="+mn-lt"/>
                <a:cs typeface="+mn-cs"/>
              </a:rPr>
              <a:t>(4)</a:t>
            </a:r>
          </a:p>
        </p:txBody>
      </p:sp>
      <p:sp>
        <p:nvSpPr>
          <p:cNvPr id="31" name="AutoShape 303"/>
          <p:cNvSpPr>
            <a:spLocks noChangeArrowheads="1"/>
          </p:cNvSpPr>
          <p:nvPr/>
        </p:nvSpPr>
        <p:spPr bwMode="auto">
          <a:xfrm rot="10800000" flipH="1">
            <a:off x="7092950" y="854075"/>
            <a:ext cx="1049338" cy="360363"/>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rtl="1" eaLnBrk="0" fontAlgn="auto" hangingPunct="0">
              <a:lnSpc>
                <a:spcPct val="80000"/>
              </a:lnSpc>
              <a:spcBef>
                <a:spcPts val="0"/>
              </a:spcBef>
              <a:spcAft>
                <a:spcPts val="0"/>
              </a:spcAft>
              <a:defRPr/>
            </a:pPr>
            <a:r>
              <a:rPr lang="en-US" sz="800" b="1">
                <a:latin typeface="+mn-lt"/>
                <a:cs typeface="+mn-cs"/>
              </a:rPr>
              <a:t>SD/SDIO/MMC</a:t>
            </a:r>
          </a:p>
          <a:p>
            <a:pPr algn="ctr" rtl="1" eaLnBrk="0" fontAlgn="auto" hangingPunct="0">
              <a:lnSpc>
                <a:spcPct val="80000"/>
              </a:lnSpc>
              <a:spcBef>
                <a:spcPts val="0"/>
              </a:spcBef>
              <a:spcAft>
                <a:spcPts val="0"/>
              </a:spcAft>
              <a:defRPr/>
            </a:pPr>
            <a:r>
              <a:rPr lang="en-US" sz="700" i="1">
                <a:latin typeface="+mn-lt"/>
                <a:cs typeface="+mn-cs"/>
              </a:rPr>
              <a:t>(2)</a:t>
            </a:r>
          </a:p>
        </p:txBody>
      </p:sp>
      <p:sp>
        <p:nvSpPr>
          <p:cNvPr id="32" name="AutoShape 303"/>
          <p:cNvSpPr>
            <a:spLocks noChangeArrowheads="1"/>
          </p:cNvSpPr>
          <p:nvPr/>
        </p:nvSpPr>
        <p:spPr bwMode="auto">
          <a:xfrm rot="10800000" flipH="1">
            <a:off x="7092950" y="2652713"/>
            <a:ext cx="1049338" cy="360362"/>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rtl="1" eaLnBrk="0" fontAlgn="auto" hangingPunct="0">
              <a:lnSpc>
                <a:spcPct val="80000"/>
              </a:lnSpc>
              <a:spcBef>
                <a:spcPts val="0"/>
              </a:spcBef>
              <a:spcAft>
                <a:spcPts val="0"/>
              </a:spcAft>
              <a:defRPr/>
            </a:pPr>
            <a:r>
              <a:rPr lang="en-US" sz="800" b="1">
                <a:latin typeface="+mn-lt"/>
                <a:cs typeface="+mn-cs"/>
              </a:rPr>
              <a:t>IEEE-1588</a:t>
            </a:r>
          </a:p>
          <a:p>
            <a:pPr algn="ctr" rtl="1" eaLnBrk="0" fontAlgn="auto" hangingPunct="0">
              <a:lnSpc>
                <a:spcPct val="80000"/>
              </a:lnSpc>
              <a:spcBef>
                <a:spcPts val="0"/>
              </a:spcBef>
              <a:spcAft>
                <a:spcPts val="0"/>
              </a:spcAft>
              <a:defRPr/>
            </a:pPr>
            <a:r>
              <a:rPr lang="en-US" sz="700" i="1">
                <a:latin typeface="+mn-lt"/>
                <a:cs typeface="+mn-cs"/>
              </a:rPr>
              <a:t>(Rev 2)</a:t>
            </a:r>
          </a:p>
        </p:txBody>
      </p:sp>
      <p:sp>
        <p:nvSpPr>
          <p:cNvPr id="33" name="AutoShape 303"/>
          <p:cNvSpPr>
            <a:spLocks noChangeArrowheads="1"/>
          </p:cNvSpPr>
          <p:nvPr/>
        </p:nvSpPr>
        <p:spPr bwMode="auto">
          <a:xfrm rot="10800000" flipH="1">
            <a:off x="6048375" y="3375025"/>
            <a:ext cx="2093913" cy="360363"/>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eaLnBrk="0" fontAlgn="auto" hangingPunct="0">
              <a:lnSpc>
                <a:spcPct val="80000"/>
              </a:lnSpc>
              <a:spcBef>
                <a:spcPts val="0"/>
              </a:spcBef>
              <a:spcAft>
                <a:spcPts val="0"/>
              </a:spcAft>
              <a:defRPr/>
            </a:pPr>
            <a:r>
              <a:rPr lang="en-US" sz="800" b="1">
                <a:latin typeface="+mn-lt"/>
                <a:cs typeface="+mn-cs"/>
              </a:rPr>
              <a:t>PCI Express</a:t>
            </a:r>
          </a:p>
          <a:p>
            <a:pPr algn="ctr" eaLnBrk="0" fontAlgn="auto" hangingPunct="0">
              <a:lnSpc>
                <a:spcPct val="80000"/>
              </a:lnSpc>
              <a:spcBef>
                <a:spcPts val="0"/>
              </a:spcBef>
              <a:spcAft>
                <a:spcPts val="0"/>
              </a:spcAft>
              <a:defRPr/>
            </a:pPr>
            <a:r>
              <a:rPr lang="en-US" sz="700" i="1">
                <a:latin typeface="+mn-lt"/>
                <a:cs typeface="+mn-cs"/>
              </a:rPr>
              <a:t>(X1)</a:t>
            </a:r>
          </a:p>
        </p:txBody>
      </p:sp>
      <p:sp>
        <p:nvSpPr>
          <p:cNvPr id="34" name="AutoShape 303"/>
          <p:cNvSpPr>
            <a:spLocks noChangeArrowheads="1"/>
          </p:cNvSpPr>
          <p:nvPr/>
        </p:nvSpPr>
        <p:spPr bwMode="auto">
          <a:xfrm rot="10800000" flipH="1">
            <a:off x="6048375" y="3014663"/>
            <a:ext cx="1049338" cy="360362"/>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rtl="1" eaLnBrk="0" fontAlgn="auto" hangingPunct="0">
              <a:lnSpc>
                <a:spcPct val="80000"/>
              </a:lnSpc>
              <a:spcBef>
                <a:spcPts val="0"/>
              </a:spcBef>
              <a:spcAft>
                <a:spcPts val="0"/>
              </a:spcAft>
              <a:defRPr/>
            </a:pPr>
            <a:r>
              <a:rPr lang="en-US" sz="800" b="1">
                <a:latin typeface="+mn-lt"/>
                <a:cs typeface="+mn-cs"/>
              </a:rPr>
              <a:t>ACPI Power</a:t>
            </a:r>
          </a:p>
          <a:p>
            <a:pPr algn="ctr" rtl="1" eaLnBrk="0" fontAlgn="auto" hangingPunct="0">
              <a:lnSpc>
                <a:spcPct val="80000"/>
              </a:lnSpc>
              <a:spcBef>
                <a:spcPts val="0"/>
              </a:spcBef>
              <a:spcAft>
                <a:spcPts val="0"/>
              </a:spcAft>
              <a:defRPr/>
            </a:pPr>
            <a:r>
              <a:rPr lang="en-US" sz="800" b="1">
                <a:latin typeface="+mn-lt"/>
                <a:cs typeface="+mn-cs"/>
              </a:rPr>
              <a:t>Management</a:t>
            </a:r>
            <a:endParaRPr lang="en-US" sz="800" i="1">
              <a:latin typeface="+mn-lt"/>
              <a:cs typeface="+mn-cs"/>
            </a:endParaRPr>
          </a:p>
        </p:txBody>
      </p:sp>
      <p:sp>
        <p:nvSpPr>
          <p:cNvPr id="35" name="AutoShape 303"/>
          <p:cNvSpPr>
            <a:spLocks noChangeArrowheads="1"/>
          </p:cNvSpPr>
          <p:nvPr/>
        </p:nvSpPr>
        <p:spPr bwMode="auto">
          <a:xfrm rot="10800000" flipH="1">
            <a:off x="6048375" y="2654300"/>
            <a:ext cx="1049338" cy="360363"/>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eaLnBrk="0" fontAlgn="auto" hangingPunct="0">
              <a:lnSpc>
                <a:spcPct val="80000"/>
              </a:lnSpc>
              <a:spcBef>
                <a:spcPts val="0"/>
              </a:spcBef>
              <a:spcAft>
                <a:spcPts val="0"/>
              </a:spcAft>
              <a:defRPr/>
            </a:pPr>
            <a:r>
              <a:rPr lang="en-US" sz="800" b="1">
                <a:latin typeface="+mn-lt"/>
                <a:cs typeface="+mn-cs"/>
              </a:rPr>
              <a:t>Wake On</a:t>
            </a:r>
          </a:p>
          <a:p>
            <a:pPr algn="ctr" eaLnBrk="0" fontAlgn="auto" hangingPunct="0">
              <a:lnSpc>
                <a:spcPct val="80000"/>
              </a:lnSpc>
              <a:spcBef>
                <a:spcPts val="0"/>
              </a:spcBef>
              <a:spcAft>
                <a:spcPts val="0"/>
              </a:spcAft>
              <a:defRPr/>
            </a:pPr>
            <a:r>
              <a:rPr lang="en-US" sz="800" b="1">
                <a:latin typeface="+mn-lt"/>
                <a:cs typeface="+mn-cs"/>
              </a:rPr>
              <a:t>Interfaces</a:t>
            </a:r>
            <a:endParaRPr lang="en-US" sz="800" i="1">
              <a:latin typeface="+mn-lt"/>
              <a:cs typeface="+mn-cs"/>
            </a:endParaRPr>
          </a:p>
        </p:txBody>
      </p:sp>
      <p:sp>
        <p:nvSpPr>
          <p:cNvPr id="36" name="AutoShape 303"/>
          <p:cNvSpPr>
            <a:spLocks noChangeArrowheads="1"/>
          </p:cNvSpPr>
          <p:nvPr/>
        </p:nvSpPr>
        <p:spPr bwMode="auto">
          <a:xfrm rot="10800000" flipH="1">
            <a:off x="6048375" y="1574800"/>
            <a:ext cx="1049338" cy="360363"/>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rtl="1" eaLnBrk="0" fontAlgn="auto" hangingPunct="0">
              <a:lnSpc>
                <a:spcPct val="80000"/>
              </a:lnSpc>
              <a:spcBef>
                <a:spcPts val="0"/>
              </a:spcBef>
              <a:spcAft>
                <a:spcPts val="0"/>
              </a:spcAft>
              <a:defRPr/>
            </a:pPr>
            <a:r>
              <a:rPr lang="en-US" sz="800" b="1">
                <a:latin typeface="+mn-lt"/>
                <a:cs typeface="+mn-cs"/>
              </a:rPr>
              <a:t>I</a:t>
            </a:r>
            <a:r>
              <a:rPr lang="en-US" sz="800" b="1" baseline="30000">
                <a:latin typeface="+mn-lt"/>
                <a:cs typeface="+mn-cs"/>
              </a:rPr>
              <a:t>2</a:t>
            </a:r>
            <a:r>
              <a:rPr lang="en-US" sz="800" b="1">
                <a:latin typeface="+mn-lt"/>
                <a:cs typeface="+mn-cs"/>
              </a:rPr>
              <a:t>C </a:t>
            </a:r>
            <a:r>
              <a:rPr lang="en-US" sz="700" i="1">
                <a:latin typeface="+mn-lt"/>
                <a:cs typeface="+mn-cs"/>
              </a:rPr>
              <a:t>(1)</a:t>
            </a:r>
          </a:p>
        </p:txBody>
      </p:sp>
      <p:sp>
        <p:nvSpPr>
          <p:cNvPr id="37" name="AutoShape 303"/>
          <p:cNvSpPr>
            <a:spLocks noChangeArrowheads="1"/>
          </p:cNvSpPr>
          <p:nvPr/>
        </p:nvSpPr>
        <p:spPr bwMode="auto">
          <a:xfrm rot="10800000" flipH="1">
            <a:off x="6048375" y="1214438"/>
            <a:ext cx="1049338" cy="360362"/>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eaLnBrk="0" fontAlgn="auto" hangingPunct="0">
              <a:lnSpc>
                <a:spcPct val="80000"/>
              </a:lnSpc>
              <a:spcBef>
                <a:spcPts val="0"/>
              </a:spcBef>
              <a:spcAft>
                <a:spcPts val="0"/>
              </a:spcAft>
              <a:defRPr/>
            </a:pPr>
            <a:r>
              <a:rPr lang="en-US" sz="800" b="1">
                <a:latin typeface="+mn-lt"/>
                <a:cs typeface="+mn-cs"/>
              </a:rPr>
              <a:t>SPI </a:t>
            </a:r>
            <a:r>
              <a:rPr lang="en-US" sz="700" i="1">
                <a:latin typeface="+mn-lt"/>
                <a:cs typeface="+mn-cs"/>
              </a:rPr>
              <a:t>(1)</a:t>
            </a:r>
          </a:p>
        </p:txBody>
      </p:sp>
      <p:sp>
        <p:nvSpPr>
          <p:cNvPr id="38" name="AutoShape 303"/>
          <p:cNvSpPr>
            <a:spLocks noChangeArrowheads="1"/>
          </p:cNvSpPr>
          <p:nvPr/>
        </p:nvSpPr>
        <p:spPr bwMode="auto">
          <a:xfrm rot="10800000" flipH="1">
            <a:off x="6048375" y="850900"/>
            <a:ext cx="1049338" cy="363538"/>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rtl="1" eaLnBrk="0" fontAlgn="auto" hangingPunct="0">
              <a:lnSpc>
                <a:spcPct val="80000"/>
              </a:lnSpc>
              <a:spcBef>
                <a:spcPts val="0"/>
              </a:spcBef>
              <a:spcAft>
                <a:spcPts val="0"/>
              </a:spcAft>
              <a:defRPr/>
            </a:pPr>
            <a:r>
              <a:rPr lang="en-US" sz="800" b="1">
                <a:latin typeface="+mn-lt"/>
                <a:cs typeface="+mn-cs"/>
              </a:rPr>
              <a:t>CAN </a:t>
            </a:r>
            <a:r>
              <a:rPr lang="en-US" sz="700" i="1">
                <a:latin typeface="+mn-lt"/>
                <a:cs typeface="+mn-cs"/>
              </a:rPr>
              <a:t>(1)</a:t>
            </a:r>
          </a:p>
        </p:txBody>
      </p:sp>
      <p:sp>
        <p:nvSpPr>
          <p:cNvPr id="39" name="AutoShape 303"/>
          <p:cNvSpPr>
            <a:spLocks noChangeArrowheads="1"/>
          </p:cNvSpPr>
          <p:nvPr/>
        </p:nvSpPr>
        <p:spPr bwMode="auto">
          <a:xfrm rot="10800000" flipH="1">
            <a:off x="6037263" y="2301875"/>
            <a:ext cx="1049337" cy="358775"/>
          </a:xfrm>
          <a:prstGeom prst="roundRect">
            <a:avLst>
              <a:gd name="adj" fmla="val 16667"/>
            </a:avLst>
          </a:prstGeom>
          <a:solidFill>
            <a:schemeClr val="accent3">
              <a:lumMod val="60000"/>
              <a:lumOff val="40000"/>
            </a:schemeClr>
          </a:solidFill>
          <a:ln w="12700" algn="ctr">
            <a:solidFill>
              <a:srgbClr val="4D4D4D"/>
            </a:solidFill>
            <a:round/>
            <a:headEnd/>
            <a:tailEnd/>
          </a:ln>
        </p:spPr>
        <p:txBody>
          <a:bodyPr rot="10800000" wrap="none" anchor="ctr"/>
          <a:lstStyle/>
          <a:p>
            <a:pPr algn="ctr" rtl="1" eaLnBrk="0" fontAlgn="auto" hangingPunct="0">
              <a:lnSpc>
                <a:spcPct val="80000"/>
              </a:lnSpc>
              <a:spcBef>
                <a:spcPts val="0"/>
              </a:spcBef>
              <a:spcAft>
                <a:spcPts val="0"/>
              </a:spcAft>
              <a:defRPr/>
            </a:pPr>
            <a:r>
              <a:rPr lang="en-US" sz="800" b="1" dirty="0">
                <a:latin typeface="+mn-lt"/>
                <a:cs typeface="+mn-cs"/>
              </a:rPr>
              <a:t>GPIO </a:t>
            </a:r>
            <a:r>
              <a:rPr lang="en-US" sz="700" i="1" dirty="0">
                <a:latin typeface="+mn-lt"/>
                <a:cs typeface="+mn-cs"/>
              </a:rPr>
              <a:t>(12)</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ChangeArrowheads="1"/>
          </p:cNvSpPr>
          <p:nvPr/>
        </p:nvSpPr>
        <p:spPr bwMode="auto">
          <a:xfrm>
            <a:off x="6324600" y="1447800"/>
            <a:ext cx="1524000" cy="2971800"/>
          </a:xfrm>
          <a:prstGeom prst="rect">
            <a:avLst/>
          </a:prstGeom>
          <a:solidFill>
            <a:schemeClr val="accent1"/>
          </a:solidFill>
          <a:ln w="50800" algn="ctr">
            <a:solidFill>
              <a:schemeClr val="tx1"/>
            </a:solidFill>
            <a:miter lim="800000"/>
            <a:headEnd/>
            <a:tailEnd/>
          </a:ln>
        </p:spPr>
        <p:txBody>
          <a:bodyPr wrap="none" anchor="ctr"/>
          <a:lstStyle/>
          <a:p>
            <a:r>
              <a:rPr lang="en-US" altLang="ja-JP" sz="1200">
                <a:ea typeface="MS PGothic" pitchFamily="34" charset="-128"/>
              </a:rPr>
              <a:t>SYSCLK</a:t>
            </a:r>
          </a:p>
          <a:p>
            <a:endParaRPr lang="en-US" altLang="ja-JP" sz="1200">
              <a:ea typeface="MS PGothic" pitchFamily="34" charset="-128"/>
            </a:endParaRPr>
          </a:p>
          <a:p>
            <a:endParaRPr lang="en-US" altLang="ja-JP" sz="1200">
              <a:ea typeface="MS PGothic" pitchFamily="34" charset="-128"/>
            </a:endParaRPr>
          </a:p>
          <a:p>
            <a:r>
              <a:rPr lang="en-US" altLang="ja-JP" sz="1200">
                <a:ea typeface="MS PGothic" pitchFamily="34" charset="-128"/>
              </a:rPr>
              <a:t>PCIe_CLKT</a:t>
            </a:r>
          </a:p>
          <a:p>
            <a:r>
              <a:rPr lang="en-US" altLang="ja-JP" sz="1200">
                <a:ea typeface="MS PGothic" pitchFamily="34" charset="-128"/>
              </a:rPr>
              <a:t>PCIe_CLKC</a:t>
            </a:r>
          </a:p>
          <a:p>
            <a:endParaRPr lang="en-US" altLang="ja-JP" sz="1200">
              <a:ea typeface="MS PGothic" pitchFamily="34" charset="-128"/>
            </a:endParaRPr>
          </a:p>
          <a:p>
            <a:endParaRPr lang="en-US" altLang="ja-JP" sz="1200">
              <a:ea typeface="MS PGothic" pitchFamily="34" charset="-128"/>
            </a:endParaRPr>
          </a:p>
          <a:p>
            <a:r>
              <a:rPr lang="en-US" altLang="ja-JP" sz="1200">
                <a:ea typeface="MS PGothic" pitchFamily="34" charset="-128"/>
              </a:rPr>
              <a:t>SATA_CLKT</a:t>
            </a:r>
          </a:p>
          <a:p>
            <a:r>
              <a:rPr lang="en-US" altLang="ja-JP" sz="1200">
                <a:ea typeface="MS PGothic" pitchFamily="34" charset="-128"/>
              </a:rPr>
              <a:t>SATA_CLKC</a:t>
            </a:r>
          </a:p>
          <a:p>
            <a:endParaRPr lang="en-US" altLang="ja-JP" sz="1200">
              <a:ea typeface="MS PGothic" pitchFamily="34" charset="-128"/>
            </a:endParaRPr>
          </a:p>
          <a:p>
            <a:endParaRPr lang="en-US" altLang="ja-JP" sz="1200">
              <a:ea typeface="MS PGothic" pitchFamily="34" charset="-128"/>
            </a:endParaRPr>
          </a:p>
          <a:p>
            <a:r>
              <a:rPr lang="en-US" altLang="ja-JP" sz="1200">
                <a:ea typeface="MS PGothic" pitchFamily="34" charset="-128"/>
              </a:rPr>
              <a:t>USB_CLK</a:t>
            </a:r>
          </a:p>
          <a:p>
            <a:endParaRPr lang="en-US" altLang="ja-JP" sz="1200">
              <a:ea typeface="MS PGothic" pitchFamily="34" charset="-128"/>
            </a:endParaRPr>
          </a:p>
          <a:p>
            <a:endParaRPr lang="en-US" altLang="ja-JP" sz="1200">
              <a:ea typeface="MS PGothic" pitchFamily="34" charset="-128"/>
            </a:endParaRPr>
          </a:p>
          <a:p>
            <a:r>
              <a:rPr lang="en-US" altLang="ja-JP" sz="1200">
                <a:ea typeface="MS PGothic" pitchFamily="34" charset="-128"/>
              </a:rPr>
              <a:t>UART_CLK</a:t>
            </a:r>
          </a:p>
          <a:p>
            <a:endParaRPr lang="en-US" altLang="ja-JP" sz="1200">
              <a:ea typeface="MS PGothic" pitchFamily="34" charset="-128"/>
            </a:endParaRPr>
          </a:p>
        </p:txBody>
      </p:sp>
      <p:sp>
        <p:nvSpPr>
          <p:cNvPr id="72706" name="Line 7"/>
          <p:cNvSpPr>
            <a:spLocks noChangeShapeType="1"/>
          </p:cNvSpPr>
          <p:nvPr/>
        </p:nvSpPr>
        <p:spPr bwMode="auto">
          <a:xfrm>
            <a:off x="2514600" y="1600200"/>
            <a:ext cx="3810000" cy="0"/>
          </a:xfrm>
          <a:prstGeom prst="line">
            <a:avLst/>
          </a:prstGeom>
          <a:noFill/>
          <a:ln w="50800">
            <a:solidFill>
              <a:schemeClr val="tx1"/>
            </a:solidFill>
            <a:round/>
            <a:headEnd/>
            <a:tailEnd type="triangle" w="med" len="med"/>
          </a:ln>
        </p:spPr>
        <p:txBody>
          <a:bodyPr wrap="none" anchor="ctr"/>
          <a:lstStyle/>
          <a:p>
            <a:endParaRPr lang="en-US"/>
          </a:p>
        </p:txBody>
      </p:sp>
      <p:sp>
        <p:nvSpPr>
          <p:cNvPr id="72707" name="Rectangle 12"/>
          <p:cNvSpPr>
            <a:spLocks noChangeArrowheads="1"/>
          </p:cNvSpPr>
          <p:nvPr/>
        </p:nvSpPr>
        <p:spPr bwMode="auto">
          <a:xfrm>
            <a:off x="4191000" y="3962400"/>
            <a:ext cx="914400" cy="457200"/>
          </a:xfrm>
          <a:prstGeom prst="rect">
            <a:avLst/>
          </a:prstGeom>
          <a:solidFill>
            <a:schemeClr val="accent1"/>
          </a:solidFill>
          <a:ln w="50800" algn="ctr">
            <a:solidFill>
              <a:schemeClr val="tx1"/>
            </a:solidFill>
            <a:miter lim="800000"/>
            <a:headEnd/>
            <a:tailEnd/>
          </a:ln>
        </p:spPr>
        <p:txBody>
          <a:bodyPr wrap="none" anchor="ctr"/>
          <a:lstStyle/>
          <a:p>
            <a:r>
              <a:rPr lang="en-US" altLang="ja-JP" sz="1200">
                <a:ea typeface="MS PGothic" pitchFamily="34" charset="-128"/>
              </a:rPr>
              <a:t>1.834MHz</a:t>
            </a:r>
          </a:p>
        </p:txBody>
      </p:sp>
      <p:sp>
        <p:nvSpPr>
          <p:cNvPr id="72708" name="Rectangle 13"/>
          <p:cNvSpPr>
            <a:spLocks noChangeArrowheads="1"/>
          </p:cNvSpPr>
          <p:nvPr/>
        </p:nvSpPr>
        <p:spPr bwMode="auto">
          <a:xfrm>
            <a:off x="1600200" y="1447800"/>
            <a:ext cx="914400" cy="2819400"/>
          </a:xfrm>
          <a:prstGeom prst="rect">
            <a:avLst/>
          </a:prstGeom>
          <a:solidFill>
            <a:schemeClr val="accent1"/>
          </a:solidFill>
          <a:ln w="50800" algn="ctr">
            <a:solidFill>
              <a:schemeClr val="tx1"/>
            </a:solidFill>
            <a:miter lim="800000"/>
            <a:headEnd/>
            <a:tailEnd/>
          </a:ln>
        </p:spPr>
        <p:txBody>
          <a:bodyPr wrap="none" anchor="ctr"/>
          <a:lstStyle/>
          <a:p>
            <a:r>
              <a:rPr lang="en-US" altLang="ja-JP" sz="1200">
                <a:ea typeface="MS PGothic" pitchFamily="34" charset="-128"/>
              </a:rPr>
              <a:t>CK505</a:t>
            </a:r>
          </a:p>
          <a:p>
            <a:r>
              <a:rPr lang="en-US" altLang="ja-JP" sz="1200">
                <a:ea typeface="MS PGothic" pitchFamily="34" charset="-128"/>
              </a:rPr>
              <a:t>Clock</a:t>
            </a:r>
          </a:p>
          <a:p>
            <a:r>
              <a:rPr lang="en-US" altLang="ja-JP" sz="1200">
                <a:ea typeface="MS PGothic" pitchFamily="34" charset="-128"/>
              </a:rPr>
              <a:t>Generator</a:t>
            </a:r>
          </a:p>
        </p:txBody>
      </p:sp>
      <p:sp>
        <p:nvSpPr>
          <p:cNvPr id="72709" name="Rectangle 14"/>
          <p:cNvSpPr>
            <a:spLocks noChangeArrowheads="1"/>
          </p:cNvSpPr>
          <p:nvPr/>
        </p:nvSpPr>
        <p:spPr bwMode="auto">
          <a:xfrm>
            <a:off x="2971800" y="1219200"/>
            <a:ext cx="914400" cy="457200"/>
          </a:xfrm>
          <a:prstGeom prst="rect">
            <a:avLst/>
          </a:prstGeom>
          <a:noFill/>
          <a:ln w="50800" algn="ctr">
            <a:noFill/>
            <a:miter lim="800000"/>
            <a:headEnd/>
            <a:tailEnd/>
          </a:ln>
        </p:spPr>
        <p:txBody>
          <a:bodyPr wrap="none" anchor="ctr"/>
          <a:lstStyle/>
          <a:p>
            <a:r>
              <a:rPr lang="en-US" altLang="ja-JP" sz="1200">
                <a:ea typeface="MS PGothic" pitchFamily="34" charset="-128"/>
              </a:rPr>
              <a:t>25MHz</a:t>
            </a:r>
          </a:p>
        </p:txBody>
      </p:sp>
      <p:sp>
        <p:nvSpPr>
          <p:cNvPr id="72710" name="Rectangle 16"/>
          <p:cNvSpPr>
            <a:spLocks noChangeArrowheads="1"/>
          </p:cNvSpPr>
          <p:nvPr/>
        </p:nvSpPr>
        <p:spPr bwMode="auto">
          <a:xfrm>
            <a:off x="2971800" y="1752600"/>
            <a:ext cx="914400" cy="457200"/>
          </a:xfrm>
          <a:prstGeom prst="rect">
            <a:avLst/>
          </a:prstGeom>
          <a:noFill/>
          <a:ln w="50800" algn="ctr">
            <a:noFill/>
            <a:miter lim="800000"/>
            <a:headEnd/>
            <a:tailEnd/>
          </a:ln>
        </p:spPr>
        <p:txBody>
          <a:bodyPr wrap="none" anchor="ctr"/>
          <a:lstStyle/>
          <a:p>
            <a:r>
              <a:rPr lang="en-US" altLang="ja-JP" sz="1200">
                <a:ea typeface="MS PGothic" pitchFamily="34" charset="-128"/>
              </a:rPr>
              <a:t>100MHz</a:t>
            </a:r>
          </a:p>
        </p:txBody>
      </p:sp>
      <p:sp>
        <p:nvSpPr>
          <p:cNvPr id="72711" name="Rectangle 18"/>
          <p:cNvSpPr>
            <a:spLocks noChangeArrowheads="1"/>
          </p:cNvSpPr>
          <p:nvPr/>
        </p:nvSpPr>
        <p:spPr bwMode="auto">
          <a:xfrm>
            <a:off x="2971800" y="2590800"/>
            <a:ext cx="685800" cy="304800"/>
          </a:xfrm>
          <a:prstGeom prst="rect">
            <a:avLst/>
          </a:prstGeom>
          <a:noFill/>
          <a:ln w="50800" algn="ctr">
            <a:noFill/>
            <a:miter lim="800000"/>
            <a:headEnd/>
            <a:tailEnd/>
          </a:ln>
        </p:spPr>
        <p:txBody>
          <a:bodyPr wrap="none" anchor="ctr"/>
          <a:lstStyle/>
          <a:p>
            <a:r>
              <a:rPr lang="en-US" altLang="ja-JP" sz="1200">
                <a:ea typeface="MS PGothic" pitchFamily="34" charset="-128"/>
              </a:rPr>
              <a:t>75MHz</a:t>
            </a:r>
          </a:p>
        </p:txBody>
      </p:sp>
      <p:sp>
        <p:nvSpPr>
          <p:cNvPr id="72712" name="Line 20"/>
          <p:cNvSpPr>
            <a:spLocks noChangeShapeType="1"/>
          </p:cNvSpPr>
          <p:nvPr/>
        </p:nvSpPr>
        <p:spPr bwMode="auto">
          <a:xfrm>
            <a:off x="2514600" y="3581400"/>
            <a:ext cx="3810000" cy="0"/>
          </a:xfrm>
          <a:prstGeom prst="line">
            <a:avLst/>
          </a:prstGeom>
          <a:noFill/>
          <a:ln w="50800">
            <a:solidFill>
              <a:schemeClr val="tx1"/>
            </a:solidFill>
            <a:round/>
            <a:headEnd/>
            <a:tailEnd type="triangle" w="med" len="med"/>
          </a:ln>
        </p:spPr>
        <p:txBody>
          <a:bodyPr wrap="none" anchor="ctr"/>
          <a:lstStyle/>
          <a:p>
            <a:endParaRPr lang="en-US"/>
          </a:p>
        </p:txBody>
      </p:sp>
      <p:sp>
        <p:nvSpPr>
          <p:cNvPr id="72713" name="Rectangle 21"/>
          <p:cNvSpPr>
            <a:spLocks noChangeArrowheads="1"/>
          </p:cNvSpPr>
          <p:nvPr/>
        </p:nvSpPr>
        <p:spPr bwMode="auto">
          <a:xfrm>
            <a:off x="2895600" y="3200400"/>
            <a:ext cx="914400" cy="457200"/>
          </a:xfrm>
          <a:prstGeom prst="rect">
            <a:avLst/>
          </a:prstGeom>
          <a:noFill/>
          <a:ln w="50800" algn="ctr">
            <a:noFill/>
            <a:miter lim="800000"/>
            <a:headEnd/>
            <a:tailEnd/>
          </a:ln>
        </p:spPr>
        <p:txBody>
          <a:bodyPr wrap="none" anchor="ctr"/>
          <a:lstStyle/>
          <a:p>
            <a:r>
              <a:rPr lang="en-US" altLang="ja-JP" sz="1200">
                <a:ea typeface="MS PGothic" pitchFamily="34" charset="-128"/>
              </a:rPr>
              <a:t>48MHz</a:t>
            </a:r>
          </a:p>
        </p:txBody>
      </p:sp>
      <p:sp>
        <p:nvSpPr>
          <p:cNvPr id="72714" name="Line 22"/>
          <p:cNvSpPr>
            <a:spLocks noChangeShapeType="1"/>
          </p:cNvSpPr>
          <p:nvPr/>
        </p:nvSpPr>
        <p:spPr bwMode="auto">
          <a:xfrm>
            <a:off x="5105400" y="4114800"/>
            <a:ext cx="1219200" cy="0"/>
          </a:xfrm>
          <a:prstGeom prst="line">
            <a:avLst/>
          </a:prstGeom>
          <a:noFill/>
          <a:ln w="50800">
            <a:solidFill>
              <a:schemeClr val="tx1"/>
            </a:solidFill>
            <a:round/>
            <a:headEnd/>
            <a:tailEnd type="triangle" w="med" len="med"/>
          </a:ln>
        </p:spPr>
        <p:txBody>
          <a:bodyPr wrap="none" anchor="ctr"/>
          <a:lstStyle/>
          <a:p>
            <a:endParaRPr lang="en-US"/>
          </a:p>
        </p:txBody>
      </p:sp>
      <p:sp>
        <p:nvSpPr>
          <p:cNvPr id="176153" name="AutoShape 25"/>
          <p:cNvSpPr>
            <a:spLocks noChangeArrowheads="1"/>
          </p:cNvSpPr>
          <p:nvPr/>
        </p:nvSpPr>
        <p:spPr bwMode="auto">
          <a:xfrm>
            <a:off x="1371600" y="4572000"/>
            <a:ext cx="6477000" cy="914400"/>
          </a:xfrm>
          <a:prstGeom prst="roundRect">
            <a:avLst>
              <a:gd name="adj" fmla="val 16667"/>
            </a:avLst>
          </a:prstGeom>
          <a:gradFill rotWithShape="1">
            <a:gsLst>
              <a:gs pos="0">
                <a:schemeClr val="folHlink">
                  <a:gamma/>
                  <a:shade val="48627"/>
                  <a:invGamma/>
                </a:schemeClr>
              </a:gs>
              <a:gs pos="100000">
                <a:schemeClr val="folHlink"/>
              </a:gs>
            </a:gsLst>
            <a:lin ang="18900000" scaled="1"/>
          </a:gradFill>
          <a:ln w="9525" algn="ctr">
            <a:solidFill>
              <a:schemeClr val="tx1"/>
            </a:solidFill>
            <a:round/>
            <a:headEnd/>
            <a:tailEnd/>
          </a:ln>
          <a:effectLst>
            <a:outerShdw dist="35921" dir="2700000" algn="ctr" rotWithShape="0">
              <a:schemeClr val="bg2"/>
            </a:outerShdw>
          </a:effectLst>
        </p:spPr>
        <p:txBody>
          <a:bodyPr lIns="91400" tIns="45702" rIns="91400" bIns="45702" anchor="ctr"/>
          <a:lstStyle/>
          <a:p>
            <a:pPr>
              <a:lnSpc>
                <a:spcPct val="95000"/>
              </a:lnSpc>
              <a:spcBef>
                <a:spcPct val="30000"/>
              </a:spcBef>
              <a:buClr>
                <a:schemeClr val="tx2"/>
              </a:buClr>
              <a:buFontTx/>
              <a:buChar char="•"/>
              <a:defRPr/>
            </a:pPr>
            <a:r>
              <a:rPr lang="en-US" altLang="ja-JP" sz="1600" b="1">
                <a:solidFill>
                  <a:schemeClr val="bg1"/>
                </a:solidFill>
                <a:latin typeface="Neo Sans Intel" pitchFamily="34" charset="0"/>
                <a:ea typeface="MS PGothic" pitchFamily="34" charset="-128"/>
              </a:rPr>
              <a:t> UART_CLK : It can use internal clock instead of external clock</a:t>
            </a:r>
          </a:p>
          <a:p>
            <a:pPr>
              <a:lnSpc>
                <a:spcPct val="95000"/>
              </a:lnSpc>
              <a:spcBef>
                <a:spcPct val="30000"/>
              </a:spcBef>
              <a:buClr>
                <a:schemeClr val="tx2"/>
              </a:buClr>
              <a:buFontTx/>
              <a:buChar char="•"/>
              <a:defRPr/>
            </a:pPr>
            <a:r>
              <a:rPr lang="en-US" altLang="ja-JP" sz="1600" b="1">
                <a:solidFill>
                  <a:schemeClr val="bg1"/>
                </a:solidFill>
                <a:latin typeface="Neo Sans Intel" pitchFamily="34" charset="0"/>
                <a:ea typeface="MS PGothic" pitchFamily="34" charset="-128"/>
              </a:rPr>
              <a:t> I2C* and SPI* need external clock when they are used as Slave mode</a:t>
            </a:r>
            <a:endParaRPr lang="en-US">
              <a:solidFill>
                <a:schemeClr val="bg1"/>
              </a:solidFill>
            </a:endParaRPr>
          </a:p>
        </p:txBody>
      </p:sp>
      <p:sp>
        <p:nvSpPr>
          <p:cNvPr id="72716" name="Text Box 26"/>
          <p:cNvSpPr txBox="1">
            <a:spLocks noChangeArrowheads="1"/>
          </p:cNvSpPr>
          <p:nvPr/>
        </p:nvSpPr>
        <p:spPr bwMode="auto">
          <a:xfrm>
            <a:off x="6324600" y="838200"/>
            <a:ext cx="1600200" cy="646331"/>
          </a:xfrm>
          <a:prstGeom prst="rect">
            <a:avLst/>
          </a:prstGeom>
          <a:noFill/>
          <a:ln w="50800" algn="ctr">
            <a:noFill/>
            <a:miter lim="800000"/>
            <a:headEnd/>
            <a:tailEnd/>
          </a:ln>
        </p:spPr>
        <p:txBody>
          <a:bodyPr wrap="square">
            <a:spAutoFit/>
          </a:bodyPr>
          <a:lstStyle/>
          <a:p>
            <a:pPr>
              <a:spcBef>
                <a:spcPct val="50000"/>
              </a:spcBef>
            </a:pPr>
            <a:r>
              <a:rPr lang="en-US" altLang="ja-JP" dirty="0" smtClean="0">
                <a:ea typeface="MS PGothic" pitchFamily="34" charset="-128"/>
              </a:rPr>
              <a:t>Intel® PCH EG20T</a:t>
            </a:r>
            <a:endParaRPr lang="en-US" altLang="ja-JP" dirty="0">
              <a:ea typeface="MS PGothic" pitchFamily="34" charset="-128"/>
            </a:endParaRPr>
          </a:p>
        </p:txBody>
      </p:sp>
      <p:sp>
        <p:nvSpPr>
          <p:cNvPr id="72717" name="Rectangle 27"/>
          <p:cNvSpPr>
            <a:spLocks noChangeArrowheads="1"/>
          </p:cNvSpPr>
          <p:nvPr/>
        </p:nvSpPr>
        <p:spPr bwMode="auto">
          <a:xfrm>
            <a:off x="457200" y="990600"/>
            <a:ext cx="5715000" cy="381000"/>
          </a:xfrm>
          <a:prstGeom prst="rect">
            <a:avLst/>
          </a:prstGeom>
          <a:noFill/>
          <a:ln w="9525">
            <a:noFill/>
            <a:miter lim="800000"/>
            <a:headEnd/>
            <a:tailEnd/>
          </a:ln>
        </p:spPr>
        <p:txBody>
          <a:bodyPr lIns="0" tIns="0" rIns="0" bIns="0"/>
          <a:lstStyle/>
          <a:p>
            <a:pPr marL="225425" indent="-225425">
              <a:spcBef>
                <a:spcPct val="60000"/>
              </a:spcBef>
              <a:buFontTx/>
              <a:buChar char="•"/>
              <a:tabLst>
                <a:tab pos="2290763" algn="l"/>
                <a:tab pos="6572250" algn="l"/>
              </a:tabLst>
            </a:pPr>
            <a:r>
              <a:rPr lang="en-US" altLang="ja-JP" sz="1600">
                <a:latin typeface="Neo Sans Intel"/>
                <a:ea typeface="MS PGothic" pitchFamily="34" charset="-128"/>
              </a:rPr>
              <a:t>Block diagram of the Topcliff clocking.</a:t>
            </a:r>
          </a:p>
        </p:txBody>
      </p:sp>
      <p:sp>
        <p:nvSpPr>
          <p:cNvPr id="86036" name="Text Box 20"/>
          <p:cNvSpPr txBox="1">
            <a:spLocks noChangeArrowheads="1"/>
          </p:cNvSpPr>
          <p:nvPr/>
        </p:nvSpPr>
        <p:spPr bwMode="auto">
          <a:xfrm>
            <a:off x="304800" y="152400"/>
            <a:ext cx="48006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800" b="1"/>
              <a:t>Clocking</a:t>
            </a:r>
          </a:p>
        </p:txBody>
      </p:sp>
      <p:sp>
        <p:nvSpPr>
          <p:cNvPr id="72719" name="Line 231"/>
          <p:cNvSpPr>
            <a:spLocks noChangeShapeType="1"/>
          </p:cNvSpPr>
          <p:nvPr/>
        </p:nvSpPr>
        <p:spPr bwMode="auto">
          <a:xfrm>
            <a:off x="2514600" y="2133600"/>
            <a:ext cx="3810000" cy="0"/>
          </a:xfrm>
          <a:prstGeom prst="line">
            <a:avLst/>
          </a:prstGeom>
          <a:noFill/>
          <a:ln w="38100" cmpd="dbl">
            <a:solidFill>
              <a:schemeClr val="folHlink"/>
            </a:solidFill>
            <a:round/>
            <a:headEnd/>
            <a:tailEnd type="triangle" w="med" len="med"/>
          </a:ln>
        </p:spPr>
        <p:txBody>
          <a:bodyPr/>
          <a:lstStyle/>
          <a:p>
            <a:endParaRPr lang="en-US"/>
          </a:p>
        </p:txBody>
      </p:sp>
      <p:sp>
        <p:nvSpPr>
          <p:cNvPr id="41031" name="Rectangle 71"/>
          <p:cNvSpPr>
            <a:spLocks noChangeArrowheads="1"/>
          </p:cNvSpPr>
          <p:nvPr/>
        </p:nvSpPr>
        <p:spPr bwMode="auto">
          <a:xfrm>
            <a:off x="6553200" y="5562600"/>
            <a:ext cx="2362200" cy="762000"/>
          </a:xfrm>
          <a:prstGeom prst="rect">
            <a:avLst/>
          </a:prstGeom>
          <a:solidFill>
            <a:schemeClr val="bg2"/>
          </a:solidFill>
          <a:ln w="9525">
            <a:solidFill>
              <a:schemeClr val="hlink"/>
            </a:solidFill>
            <a:miter lim="800000"/>
            <a:headEnd/>
            <a:tailEnd/>
          </a:ln>
          <a:effectLst>
            <a:outerShdw dist="107763" dir="18900000" algn="ctr" rotWithShape="0">
              <a:srgbClr val="808080">
                <a:alpha val="50000"/>
              </a:srgbClr>
            </a:outerShdw>
          </a:effectLst>
        </p:spPr>
        <p:txBody>
          <a:bodyPr wrap="none"/>
          <a:lstStyle/>
          <a:p>
            <a:pPr>
              <a:defRPr/>
            </a:pPr>
            <a:r>
              <a:rPr lang="en-US" sz="1400"/>
              <a:t>Legend:</a:t>
            </a:r>
          </a:p>
          <a:p>
            <a:pPr>
              <a:defRPr/>
            </a:pPr>
            <a:endParaRPr lang="en-US"/>
          </a:p>
        </p:txBody>
      </p:sp>
      <p:sp>
        <p:nvSpPr>
          <p:cNvPr id="72721" name="Line 265"/>
          <p:cNvSpPr>
            <a:spLocks noChangeShapeType="1"/>
          </p:cNvSpPr>
          <p:nvPr/>
        </p:nvSpPr>
        <p:spPr bwMode="auto">
          <a:xfrm>
            <a:off x="6781800" y="5943600"/>
            <a:ext cx="762000" cy="0"/>
          </a:xfrm>
          <a:prstGeom prst="line">
            <a:avLst/>
          </a:prstGeom>
          <a:noFill/>
          <a:ln w="38100" cmpd="dbl">
            <a:solidFill>
              <a:schemeClr val="folHlink"/>
            </a:solidFill>
            <a:round/>
            <a:headEnd/>
            <a:tailEnd type="triangle" w="med" len="med"/>
          </a:ln>
        </p:spPr>
        <p:txBody>
          <a:bodyPr/>
          <a:lstStyle/>
          <a:p>
            <a:endParaRPr lang="en-US"/>
          </a:p>
        </p:txBody>
      </p:sp>
      <p:sp>
        <p:nvSpPr>
          <p:cNvPr id="72722" name="Line 238"/>
          <p:cNvSpPr>
            <a:spLocks noChangeShapeType="1"/>
          </p:cNvSpPr>
          <p:nvPr/>
        </p:nvSpPr>
        <p:spPr bwMode="auto">
          <a:xfrm>
            <a:off x="6781800" y="6172200"/>
            <a:ext cx="762000" cy="0"/>
          </a:xfrm>
          <a:prstGeom prst="line">
            <a:avLst/>
          </a:prstGeom>
          <a:noFill/>
          <a:ln w="38100">
            <a:solidFill>
              <a:schemeClr val="tx1"/>
            </a:solidFill>
            <a:round/>
            <a:headEnd/>
            <a:tailEnd type="triangle" w="med" len="med"/>
          </a:ln>
        </p:spPr>
        <p:txBody>
          <a:bodyPr/>
          <a:lstStyle/>
          <a:p>
            <a:endParaRPr lang="en-US"/>
          </a:p>
        </p:txBody>
      </p:sp>
      <p:sp>
        <p:nvSpPr>
          <p:cNvPr id="41035" name="Text Box 75"/>
          <p:cNvSpPr txBox="1">
            <a:spLocks noChangeArrowheads="1"/>
          </p:cNvSpPr>
          <p:nvPr/>
        </p:nvSpPr>
        <p:spPr bwMode="auto">
          <a:xfrm>
            <a:off x="7467600" y="5745163"/>
            <a:ext cx="1371600" cy="2746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1200"/>
              <a:t>Differential signal</a:t>
            </a:r>
          </a:p>
        </p:txBody>
      </p:sp>
      <p:sp>
        <p:nvSpPr>
          <p:cNvPr id="41036" name="Text Box 76"/>
          <p:cNvSpPr txBox="1">
            <a:spLocks noChangeArrowheads="1"/>
          </p:cNvSpPr>
          <p:nvPr/>
        </p:nvSpPr>
        <p:spPr bwMode="auto">
          <a:xfrm>
            <a:off x="7315200" y="6019800"/>
            <a:ext cx="1371600" cy="2746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1200"/>
              <a:t>Single ended</a:t>
            </a:r>
          </a:p>
        </p:txBody>
      </p:sp>
      <p:sp>
        <p:nvSpPr>
          <p:cNvPr id="72725" name="Line 231"/>
          <p:cNvSpPr>
            <a:spLocks noChangeShapeType="1"/>
          </p:cNvSpPr>
          <p:nvPr/>
        </p:nvSpPr>
        <p:spPr bwMode="auto">
          <a:xfrm>
            <a:off x="2514600" y="2286000"/>
            <a:ext cx="3810000" cy="0"/>
          </a:xfrm>
          <a:prstGeom prst="line">
            <a:avLst/>
          </a:prstGeom>
          <a:noFill/>
          <a:ln w="38100" cmpd="dbl">
            <a:solidFill>
              <a:schemeClr val="folHlink"/>
            </a:solidFill>
            <a:round/>
            <a:headEnd/>
            <a:tailEnd type="triangle" w="med" len="med"/>
          </a:ln>
        </p:spPr>
        <p:txBody>
          <a:bodyPr/>
          <a:lstStyle/>
          <a:p>
            <a:endParaRPr lang="en-US"/>
          </a:p>
        </p:txBody>
      </p:sp>
      <p:sp>
        <p:nvSpPr>
          <p:cNvPr id="72726" name="Line 231"/>
          <p:cNvSpPr>
            <a:spLocks noChangeShapeType="1"/>
          </p:cNvSpPr>
          <p:nvPr/>
        </p:nvSpPr>
        <p:spPr bwMode="auto">
          <a:xfrm>
            <a:off x="2514600" y="2895600"/>
            <a:ext cx="3810000" cy="0"/>
          </a:xfrm>
          <a:prstGeom prst="line">
            <a:avLst/>
          </a:prstGeom>
          <a:noFill/>
          <a:ln w="38100" cmpd="dbl">
            <a:solidFill>
              <a:schemeClr val="folHlink"/>
            </a:solidFill>
            <a:round/>
            <a:headEnd/>
            <a:tailEnd type="triangle" w="med" len="med"/>
          </a:ln>
        </p:spPr>
        <p:txBody>
          <a:bodyPr/>
          <a:lstStyle/>
          <a:p>
            <a:endParaRPr lang="en-US"/>
          </a:p>
        </p:txBody>
      </p:sp>
      <p:sp>
        <p:nvSpPr>
          <p:cNvPr id="72727" name="Line 231"/>
          <p:cNvSpPr>
            <a:spLocks noChangeShapeType="1"/>
          </p:cNvSpPr>
          <p:nvPr/>
        </p:nvSpPr>
        <p:spPr bwMode="auto">
          <a:xfrm>
            <a:off x="2514600" y="3048000"/>
            <a:ext cx="3810000" cy="0"/>
          </a:xfrm>
          <a:prstGeom prst="line">
            <a:avLst/>
          </a:prstGeom>
          <a:noFill/>
          <a:ln w="38100" cmpd="dbl">
            <a:solidFill>
              <a:schemeClr val="folHlink"/>
            </a:solidFill>
            <a:round/>
            <a:headEnd/>
            <a:tailEnd type="triangle" w="med" len="med"/>
          </a:ln>
        </p:spPr>
        <p:txBody>
          <a:bodyPr/>
          <a:lstStyle/>
          <a:p>
            <a:endParaRPr lang="en-US"/>
          </a:p>
        </p:txBody>
      </p:sp>
      <p:sp>
        <p:nvSpPr>
          <p:cNvPr id="2" name="Slide Number Placeholder 4"/>
          <p:cNvSpPr txBox="1">
            <a:spLocks noGrp="1"/>
          </p:cNvSpPr>
          <p:nvPr/>
        </p:nvSpPr>
        <p:spPr bwMode="auto">
          <a:xfrm>
            <a:off x="76200" y="6400800"/>
            <a:ext cx="415925" cy="304800"/>
          </a:xfrm>
          <a:prstGeom prst="rect">
            <a:avLst/>
          </a:prstGeom>
          <a:noFill/>
          <a:ln>
            <a:miter lim="800000"/>
            <a:headEnd/>
            <a:tailEnd/>
          </a:ln>
        </p:spPr>
        <p:txBody>
          <a:bodyPr lIns="0" tIns="0" rIns="0" bIns="0"/>
          <a:lstStyle/>
          <a:p>
            <a:pPr eaLnBrk="0" hangingPunct="0">
              <a:defRPr/>
            </a:pPr>
            <a:fld id="{8CECADA1-A51C-495D-AA47-3A0CBB259518}" type="slidenum">
              <a:rPr lang="en-US" sz="800">
                <a:solidFill>
                  <a:srgbClr val="FFFFFF"/>
                </a:solidFill>
                <a:latin typeface="+mn-lt"/>
                <a:ea typeface="SimSun" pitchFamily="2" charset="-122"/>
              </a:rPr>
              <a:pPr eaLnBrk="0" hangingPunct="0">
                <a:defRPr/>
              </a:pPr>
              <a:t>25</a:t>
            </a:fld>
            <a:endParaRPr lang="en-US" sz="800">
              <a:solidFill>
                <a:srgbClr val="FFFFFF"/>
              </a:solidFill>
              <a:latin typeface="+mn-lt"/>
              <a:ea typeface="SimSun"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5"/>
          <p:cNvSpPr>
            <a:spLocks noChangeArrowheads="1"/>
          </p:cNvSpPr>
          <p:nvPr/>
        </p:nvSpPr>
        <p:spPr bwMode="auto">
          <a:xfrm>
            <a:off x="4191000" y="1447800"/>
            <a:ext cx="2971800" cy="4343400"/>
          </a:xfrm>
          <a:prstGeom prst="rect">
            <a:avLst/>
          </a:prstGeom>
          <a:solidFill>
            <a:schemeClr val="accent1"/>
          </a:solidFill>
          <a:ln w="50800" algn="ctr">
            <a:solidFill>
              <a:schemeClr val="tx1"/>
            </a:solidFill>
            <a:miter lim="800000"/>
            <a:headEnd/>
            <a:tailEnd/>
          </a:ln>
        </p:spPr>
        <p:txBody>
          <a:bodyPr wrap="none" anchor="ctr"/>
          <a:lstStyle/>
          <a:p>
            <a:endParaRPr lang="en-US" altLang="ja-JP" sz="1200">
              <a:solidFill>
                <a:schemeClr val="bg1"/>
              </a:solidFill>
              <a:ea typeface="MS PGothic" pitchFamily="34" charset="-128"/>
            </a:endParaRPr>
          </a:p>
        </p:txBody>
      </p:sp>
      <p:sp>
        <p:nvSpPr>
          <p:cNvPr id="74754" name="Line 6"/>
          <p:cNvSpPr>
            <a:spLocks noChangeShapeType="1"/>
          </p:cNvSpPr>
          <p:nvPr/>
        </p:nvSpPr>
        <p:spPr bwMode="auto">
          <a:xfrm>
            <a:off x="2971800" y="1828800"/>
            <a:ext cx="1219200" cy="0"/>
          </a:xfrm>
          <a:prstGeom prst="line">
            <a:avLst/>
          </a:prstGeom>
          <a:noFill/>
          <a:ln w="50800">
            <a:solidFill>
              <a:schemeClr val="tx1"/>
            </a:solidFill>
            <a:round/>
            <a:headEnd/>
            <a:tailEnd type="triangle" w="med" len="med"/>
          </a:ln>
        </p:spPr>
        <p:txBody>
          <a:bodyPr wrap="none" anchor="ctr"/>
          <a:lstStyle/>
          <a:p>
            <a:endParaRPr lang="en-US"/>
          </a:p>
        </p:txBody>
      </p:sp>
      <p:sp>
        <p:nvSpPr>
          <p:cNvPr id="74755" name="Rectangle 8"/>
          <p:cNvSpPr>
            <a:spLocks noChangeArrowheads="1"/>
          </p:cNvSpPr>
          <p:nvPr/>
        </p:nvSpPr>
        <p:spPr bwMode="auto">
          <a:xfrm>
            <a:off x="1905000" y="1524000"/>
            <a:ext cx="1066800" cy="609600"/>
          </a:xfrm>
          <a:prstGeom prst="rect">
            <a:avLst/>
          </a:prstGeom>
          <a:solidFill>
            <a:srgbClr val="969696"/>
          </a:solidFill>
          <a:ln w="50800" algn="ctr">
            <a:solidFill>
              <a:schemeClr val="tx1"/>
            </a:solidFill>
            <a:miter lim="800000"/>
            <a:headEnd/>
            <a:tailEnd/>
          </a:ln>
        </p:spPr>
        <p:txBody>
          <a:bodyPr wrap="none" anchor="ctr"/>
          <a:lstStyle/>
          <a:p>
            <a:r>
              <a:rPr lang="en-US" altLang="ja-JP" sz="1000">
                <a:solidFill>
                  <a:schemeClr val="bg1"/>
                </a:solidFill>
                <a:ea typeface="MS PGothic" pitchFamily="34" charset="-128"/>
              </a:rPr>
              <a:t>LDO</a:t>
            </a:r>
          </a:p>
          <a:p>
            <a:r>
              <a:rPr lang="en-US" altLang="ja-JP" sz="1000">
                <a:solidFill>
                  <a:schemeClr val="bg1"/>
                </a:solidFill>
                <a:ea typeface="MS PGothic" pitchFamily="34" charset="-128"/>
              </a:rPr>
              <a:t>3.3V-&gt;1.2V</a:t>
            </a:r>
          </a:p>
          <a:p>
            <a:r>
              <a:rPr lang="en-US" altLang="ja-JP" sz="1000">
                <a:solidFill>
                  <a:schemeClr val="bg1"/>
                </a:solidFill>
                <a:ea typeface="MS PGothic" pitchFamily="34" charset="-128"/>
              </a:rPr>
              <a:t>.1A</a:t>
            </a:r>
          </a:p>
        </p:txBody>
      </p:sp>
      <p:sp>
        <p:nvSpPr>
          <p:cNvPr id="74756" name="Text Box 15"/>
          <p:cNvSpPr txBox="1">
            <a:spLocks noChangeArrowheads="1"/>
          </p:cNvSpPr>
          <p:nvPr/>
        </p:nvSpPr>
        <p:spPr bwMode="auto">
          <a:xfrm>
            <a:off x="4953000" y="838200"/>
            <a:ext cx="1371600" cy="646331"/>
          </a:xfrm>
          <a:prstGeom prst="rect">
            <a:avLst/>
          </a:prstGeom>
          <a:noFill/>
          <a:ln w="50800" algn="ctr">
            <a:noFill/>
            <a:miter lim="800000"/>
            <a:headEnd/>
            <a:tailEnd/>
          </a:ln>
        </p:spPr>
        <p:txBody>
          <a:bodyPr>
            <a:spAutoFit/>
          </a:bodyPr>
          <a:lstStyle/>
          <a:p>
            <a:pPr>
              <a:spcBef>
                <a:spcPct val="50000"/>
              </a:spcBef>
            </a:pPr>
            <a:r>
              <a:rPr lang="en-US" altLang="ja-JP" smtClean="0">
                <a:ea typeface="MS PGothic" pitchFamily="34" charset="-128"/>
              </a:rPr>
              <a:t>Intel® PCH EG20T</a:t>
            </a:r>
            <a:endParaRPr lang="en-US" altLang="ja-JP" dirty="0">
              <a:ea typeface="MS PGothic" pitchFamily="34" charset="-128"/>
            </a:endParaRPr>
          </a:p>
        </p:txBody>
      </p:sp>
      <p:sp>
        <p:nvSpPr>
          <p:cNvPr id="74757" name="Rectangle 16"/>
          <p:cNvSpPr>
            <a:spLocks noChangeArrowheads="1"/>
          </p:cNvSpPr>
          <p:nvPr/>
        </p:nvSpPr>
        <p:spPr bwMode="auto">
          <a:xfrm>
            <a:off x="4267200" y="1524000"/>
            <a:ext cx="2819400" cy="1752600"/>
          </a:xfrm>
          <a:prstGeom prst="rect">
            <a:avLst/>
          </a:prstGeom>
          <a:solidFill>
            <a:schemeClr val="accent1"/>
          </a:solidFill>
          <a:ln w="50800" algn="ctr">
            <a:solidFill>
              <a:schemeClr val="tx1"/>
            </a:solidFill>
            <a:prstDash val="sysDot"/>
            <a:miter lim="800000"/>
            <a:headEnd/>
            <a:tailEnd/>
          </a:ln>
        </p:spPr>
        <p:txBody>
          <a:bodyPr wrap="none" anchor="ctr"/>
          <a:lstStyle/>
          <a:p>
            <a:pPr algn="ctr"/>
            <a:r>
              <a:rPr lang="en-US" altLang="ja-JP">
                <a:solidFill>
                  <a:schemeClr val="bg1"/>
                </a:solidFill>
                <a:ea typeface="MS PGothic" pitchFamily="34" charset="-128"/>
              </a:rPr>
              <a:t>Plane A</a:t>
            </a:r>
          </a:p>
        </p:txBody>
      </p:sp>
      <p:sp>
        <p:nvSpPr>
          <p:cNvPr id="74758" name="Text Box 17"/>
          <p:cNvSpPr txBox="1">
            <a:spLocks noChangeArrowheads="1"/>
          </p:cNvSpPr>
          <p:nvPr/>
        </p:nvSpPr>
        <p:spPr bwMode="auto">
          <a:xfrm>
            <a:off x="4267200" y="1660525"/>
            <a:ext cx="838200" cy="244475"/>
          </a:xfrm>
          <a:prstGeom prst="rect">
            <a:avLst/>
          </a:prstGeom>
          <a:noFill/>
          <a:ln w="50800" algn="ctr">
            <a:noFill/>
            <a:miter lim="800000"/>
            <a:headEnd/>
            <a:tailEnd/>
          </a:ln>
        </p:spPr>
        <p:txBody>
          <a:bodyPr>
            <a:spAutoFit/>
          </a:bodyPr>
          <a:lstStyle/>
          <a:p>
            <a:pPr>
              <a:spcBef>
                <a:spcPct val="50000"/>
              </a:spcBef>
            </a:pPr>
            <a:r>
              <a:rPr lang="en-US" altLang="ja-JP" sz="1000">
                <a:solidFill>
                  <a:schemeClr val="bg1"/>
                </a:solidFill>
                <a:ea typeface="MS PGothic" pitchFamily="34" charset="-128"/>
              </a:rPr>
              <a:t>vddcore</a:t>
            </a:r>
          </a:p>
        </p:txBody>
      </p:sp>
      <p:sp>
        <p:nvSpPr>
          <p:cNvPr id="74759" name="Text Box 18"/>
          <p:cNvSpPr txBox="1">
            <a:spLocks noChangeArrowheads="1"/>
          </p:cNvSpPr>
          <p:nvPr/>
        </p:nvSpPr>
        <p:spPr bwMode="auto">
          <a:xfrm>
            <a:off x="4267200" y="2193925"/>
            <a:ext cx="838200" cy="244475"/>
          </a:xfrm>
          <a:prstGeom prst="rect">
            <a:avLst/>
          </a:prstGeom>
          <a:noFill/>
          <a:ln w="50800" algn="ctr">
            <a:noFill/>
            <a:miter lim="800000"/>
            <a:headEnd/>
            <a:tailEnd/>
          </a:ln>
        </p:spPr>
        <p:txBody>
          <a:bodyPr>
            <a:spAutoFit/>
          </a:bodyPr>
          <a:lstStyle/>
          <a:p>
            <a:pPr>
              <a:spcBef>
                <a:spcPct val="50000"/>
              </a:spcBef>
            </a:pPr>
            <a:r>
              <a:rPr lang="en-US" altLang="ja-JP" sz="1000">
                <a:solidFill>
                  <a:schemeClr val="bg1"/>
                </a:solidFill>
                <a:ea typeface="MS PGothic" pitchFamily="34" charset="-128"/>
              </a:rPr>
              <a:t>vddioa</a:t>
            </a:r>
          </a:p>
        </p:txBody>
      </p:sp>
      <p:sp>
        <p:nvSpPr>
          <p:cNvPr id="74760" name="Text Box 19"/>
          <p:cNvSpPr txBox="1">
            <a:spLocks noChangeArrowheads="1"/>
          </p:cNvSpPr>
          <p:nvPr/>
        </p:nvSpPr>
        <p:spPr bwMode="auto">
          <a:xfrm>
            <a:off x="4267200" y="2819400"/>
            <a:ext cx="2209800" cy="244475"/>
          </a:xfrm>
          <a:prstGeom prst="rect">
            <a:avLst/>
          </a:prstGeom>
          <a:noFill/>
          <a:ln w="50800" algn="ctr">
            <a:noFill/>
            <a:miter lim="800000"/>
            <a:headEnd/>
            <a:tailEnd/>
          </a:ln>
        </p:spPr>
        <p:txBody>
          <a:bodyPr>
            <a:spAutoFit/>
          </a:bodyPr>
          <a:lstStyle/>
          <a:p>
            <a:pPr>
              <a:spcBef>
                <a:spcPct val="50000"/>
              </a:spcBef>
            </a:pPr>
            <a:r>
              <a:rPr lang="en-US" altLang="ja-JP" sz="1000">
                <a:solidFill>
                  <a:schemeClr val="bg1"/>
                </a:solidFill>
                <a:ea typeface="MS PGothic" pitchFamily="34" charset="-128"/>
              </a:rPr>
              <a:t>Vddioa ( for RGMII I/F)</a:t>
            </a:r>
          </a:p>
        </p:txBody>
      </p:sp>
      <p:sp>
        <p:nvSpPr>
          <p:cNvPr id="74761" name="Rectangle 20"/>
          <p:cNvSpPr>
            <a:spLocks noChangeArrowheads="1"/>
          </p:cNvSpPr>
          <p:nvPr/>
        </p:nvSpPr>
        <p:spPr bwMode="auto">
          <a:xfrm>
            <a:off x="1905000" y="2133600"/>
            <a:ext cx="1066800" cy="533400"/>
          </a:xfrm>
          <a:prstGeom prst="rect">
            <a:avLst/>
          </a:prstGeom>
          <a:solidFill>
            <a:srgbClr val="969696"/>
          </a:solidFill>
          <a:ln w="50800" algn="ctr">
            <a:solidFill>
              <a:schemeClr val="tx1"/>
            </a:solidFill>
            <a:miter lim="800000"/>
            <a:headEnd/>
            <a:tailEnd/>
          </a:ln>
        </p:spPr>
        <p:txBody>
          <a:bodyPr wrap="none" anchor="ctr"/>
          <a:lstStyle/>
          <a:p>
            <a:r>
              <a:rPr lang="en-US" altLang="ja-JP" sz="1000">
                <a:solidFill>
                  <a:schemeClr val="bg1"/>
                </a:solidFill>
                <a:ea typeface="MS PGothic" pitchFamily="34" charset="-128"/>
              </a:rPr>
              <a:t>FET SW</a:t>
            </a:r>
          </a:p>
          <a:p>
            <a:r>
              <a:rPr lang="en-US" altLang="ja-JP" sz="1000">
                <a:solidFill>
                  <a:schemeClr val="bg1"/>
                </a:solidFill>
                <a:ea typeface="MS PGothic" pitchFamily="34" charset="-128"/>
              </a:rPr>
              <a:t>+3.3V</a:t>
            </a:r>
          </a:p>
        </p:txBody>
      </p:sp>
      <p:sp>
        <p:nvSpPr>
          <p:cNvPr id="74762" name="Line 21"/>
          <p:cNvSpPr>
            <a:spLocks noChangeShapeType="1"/>
          </p:cNvSpPr>
          <p:nvPr/>
        </p:nvSpPr>
        <p:spPr bwMode="auto">
          <a:xfrm>
            <a:off x="2971800" y="2362200"/>
            <a:ext cx="1219200" cy="0"/>
          </a:xfrm>
          <a:prstGeom prst="line">
            <a:avLst/>
          </a:prstGeom>
          <a:noFill/>
          <a:ln w="50800">
            <a:solidFill>
              <a:schemeClr val="tx1"/>
            </a:solidFill>
            <a:round/>
            <a:headEnd/>
            <a:tailEnd type="triangle" w="med" len="med"/>
          </a:ln>
        </p:spPr>
        <p:txBody>
          <a:bodyPr wrap="none" anchor="ctr"/>
          <a:lstStyle/>
          <a:p>
            <a:endParaRPr lang="en-US"/>
          </a:p>
        </p:txBody>
      </p:sp>
      <p:sp>
        <p:nvSpPr>
          <p:cNvPr id="74763" name="Rectangle 22"/>
          <p:cNvSpPr>
            <a:spLocks noChangeArrowheads="1"/>
          </p:cNvSpPr>
          <p:nvPr/>
        </p:nvSpPr>
        <p:spPr bwMode="auto">
          <a:xfrm>
            <a:off x="1905000" y="2667000"/>
            <a:ext cx="1066800" cy="609600"/>
          </a:xfrm>
          <a:prstGeom prst="rect">
            <a:avLst/>
          </a:prstGeom>
          <a:solidFill>
            <a:srgbClr val="969696"/>
          </a:solidFill>
          <a:ln w="50800" algn="ctr">
            <a:solidFill>
              <a:schemeClr val="tx1"/>
            </a:solidFill>
            <a:miter lim="800000"/>
            <a:headEnd/>
            <a:tailEnd/>
          </a:ln>
        </p:spPr>
        <p:txBody>
          <a:bodyPr wrap="none" anchor="ctr"/>
          <a:lstStyle/>
          <a:p>
            <a:r>
              <a:rPr lang="en-US" altLang="ja-JP" sz="1000">
                <a:solidFill>
                  <a:schemeClr val="bg1"/>
                </a:solidFill>
                <a:ea typeface="MS PGothic" pitchFamily="34" charset="-128"/>
              </a:rPr>
              <a:t>LDO</a:t>
            </a:r>
          </a:p>
          <a:p>
            <a:r>
              <a:rPr lang="en-US" altLang="ja-JP" sz="1000">
                <a:solidFill>
                  <a:schemeClr val="bg1"/>
                </a:solidFill>
                <a:ea typeface="MS PGothic" pitchFamily="34" charset="-128"/>
              </a:rPr>
              <a:t>3.3V-&gt;2.5V</a:t>
            </a:r>
          </a:p>
          <a:p>
            <a:r>
              <a:rPr lang="en-US" altLang="ja-JP" sz="1000">
                <a:solidFill>
                  <a:schemeClr val="bg1"/>
                </a:solidFill>
                <a:ea typeface="MS PGothic" pitchFamily="34" charset="-128"/>
              </a:rPr>
              <a:t>.05A</a:t>
            </a:r>
          </a:p>
        </p:txBody>
      </p:sp>
      <p:sp>
        <p:nvSpPr>
          <p:cNvPr id="74764" name="Line 23"/>
          <p:cNvSpPr>
            <a:spLocks noChangeShapeType="1"/>
          </p:cNvSpPr>
          <p:nvPr/>
        </p:nvSpPr>
        <p:spPr bwMode="auto">
          <a:xfrm>
            <a:off x="2971800" y="2971800"/>
            <a:ext cx="1219200" cy="0"/>
          </a:xfrm>
          <a:prstGeom prst="line">
            <a:avLst/>
          </a:prstGeom>
          <a:noFill/>
          <a:ln w="50800">
            <a:solidFill>
              <a:schemeClr val="tx1"/>
            </a:solidFill>
            <a:round/>
            <a:headEnd/>
            <a:tailEnd type="triangle" w="med" len="med"/>
          </a:ln>
        </p:spPr>
        <p:txBody>
          <a:bodyPr wrap="none" anchor="ctr"/>
          <a:lstStyle/>
          <a:p>
            <a:endParaRPr lang="en-US"/>
          </a:p>
        </p:txBody>
      </p:sp>
      <p:sp>
        <p:nvSpPr>
          <p:cNvPr id="74765" name="Line 24"/>
          <p:cNvSpPr>
            <a:spLocks noChangeShapeType="1"/>
          </p:cNvSpPr>
          <p:nvPr/>
        </p:nvSpPr>
        <p:spPr bwMode="auto">
          <a:xfrm>
            <a:off x="1219200" y="1828800"/>
            <a:ext cx="685800" cy="0"/>
          </a:xfrm>
          <a:prstGeom prst="line">
            <a:avLst/>
          </a:prstGeom>
          <a:noFill/>
          <a:ln w="50800">
            <a:solidFill>
              <a:schemeClr val="tx1"/>
            </a:solidFill>
            <a:round/>
            <a:headEnd/>
            <a:tailEnd type="triangle" w="med" len="med"/>
          </a:ln>
        </p:spPr>
        <p:txBody>
          <a:bodyPr wrap="none" anchor="ctr"/>
          <a:lstStyle/>
          <a:p>
            <a:endParaRPr lang="en-US"/>
          </a:p>
        </p:txBody>
      </p:sp>
      <p:sp>
        <p:nvSpPr>
          <p:cNvPr id="74766" name="Line 25"/>
          <p:cNvSpPr>
            <a:spLocks noChangeShapeType="1"/>
          </p:cNvSpPr>
          <p:nvPr/>
        </p:nvSpPr>
        <p:spPr bwMode="auto">
          <a:xfrm>
            <a:off x="1219200" y="1447800"/>
            <a:ext cx="0" cy="4191000"/>
          </a:xfrm>
          <a:prstGeom prst="line">
            <a:avLst/>
          </a:prstGeom>
          <a:noFill/>
          <a:ln w="50800">
            <a:solidFill>
              <a:schemeClr val="tx1"/>
            </a:solidFill>
            <a:round/>
            <a:headEnd/>
            <a:tailEnd/>
          </a:ln>
        </p:spPr>
        <p:txBody>
          <a:bodyPr wrap="none" anchor="ctr"/>
          <a:lstStyle/>
          <a:p>
            <a:endParaRPr lang="en-US"/>
          </a:p>
        </p:txBody>
      </p:sp>
      <p:sp>
        <p:nvSpPr>
          <p:cNvPr id="74767" name="Text Box 26"/>
          <p:cNvSpPr txBox="1">
            <a:spLocks noChangeArrowheads="1"/>
          </p:cNvSpPr>
          <p:nvPr/>
        </p:nvSpPr>
        <p:spPr bwMode="auto">
          <a:xfrm>
            <a:off x="533400" y="990600"/>
            <a:ext cx="1371600" cy="369888"/>
          </a:xfrm>
          <a:prstGeom prst="rect">
            <a:avLst/>
          </a:prstGeom>
          <a:noFill/>
          <a:ln w="50800" algn="ctr">
            <a:noFill/>
            <a:miter lim="800000"/>
            <a:headEnd/>
            <a:tailEnd/>
          </a:ln>
        </p:spPr>
        <p:txBody>
          <a:bodyPr>
            <a:spAutoFit/>
          </a:bodyPr>
          <a:lstStyle/>
          <a:p>
            <a:pPr>
              <a:spcBef>
                <a:spcPct val="50000"/>
              </a:spcBef>
            </a:pPr>
            <a:r>
              <a:rPr lang="en-US" altLang="ja-JP">
                <a:solidFill>
                  <a:srgbClr val="C00000"/>
                </a:solidFill>
                <a:ea typeface="MS PGothic" pitchFamily="34" charset="-128"/>
              </a:rPr>
              <a:t>3.3V</a:t>
            </a:r>
          </a:p>
        </p:txBody>
      </p:sp>
      <p:sp>
        <p:nvSpPr>
          <p:cNvPr id="74768" name="Line 27"/>
          <p:cNvSpPr>
            <a:spLocks noChangeShapeType="1"/>
          </p:cNvSpPr>
          <p:nvPr/>
        </p:nvSpPr>
        <p:spPr bwMode="auto">
          <a:xfrm>
            <a:off x="1219200" y="2362200"/>
            <a:ext cx="685800" cy="0"/>
          </a:xfrm>
          <a:prstGeom prst="line">
            <a:avLst/>
          </a:prstGeom>
          <a:noFill/>
          <a:ln w="50800">
            <a:solidFill>
              <a:schemeClr val="tx1"/>
            </a:solidFill>
            <a:round/>
            <a:headEnd/>
            <a:tailEnd type="triangle" w="med" len="med"/>
          </a:ln>
        </p:spPr>
        <p:txBody>
          <a:bodyPr wrap="none" anchor="ctr"/>
          <a:lstStyle/>
          <a:p>
            <a:endParaRPr lang="en-US"/>
          </a:p>
        </p:txBody>
      </p:sp>
      <p:sp>
        <p:nvSpPr>
          <p:cNvPr id="74769" name="Line 28"/>
          <p:cNvSpPr>
            <a:spLocks noChangeShapeType="1"/>
          </p:cNvSpPr>
          <p:nvPr/>
        </p:nvSpPr>
        <p:spPr bwMode="auto">
          <a:xfrm>
            <a:off x="1219200" y="2971800"/>
            <a:ext cx="685800" cy="0"/>
          </a:xfrm>
          <a:prstGeom prst="line">
            <a:avLst/>
          </a:prstGeom>
          <a:noFill/>
          <a:ln w="50800">
            <a:solidFill>
              <a:schemeClr val="tx1"/>
            </a:solidFill>
            <a:round/>
            <a:headEnd/>
            <a:tailEnd type="triangle" w="med" len="med"/>
          </a:ln>
        </p:spPr>
        <p:txBody>
          <a:bodyPr wrap="none" anchor="ctr"/>
          <a:lstStyle/>
          <a:p>
            <a:endParaRPr lang="en-US"/>
          </a:p>
        </p:txBody>
      </p:sp>
      <p:sp>
        <p:nvSpPr>
          <p:cNvPr id="74770" name="Rectangle 30"/>
          <p:cNvSpPr>
            <a:spLocks noChangeArrowheads="1"/>
          </p:cNvSpPr>
          <p:nvPr/>
        </p:nvSpPr>
        <p:spPr bwMode="auto">
          <a:xfrm>
            <a:off x="4267200" y="3314700"/>
            <a:ext cx="2819400" cy="1181100"/>
          </a:xfrm>
          <a:prstGeom prst="rect">
            <a:avLst/>
          </a:prstGeom>
          <a:solidFill>
            <a:schemeClr val="accent1"/>
          </a:solidFill>
          <a:ln w="50800" algn="ctr">
            <a:solidFill>
              <a:schemeClr val="tx1"/>
            </a:solidFill>
            <a:prstDash val="sysDot"/>
            <a:miter lim="800000"/>
            <a:headEnd/>
            <a:tailEnd/>
          </a:ln>
        </p:spPr>
        <p:txBody>
          <a:bodyPr wrap="none" anchor="ctr"/>
          <a:lstStyle/>
          <a:p>
            <a:pPr algn="ctr"/>
            <a:r>
              <a:rPr lang="en-US" altLang="ja-JP">
                <a:solidFill>
                  <a:schemeClr val="bg1"/>
                </a:solidFill>
                <a:ea typeface="MS PGothic" pitchFamily="34" charset="-128"/>
              </a:rPr>
              <a:t>Plane B</a:t>
            </a:r>
          </a:p>
        </p:txBody>
      </p:sp>
      <p:sp>
        <p:nvSpPr>
          <p:cNvPr id="74771" name="Text Box 31"/>
          <p:cNvSpPr txBox="1">
            <a:spLocks noChangeArrowheads="1"/>
          </p:cNvSpPr>
          <p:nvPr/>
        </p:nvSpPr>
        <p:spPr bwMode="auto">
          <a:xfrm>
            <a:off x="4267200" y="3565525"/>
            <a:ext cx="1676400" cy="244475"/>
          </a:xfrm>
          <a:prstGeom prst="rect">
            <a:avLst/>
          </a:prstGeom>
          <a:noFill/>
          <a:ln w="50800" algn="ctr">
            <a:noFill/>
            <a:miter lim="800000"/>
            <a:headEnd/>
            <a:tailEnd/>
          </a:ln>
        </p:spPr>
        <p:txBody>
          <a:bodyPr>
            <a:spAutoFit/>
          </a:bodyPr>
          <a:lstStyle/>
          <a:p>
            <a:pPr>
              <a:spcBef>
                <a:spcPct val="50000"/>
              </a:spcBef>
            </a:pPr>
            <a:r>
              <a:rPr lang="en-US" altLang="ja-JP" sz="1000">
                <a:solidFill>
                  <a:schemeClr val="bg1"/>
                </a:solidFill>
                <a:ea typeface="MS PGothic" pitchFamily="34" charset="-128"/>
              </a:rPr>
              <a:t>avdp / avdf (for USB)</a:t>
            </a:r>
          </a:p>
        </p:txBody>
      </p:sp>
      <p:sp>
        <p:nvSpPr>
          <p:cNvPr id="74772" name="Text Box 32"/>
          <p:cNvSpPr txBox="1">
            <a:spLocks noChangeArrowheads="1"/>
          </p:cNvSpPr>
          <p:nvPr/>
        </p:nvSpPr>
        <p:spPr bwMode="auto">
          <a:xfrm>
            <a:off x="4267200" y="4098925"/>
            <a:ext cx="838200" cy="244475"/>
          </a:xfrm>
          <a:prstGeom prst="rect">
            <a:avLst/>
          </a:prstGeom>
          <a:noFill/>
          <a:ln w="50800" algn="ctr">
            <a:noFill/>
            <a:miter lim="800000"/>
            <a:headEnd/>
            <a:tailEnd/>
          </a:ln>
        </p:spPr>
        <p:txBody>
          <a:bodyPr>
            <a:spAutoFit/>
          </a:bodyPr>
          <a:lstStyle/>
          <a:p>
            <a:pPr>
              <a:spcBef>
                <a:spcPct val="50000"/>
              </a:spcBef>
            </a:pPr>
            <a:r>
              <a:rPr lang="en-US" altLang="ja-JP" sz="1000">
                <a:solidFill>
                  <a:schemeClr val="bg1"/>
                </a:solidFill>
                <a:ea typeface="MS PGothic" pitchFamily="34" charset="-128"/>
              </a:rPr>
              <a:t>vddiob</a:t>
            </a:r>
          </a:p>
        </p:txBody>
      </p:sp>
      <p:sp>
        <p:nvSpPr>
          <p:cNvPr id="74773" name="Rectangle 33"/>
          <p:cNvSpPr>
            <a:spLocks noChangeArrowheads="1"/>
          </p:cNvSpPr>
          <p:nvPr/>
        </p:nvSpPr>
        <p:spPr bwMode="auto">
          <a:xfrm>
            <a:off x="1905000" y="3429000"/>
            <a:ext cx="1066800" cy="533400"/>
          </a:xfrm>
          <a:prstGeom prst="rect">
            <a:avLst/>
          </a:prstGeom>
          <a:solidFill>
            <a:srgbClr val="969696"/>
          </a:solidFill>
          <a:ln w="50800" algn="ctr">
            <a:solidFill>
              <a:schemeClr val="tx1"/>
            </a:solidFill>
            <a:miter lim="800000"/>
            <a:headEnd/>
            <a:tailEnd/>
          </a:ln>
        </p:spPr>
        <p:txBody>
          <a:bodyPr wrap="none" anchor="ctr"/>
          <a:lstStyle/>
          <a:p>
            <a:r>
              <a:rPr lang="en-US" altLang="ja-JP" sz="1000">
                <a:solidFill>
                  <a:schemeClr val="bg1"/>
                </a:solidFill>
                <a:ea typeface="MS PGothic" pitchFamily="34" charset="-128"/>
              </a:rPr>
              <a:t>FET SW</a:t>
            </a:r>
          </a:p>
          <a:p>
            <a:r>
              <a:rPr lang="en-US" altLang="ja-JP" sz="1000">
                <a:solidFill>
                  <a:schemeClr val="bg1"/>
                </a:solidFill>
                <a:ea typeface="MS PGothic" pitchFamily="34" charset="-128"/>
              </a:rPr>
              <a:t>+1.2V</a:t>
            </a:r>
          </a:p>
        </p:txBody>
      </p:sp>
      <p:sp>
        <p:nvSpPr>
          <p:cNvPr id="74774" name="Line 34"/>
          <p:cNvSpPr>
            <a:spLocks noChangeShapeType="1"/>
          </p:cNvSpPr>
          <p:nvPr/>
        </p:nvSpPr>
        <p:spPr bwMode="auto">
          <a:xfrm>
            <a:off x="2971800" y="3657600"/>
            <a:ext cx="1219200" cy="0"/>
          </a:xfrm>
          <a:prstGeom prst="line">
            <a:avLst/>
          </a:prstGeom>
          <a:noFill/>
          <a:ln w="50800">
            <a:solidFill>
              <a:schemeClr val="tx1"/>
            </a:solidFill>
            <a:round/>
            <a:headEnd/>
            <a:tailEnd type="triangle" w="med" len="med"/>
          </a:ln>
        </p:spPr>
        <p:txBody>
          <a:bodyPr wrap="none" anchor="ctr"/>
          <a:lstStyle/>
          <a:p>
            <a:endParaRPr lang="en-US"/>
          </a:p>
        </p:txBody>
      </p:sp>
      <p:sp>
        <p:nvSpPr>
          <p:cNvPr id="74775" name="Line 35"/>
          <p:cNvSpPr>
            <a:spLocks noChangeShapeType="1"/>
          </p:cNvSpPr>
          <p:nvPr/>
        </p:nvSpPr>
        <p:spPr bwMode="auto">
          <a:xfrm>
            <a:off x="3429000" y="1828800"/>
            <a:ext cx="0" cy="2971800"/>
          </a:xfrm>
          <a:prstGeom prst="line">
            <a:avLst/>
          </a:prstGeom>
          <a:noFill/>
          <a:ln w="50800">
            <a:solidFill>
              <a:schemeClr val="tx1"/>
            </a:solidFill>
            <a:round/>
            <a:headEnd/>
            <a:tailEnd/>
          </a:ln>
        </p:spPr>
        <p:txBody>
          <a:bodyPr wrap="none" anchor="ctr"/>
          <a:lstStyle/>
          <a:p>
            <a:endParaRPr lang="en-US"/>
          </a:p>
        </p:txBody>
      </p:sp>
      <p:sp>
        <p:nvSpPr>
          <p:cNvPr id="74776" name="Line 36"/>
          <p:cNvSpPr>
            <a:spLocks noChangeShapeType="1"/>
          </p:cNvSpPr>
          <p:nvPr/>
        </p:nvSpPr>
        <p:spPr bwMode="auto">
          <a:xfrm>
            <a:off x="2971800" y="3505200"/>
            <a:ext cx="457200" cy="0"/>
          </a:xfrm>
          <a:prstGeom prst="line">
            <a:avLst/>
          </a:prstGeom>
          <a:noFill/>
          <a:ln w="50800">
            <a:solidFill>
              <a:schemeClr val="tx1"/>
            </a:solidFill>
            <a:round/>
            <a:headEnd type="triangle" w="med" len="med"/>
            <a:tailEnd/>
          </a:ln>
        </p:spPr>
        <p:txBody>
          <a:bodyPr wrap="none" anchor="ctr"/>
          <a:lstStyle/>
          <a:p>
            <a:endParaRPr lang="en-US"/>
          </a:p>
        </p:txBody>
      </p:sp>
      <p:sp>
        <p:nvSpPr>
          <p:cNvPr id="74777" name="Rectangle 37"/>
          <p:cNvSpPr>
            <a:spLocks noChangeArrowheads="1"/>
          </p:cNvSpPr>
          <p:nvPr/>
        </p:nvSpPr>
        <p:spPr bwMode="auto">
          <a:xfrm>
            <a:off x="1905000" y="3962400"/>
            <a:ext cx="1066800" cy="533400"/>
          </a:xfrm>
          <a:prstGeom prst="rect">
            <a:avLst/>
          </a:prstGeom>
          <a:solidFill>
            <a:srgbClr val="969696"/>
          </a:solidFill>
          <a:ln w="50800" algn="ctr">
            <a:solidFill>
              <a:schemeClr val="tx1"/>
            </a:solidFill>
            <a:miter lim="800000"/>
            <a:headEnd/>
            <a:tailEnd/>
          </a:ln>
        </p:spPr>
        <p:txBody>
          <a:bodyPr wrap="none" anchor="ctr"/>
          <a:lstStyle/>
          <a:p>
            <a:r>
              <a:rPr lang="en-US" altLang="ja-JP" sz="1000">
                <a:solidFill>
                  <a:schemeClr val="bg1"/>
                </a:solidFill>
                <a:ea typeface="MS PGothic" pitchFamily="34" charset="-128"/>
              </a:rPr>
              <a:t>FET SW</a:t>
            </a:r>
          </a:p>
          <a:p>
            <a:r>
              <a:rPr lang="en-US" altLang="ja-JP" sz="1000">
                <a:solidFill>
                  <a:schemeClr val="bg1"/>
                </a:solidFill>
                <a:ea typeface="MS PGothic" pitchFamily="34" charset="-128"/>
              </a:rPr>
              <a:t>+3.3V</a:t>
            </a:r>
          </a:p>
        </p:txBody>
      </p:sp>
      <p:sp>
        <p:nvSpPr>
          <p:cNvPr id="74778" name="Line 38"/>
          <p:cNvSpPr>
            <a:spLocks noChangeShapeType="1"/>
          </p:cNvSpPr>
          <p:nvPr/>
        </p:nvSpPr>
        <p:spPr bwMode="auto">
          <a:xfrm>
            <a:off x="2971800" y="4191000"/>
            <a:ext cx="1219200" cy="0"/>
          </a:xfrm>
          <a:prstGeom prst="line">
            <a:avLst/>
          </a:prstGeom>
          <a:noFill/>
          <a:ln w="50800">
            <a:solidFill>
              <a:schemeClr val="tx1"/>
            </a:solidFill>
            <a:round/>
            <a:headEnd/>
            <a:tailEnd type="triangle" w="med" len="med"/>
          </a:ln>
        </p:spPr>
        <p:txBody>
          <a:bodyPr wrap="none" anchor="ctr"/>
          <a:lstStyle/>
          <a:p>
            <a:endParaRPr lang="en-US"/>
          </a:p>
        </p:txBody>
      </p:sp>
      <p:sp>
        <p:nvSpPr>
          <p:cNvPr id="74779" name="Line 39"/>
          <p:cNvSpPr>
            <a:spLocks noChangeShapeType="1"/>
          </p:cNvSpPr>
          <p:nvPr/>
        </p:nvSpPr>
        <p:spPr bwMode="auto">
          <a:xfrm>
            <a:off x="1219200" y="4343400"/>
            <a:ext cx="685800" cy="0"/>
          </a:xfrm>
          <a:prstGeom prst="line">
            <a:avLst/>
          </a:prstGeom>
          <a:noFill/>
          <a:ln w="50800">
            <a:solidFill>
              <a:schemeClr val="tx1"/>
            </a:solidFill>
            <a:round/>
            <a:headEnd/>
            <a:tailEnd type="triangle" w="med" len="med"/>
          </a:ln>
        </p:spPr>
        <p:txBody>
          <a:bodyPr wrap="none" anchor="ctr"/>
          <a:lstStyle/>
          <a:p>
            <a:endParaRPr lang="en-US"/>
          </a:p>
        </p:txBody>
      </p:sp>
      <p:sp>
        <p:nvSpPr>
          <p:cNvPr id="74780" name="Rectangle 40"/>
          <p:cNvSpPr>
            <a:spLocks noChangeArrowheads="1"/>
          </p:cNvSpPr>
          <p:nvPr/>
        </p:nvSpPr>
        <p:spPr bwMode="auto">
          <a:xfrm>
            <a:off x="4267200" y="4495800"/>
            <a:ext cx="2819400" cy="1181100"/>
          </a:xfrm>
          <a:prstGeom prst="rect">
            <a:avLst/>
          </a:prstGeom>
          <a:solidFill>
            <a:schemeClr val="accent1"/>
          </a:solidFill>
          <a:ln w="50800" algn="ctr">
            <a:solidFill>
              <a:schemeClr val="tx1"/>
            </a:solidFill>
            <a:prstDash val="sysDot"/>
            <a:miter lim="800000"/>
            <a:headEnd/>
            <a:tailEnd/>
          </a:ln>
        </p:spPr>
        <p:txBody>
          <a:bodyPr wrap="none" anchor="ctr"/>
          <a:lstStyle/>
          <a:p>
            <a:pPr algn="ctr"/>
            <a:r>
              <a:rPr lang="en-US" altLang="ja-JP">
                <a:solidFill>
                  <a:schemeClr val="bg1"/>
                </a:solidFill>
                <a:ea typeface="MS PGothic" pitchFamily="34" charset="-128"/>
              </a:rPr>
              <a:t>Plane C</a:t>
            </a:r>
          </a:p>
        </p:txBody>
      </p:sp>
      <p:sp>
        <p:nvSpPr>
          <p:cNvPr id="74781" name="Text Box 41"/>
          <p:cNvSpPr txBox="1">
            <a:spLocks noChangeArrowheads="1"/>
          </p:cNvSpPr>
          <p:nvPr/>
        </p:nvSpPr>
        <p:spPr bwMode="auto">
          <a:xfrm>
            <a:off x="4267200" y="4724400"/>
            <a:ext cx="2209800" cy="244475"/>
          </a:xfrm>
          <a:prstGeom prst="rect">
            <a:avLst/>
          </a:prstGeom>
          <a:noFill/>
          <a:ln w="50800" algn="ctr">
            <a:noFill/>
            <a:miter lim="800000"/>
            <a:headEnd/>
            <a:tailEnd/>
          </a:ln>
        </p:spPr>
        <p:txBody>
          <a:bodyPr>
            <a:spAutoFit/>
          </a:bodyPr>
          <a:lstStyle/>
          <a:p>
            <a:pPr>
              <a:spcBef>
                <a:spcPct val="50000"/>
              </a:spcBef>
            </a:pPr>
            <a:r>
              <a:rPr lang="en-US" altLang="ja-JP" sz="1000">
                <a:solidFill>
                  <a:schemeClr val="bg1"/>
                </a:solidFill>
                <a:ea typeface="MS PGothic" pitchFamily="34" charset="-128"/>
              </a:rPr>
              <a:t>vdn / vdu (for PCIe, SATA, etc)</a:t>
            </a:r>
          </a:p>
        </p:txBody>
      </p:sp>
      <p:sp>
        <p:nvSpPr>
          <p:cNvPr id="74782" name="Rectangle 42"/>
          <p:cNvSpPr>
            <a:spLocks noChangeArrowheads="1"/>
          </p:cNvSpPr>
          <p:nvPr/>
        </p:nvSpPr>
        <p:spPr bwMode="auto">
          <a:xfrm>
            <a:off x="1905000" y="4724400"/>
            <a:ext cx="1066800" cy="533400"/>
          </a:xfrm>
          <a:prstGeom prst="rect">
            <a:avLst/>
          </a:prstGeom>
          <a:solidFill>
            <a:srgbClr val="969696"/>
          </a:solidFill>
          <a:ln w="50800" algn="ctr">
            <a:solidFill>
              <a:schemeClr val="tx1"/>
            </a:solidFill>
            <a:miter lim="800000"/>
            <a:headEnd/>
            <a:tailEnd/>
          </a:ln>
        </p:spPr>
        <p:txBody>
          <a:bodyPr wrap="none" anchor="ctr"/>
          <a:lstStyle/>
          <a:p>
            <a:r>
              <a:rPr lang="en-US" altLang="ja-JP" sz="1000">
                <a:solidFill>
                  <a:schemeClr val="bg1"/>
                </a:solidFill>
                <a:ea typeface="MS PGothic" pitchFamily="34" charset="-128"/>
              </a:rPr>
              <a:t>FET SW</a:t>
            </a:r>
          </a:p>
          <a:p>
            <a:r>
              <a:rPr lang="en-US" altLang="ja-JP" sz="1000">
                <a:solidFill>
                  <a:schemeClr val="bg1"/>
                </a:solidFill>
                <a:ea typeface="MS PGothic" pitchFamily="34" charset="-128"/>
              </a:rPr>
              <a:t>+1.2V</a:t>
            </a:r>
          </a:p>
        </p:txBody>
      </p:sp>
      <p:sp>
        <p:nvSpPr>
          <p:cNvPr id="74783" name="Line 43"/>
          <p:cNvSpPr>
            <a:spLocks noChangeShapeType="1"/>
          </p:cNvSpPr>
          <p:nvPr/>
        </p:nvSpPr>
        <p:spPr bwMode="auto">
          <a:xfrm>
            <a:off x="2971800" y="4800600"/>
            <a:ext cx="457200" cy="0"/>
          </a:xfrm>
          <a:prstGeom prst="line">
            <a:avLst/>
          </a:prstGeom>
          <a:noFill/>
          <a:ln w="50800">
            <a:solidFill>
              <a:schemeClr val="tx1"/>
            </a:solidFill>
            <a:round/>
            <a:headEnd type="triangle" w="med" len="med"/>
            <a:tailEnd/>
          </a:ln>
        </p:spPr>
        <p:txBody>
          <a:bodyPr wrap="none" anchor="ctr"/>
          <a:lstStyle/>
          <a:p>
            <a:endParaRPr lang="en-US"/>
          </a:p>
        </p:txBody>
      </p:sp>
      <p:sp>
        <p:nvSpPr>
          <p:cNvPr id="74784" name="Line 44"/>
          <p:cNvSpPr>
            <a:spLocks noChangeShapeType="1"/>
          </p:cNvSpPr>
          <p:nvPr/>
        </p:nvSpPr>
        <p:spPr bwMode="auto">
          <a:xfrm>
            <a:off x="2971800" y="4953000"/>
            <a:ext cx="1219200" cy="0"/>
          </a:xfrm>
          <a:prstGeom prst="line">
            <a:avLst/>
          </a:prstGeom>
          <a:noFill/>
          <a:ln w="50800">
            <a:solidFill>
              <a:schemeClr val="tx1"/>
            </a:solidFill>
            <a:round/>
            <a:headEnd/>
            <a:tailEnd type="triangle" w="med" len="med"/>
          </a:ln>
        </p:spPr>
        <p:txBody>
          <a:bodyPr wrap="none" anchor="ctr"/>
          <a:lstStyle/>
          <a:p>
            <a:endParaRPr lang="en-US"/>
          </a:p>
        </p:txBody>
      </p:sp>
      <p:sp>
        <p:nvSpPr>
          <p:cNvPr id="74785" name="Rectangle 45"/>
          <p:cNvSpPr>
            <a:spLocks noChangeArrowheads="1"/>
          </p:cNvSpPr>
          <p:nvPr/>
        </p:nvSpPr>
        <p:spPr bwMode="auto">
          <a:xfrm>
            <a:off x="1905000" y="5257800"/>
            <a:ext cx="1066800" cy="533400"/>
          </a:xfrm>
          <a:prstGeom prst="rect">
            <a:avLst/>
          </a:prstGeom>
          <a:solidFill>
            <a:srgbClr val="969696"/>
          </a:solidFill>
          <a:ln w="50800" algn="ctr">
            <a:solidFill>
              <a:schemeClr val="tx1"/>
            </a:solidFill>
            <a:miter lim="800000"/>
            <a:headEnd/>
            <a:tailEnd/>
          </a:ln>
        </p:spPr>
        <p:txBody>
          <a:bodyPr wrap="none" anchor="ctr"/>
          <a:lstStyle/>
          <a:p>
            <a:r>
              <a:rPr lang="en-US" altLang="ja-JP" sz="1000">
                <a:solidFill>
                  <a:schemeClr val="bg1"/>
                </a:solidFill>
                <a:ea typeface="MS PGothic" pitchFamily="34" charset="-128"/>
              </a:rPr>
              <a:t>FET SW</a:t>
            </a:r>
          </a:p>
          <a:p>
            <a:r>
              <a:rPr lang="en-US" altLang="ja-JP" sz="1000">
                <a:solidFill>
                  <a:schemeClr val="bg1"/>
                </a:solidFill>
                <a:ea typeface="MS PGothic" pitchFamily="34" charset="-128"/>
              </a:rPr>
              <a:t>+3.3V</a:t>
            </a:r>
          </a:p>
        </p:txBody>
      </p:sp>
      <p:sp>
        <p:nvSpPr>
          <p:cNvPr id="74786" name="Line 46"/>
          <p:cNvSpPr>
            <a:spLocks noChangeShapeType="1"/>
          </p:cNvSpPr>
          <p:nvPr/>
        </p:nvSpPr>
        <p:spPr bwMode="auto">
          <a:xfrm>
            <a:off x="2971800" y="5486400"/>
            <a:ext cx="1219200" cy="0"/>
          </a:xfrm>
          <a:prstGeom prst="line">
            <a:avLst/>
          </a:prstGeom>
          <a:noFill/>
          <a:ln w="50800">
            <a:solidFill>
              <a:schemeClr val="tx1"/>
            </a:solidFill>
            <a:round/>
            <a:headEnd/>
            <a:tailEnd type="triangle" w="med" len="med"/>
          </a:ln>
        </p:spPr>
        <p:txBody>
          <a:bodyPr wrap="none" anchor="ctr"/>
          <a:lstStyle/>
          <a:p>
            <a:endParaRPr lang="en-US"/>
          </a:p>
        </p:txBody>
      </p:sp>
      <p:sp>
        <p:nvSpPr>
          <p:cNvPr id="74787" name="Line 47"/>
          <p:cNvSpPr>
            <a:spLocks noChangeShapeType="1"/>
          </p:cNvSpPr>
          <p:nvPr/>
        </p:nvSpPr>
        <p:spPr bwMode="auto">
          <a:xfrm>
            <a:off x="1219200" y="5638800"/>
            <a:ext cx="685800" cy="0"/>
          </a:xfrm>
          <a:prstGeom prst="line">
            <a:avLst/>
          </a:prstGeom>
          <a:noFill/>
          <a:ln w="50800">
            <a:solidFill>
              <a:schemeClr val="tx1"/>
            </a:solidFill>
            <a:round/>
            <a:headEnd/>
            <a:tailEnd type="triangle" w="med" len="med"/>
          </a:ln>
        </p:spPr>
        <p:txBody>
          <a:bodyPr wrap="none" anchor="ctr"/>
          <a:lstStyle/>
          <a:p>
            <a:endParaRPr lang="en-US"/>
          </a:p>
        </p:txBody>
      </p:sp>
      <p:sp>
        <p:nvSpPr>
          <p:cNvPr id="74788" name="Text Box 48"/>
          <p:cNvSpPr txBox="1">
            <a:spLocks noChangeArrowheads="1"/>
          </p:cNvSpPr>
          <p:nvPr/>
        </p:nvSpPr>
        <p:spPr bwMode="auto">
          <a:xfrm>
            <a:off x="4267200" y="5410200"/>
            <a:ext cx="2514600" cy="244475"/>
          </a:xfrm>
          <a:prstGeom prst="rect">
            <a:avLst/>
          </a:prstGeom>
          <a:noFill/>
          <a:ln w="50800" algn="ctr">
            <a:noFill/>
            <a:miter lim="800000"/>
            <a:headEnd/>
            <a:tailEnd/>
          </a:ln>
        </p:spPr>
        <p:txBody>
          <a:bodyPr>
            <a:spAutoFit/>
          </a:bodyPr>
          <a:lstStyle/>
          <a:p>
            <a:pPr>
              <a:spcBef>
                <a:spcPct val="50000"/>
              </a:spcBef>
            </a:pPr>
            <a:r>
              <a:rPr lang="en-US" altLang="ja-JP" sz="1000">
                <a:solidFill>
                  <a:schemeClr val="bg1"/>
                </a:solidFill>
                <a:ea typeface="MS PGothic" pitchFamily="34" charset="-128"/>
              </a:rPr>
              <a:t>Vddioc / vdp (for PLL, etc)</a:t>
            </a:r>
          </a:p>
        </p:txBody>
      </p:sp>
      <p:sp>
        <p:nvSpPr>
          <p:cNvPr id="74789" name="Rectangle 49"/>
          <p:cNvSpPr>
            <a:spLocks noChangeArrowheads="1"/>
          </p:cNvSpPr>
          <p:nvPr/>
        </p:nvSpPr>
        <p:spPr bwMode="auto">
          <a:xfrm>
            <a:off x="7848600" y="2057400"/>
            <a:ext cx="762000" cy="533400"/>
          </a:xfrm>
          <a:prstGeom prst="rect">
            <a:avLst/>
          </a:prstGeom>
          <a:solidFill>
            <a:schemeClr val="accent1"/>
          </a:solidFill>
          <a:ln w="50800" algn="ctr">
            <a:solidFill>
              <a:schemeClr val="tx1"/>
            </a:solidFill>
            <a:miter lim="800000"/>
            <a:headEnd/>
            <a:tailEnd/>
          </a:ln>
        </p:spPr>
        <p:txBody>
          <a:bodyPr wrap="none" anchor="ctr"/>
          <a:lstStyle/>
          <a:p>
            <a:r>
              <a:rPr lang="en-US" altLang="ja-JP" sz="1600">
                <a:solidFill>
                  <a:schemeClr val="bg1"/>
                </a:solidFill>
                <a:ea typeface="MS PGothic" pitchFamily="34" charset="-128"/>
              </a:rPr>
              <a:t>GbE</a:t>
            </a:r>
          </a:p>
        </p:txBody>
      </p:sp>
      <p:sp>
        <p:nvSpPr>
          <p:cNvPr id="74790" name="Rectangle 50"/>
          <p:cNvSpPr>
            <a:spLocks noChangeArrowheads="1"/>
          </p:cNvSpPr>
          <p:nvPr/>
        </p:nvSpPr>
        <p:spPr bwMode="auto">
          <a:xfrm>
            <a:off x="7848600" y="3352800"/>
            <a:ext cx="990600" cy="533400"/>
          </a:xfrm>
          <a:prstGeom prst="rect">
            <a:avLst/>
          </a:prstGeom>
          <a:solidFill>
            <a:schemeClr val="accent1"/>
          </a:solidFill>
          <a:ln w="50800" algn="ctr">
            <a:solidFill>
              <a:schemeClr val="tx1"/>
            </a:solidFill>
            <a:miter lim="800000"/>
            <a:headEnd/>
            <a:tailEnd/>
          </a:ln>
        </p:spPr>
        <p:txBody>
          <a:bodyPr wrap="none" anchor="ctr"/>
          <a:lstStyle/>
          <a:p>
            <a:r>
              <a:rPr lang="en-US" altLang="ja-JP" sz="1600">
                <a:solidFill>
                  <a:schemeClr val="bg1"/>
                </a:solidFill>
                <a:ea typeface="MS PGothic" pitchFamily="34" charset="-128"/>
              </a:rPr>
              <a:t>UART</a:t>
            </a:r>
          </a:p>
        </p:txBody>
      </p:sp>
      <p:sp>
        <p:nvSpPr>
          <p:cNvPr id="74791" name="Rectangle 51"/>
          <p:cNvSpPr>
            <a:spLocks noChangeArrowheads="1"/>
          </p:cNvSpPr>
          <p:nvPr/>
        </p:nvSpPr>
        <p:spPr bwMode="auto">
          <a:xfrm>
            <a:off x="7848600" y="3886200"/>
            <a:ext cx="990600" cy="533400"/>
          </a:xfrm>
          <a:prstGeom prst="rect">
            <a:avLst/>
          </a:prstGeom>
          <a:solidFill>
            <a:schemeClr val="accent1"/>
          </a:solidFill>
          <a:ln w="50800" algn="ctr">
            <a:solidFill>
              <a:schemeClr val="tx1"/>
            </a:solidFill>
            <a:miter lim="800000"/>
            <a:headEnd/>
            <a:tailEnd/>
          </a:ln>
        </p:spPr>
        <p:txBody>
          <a:bodyPr wrap="none" anchor="ctr"/>
          <a:lstStyle/>
          <a:p>
            <a:r>
              <a:rPr lang="en-US" altLang="ja-JP" sz="1600">
                <a:solidFill>
                  <a:schemeClr val="bg1"/>
                </a:solidFill>
                <a:ea typeface="MS PGothic" pitchFamily="34" charset="-128"/>
              </a:rPr>
              <a:t>USB</a:t>
            </a:r>
          </a:p>
        </p:txBody>
      </p:sp>
      <p:sp>
        <p:nvSpPr>
          <p:cNvPr id="74792" name="Rectangle 52"/>
          <p:cNvSpPr>
            <a:spLocks noChangeArrowheads="1"/>
          </p:cNvSpPr>
          <p:nvPr/>
        </p:nvSpPr>
        <p:spPr bwMode="auto">
          <a:xfrm>
            <a:off x="7848600" y="4800600"/>
            <a:ext cx="990600" cy="762000"/>
          </a:xfrm>
          <a:prstGeom prst="rect">
            <a:avLst/>
          </a:prstGeom>
          <a:solidFill>
            <a:schemeClr val="accent1"/>
          </a:solidFill>
          <a:ln w="50800" algn="ctr">
            <a:solidFill>
              <a:schemeClr val="tx1"/>
            </a:solidFill>
            <a:miter lim="800000"/>
            <a:headEnd/>
            <a:tailEnd/>
          </a:ln>
        </p:spPr>
        <p:txBody>
          <a:bodyPr wrap="none" anchor="ctr"/>
          <a:lstStyle/>
          <a:p>
            <a:r>
              <a:rPr lang="en-US" altLang="ja-JP" sz="1600">
                <a:solidFill>
                  <a:schemeClr val="bg1"/>
                </a:solidFill>
                <a:ea typeface="MS PGothic" pitchFamily="34" charset="-128"/>
              </a:rPr>
              <a:t>Other</a:t>
            </a:r>
          </a:p>
          <a:p>
            <a:r>
              <a:rPr lang="en-US" altLang="ja-JP" sz="1600">
                <a:solidFill>
                  <a:schemeClr val="bg1"/>
                </a:solidFill>
                <a:ea typeface="MS PGothic" pitchFamily="34" charset="-128"/>
              </a:rPr>
              <a:t>IO</a:t>
            </a:r>
          </a:p>
        </p:txBody>
      </p:sp>
      <p:sp>
        <p:nvSpPr>
          <p:cNvPr id="74793" name="Line 53"/>
          <p:cNvSpPr>
            <a:spLocks noChangeShapeType="1"/>
          </p:cNvSpPr>
          <p:nvPr/>
        </p:nvSpPr>
        <p:spPr bwMode="auto">
          <a:xfrm>
            <a:off x="7162800" y="2362200"/>
            <a:ext cx="685800" cy="0"/>
          </a:xfrm>
          <a:prstGeom prst="line">
            <a:avLst/>
          </a:prstGeom>
          <a:noFill/>
          <a:ln w="50800">
            <a:solidFill>
              <a:schemeClr val="tx1"/>
            </a:solidFill>
            <a:round/>
            <a:headEnd/>
            <a:tailEnd type="triangle" w="med" len="med"/>
          </a:ln>
        </p:spPr>
        <p:txBody>
          <a:bodyPr wrap="none" anchor="ctr"/>
          <a:lstStyle/>
          <a:p>
            <a:endParaRPr lang="en-US"/>
          </a:p>
        </p:txBody>
      </p:sp>
      <p:sp>
        <p:nvSpPr>
          <p:cNvPr id="74794" name="Line 54"/>
          <p:cNvSpPr>
            <a:spLocks noChangeShapeType="1"/>
          </p:cNvSpPr>
          <p:nvPr/>
        </p:nvSpPr>
        <p:spPr bwMode="auto">
          <a:xfrm>
            <a:off x="7162800" y="3657600"/>
            <a:ext cx="685800" cy="0"/>
          </a:xfrm>
          <a:prstGeom prst="line">
            <a:avLst/>
          </a:prstGeom>
          <a:noFill/>
          <a:ln w="50800">
            <a:solidFill>
              <a:schemeClr val="tx1"/>
            </a:solidFill>
            <a:round/>
            <a:headEnd/>
            <a:tailEnd type="triangle" w="med" len="med"/>
          </a:ln>
        </p:spPr>
        <p:txBody>
          <a:bodyPr wrap="none" anchor="ctr"/>
          <a:lstStyle/>
          <a:p>
            <a:endParaRPr lang="en-US"/>
          </a:p>
        </p:txBody>
      </p:sp>
      <p:sp>
        <p:nvSpPr>
          <p:cNvPr id="74795" name="Line 55"/>
          <p:cNvSpPr>
            <a:spLocks noChangeShapeType="1"/>
          </p:cNvSpPr>
          <p:nvPr/>
        </p:nvSpPr>
        <p:spPr bwMode="auto">
          <a:xfrm>
            <a:off x="7162800" y="4114800"/>
            <a:ext cx="685800" cy="0"/>
          </a:xfrm>
          <a:prstGeom prst="line">
            <a:avLst/>
          </a:prstGeom>
          <a:noFill/>
          <a:ln w="50800">
            <a:solidFill>
              <a:schemeClr val="tx1"/>
            </a:solidFill>
            <a:round/>
            <a:headEnd/>
            <a:tailEnd type="triangle" w="med" len="med"/>
          </a:ln>
        </p:spPr>
        <p:txBody>
          <a:bodyPr wrap="none" anchor="ctr"/>
          <a:lstStyle/>
          <a:p>
            <a:endParaRPr lang="en-US"/>
          </a:p>
        </p:txBody>
      </p:sp>
      <p:sp>
        <p:nvSpPr>
          <p:cNvPr id="74796" name="Line 56"/>
          <p:cNvSpPr>
            <a:spLocks noChangeShapeType="1"/>
          </p:cNvSpPr>
          <p:nvPr/>
        </p:nvSpPr>
        <p:spPr bwMode="auto">
          <a:xfrm>
            <a:off x="7162800" y="5181600"/>
            <a:ext cx="685800" cy="0"/>
          </a:xfrm>
          <a:prstGeom prst="line">
            <a:avLst/>
          </a:prstGeom>
          <a:noFill/>
          <a:ln w="50800">
            <a:solidFill>
              <a:schemeClr val="tx1"/>
            </a:solidFill>
            <a:round/>
            <a:headEnd/>
            <a:tailEnd type="triangle" w="med" len="med"/>
          </a:ln>
        </p:spPr>
        <p:txBody>
          <a:bodyPr wrap="none" anchor="ctr"/>
          <a:lstStyle/>
          <a:p>
            <a:endParaRPr lang="en-US"/>
          </a:p>
        </p:txBody>
      </p:sp>
      <p:sp>
        <p:nvSpPr>
          <p:cNvPr id="74797" name="Oval 57"/>
          <p:cNvSpPr>
            <a:spLocks noChangeArrowheads="1"/>
          </p:cNvSpPr>
          <p:nvPr/>
        </p:nvSpPr>
        <p:spPr bwMode="auto">
          <a:xfrm>
            <a:off x="3352800" y="1752600"/>
            <a:ext cx="152400" cy="152400"/>
          </a:xfrm>
          <a:prstGeom prst="ellipse">
            <a:avLst/>
          </a:prstGeom>
          <a:solidFill>
            <a:schemeClr val="accent2"/>
          </a:solidFill>
          <a:ln w="50800" algn="ctr">
            <a:solidFill>
              <a:schemeClr val="tx1"/>
            </a:solidFill>
            <a:round/>
            <a:headEnd/>
            <a:tailEnd/>
          </a:ln>
        </p:spPr>
        <p:txBody>
          <a:bodyPr wrap="none" anchor="ctr"/>
          <a:lstStyle/>
          <a:p>
            <a:endParaRPr lang="en-US"/>
          </a:p>
        </p:txBody>
      </p:sp>
      <p:sp>
        <p:nvSpPr>
          <p:cNvPr id="74798" name="Oval 58"/>
          <p:cNvSpPr>
            <a:spLocks noChangeArrowheads="1"/>
          </p:cNvSpPr>
          <p:nvPr/>
        </p:nvSpPr>
        <p:spPr bwMode="auto">
          <a:xfrm>
            <a:off x="3352800" y="3429000"/>
            <a:ext cx="152400" cy="152400"/>
          </a:xfrm>
          <a:prstGeom prst="ellipse">
            <a:avLst/>
          </a:prstGeom>
          <a:solidFill>
            <a:schemeClr val="accent2"/>
          </a:solidFill>
          <a:ln w="50800" algn="ctr">
            <a:solidFill>
              <a:schemeClr val="tx1"/>
            </a:solidFill>
            <a:round/>
            <a:headEnd/>
            <a:tailEnd/>
          </a:ln>
        </p:spPr>
        <p:txBody>
          <a:bodyPr wrap="none" anchor="ctr"/>
          <a:lstStyle/>
          <a:p>
            <a:endParaRPr lang="en-US"/>
          </a:p>
        </p:txBody>
      </p:sp>
      <p:sp>
        <p:nvSpPr>
          <p:cNvPr id="74799" name="Oval 59"/>
          <p:cNvSpPr>
            <a:spLocks noChangeArrowheads="1"/>
          </p:cNvSpPr>
          <p:nvPr/>
        </p:nvSpPr>
        <p:spPr bwMode="auto">
          <a:xfrm>
            <a:off x="1143000" y="1752600"/>
            <a:ext cx="152400" cy="152400"/>
          </a:xfrm>
          <a:prstGeom prst="ellipse">
            <a:avLst/>
          </a:prstGeom>
          <a:solidFill>
            <a:schemeClr val="accent2"/>
          </a:solidFill>
          <a:ln w="50800" algn="ctr">
            <a:solidFill>
              <a:schemeClr val="tx1"/>
            </a:solidFill>
            <a:round/>
            <a:headEnd/>
            <a:tailEnd/>
          </a:ln>
        </p:spPr>
        <p:txBody>
          <a:bodyPr wrap="none" anchor="ctr"/>
          <a:lstStyle/>
          <a:p>
            <a:endParaRPr lang="en-US">
              <a:solidFill>
                <a:srgbClr val="C00000"/>
              </a:solidFill>
            </a:endParaRPr>
          </a:p>
        </p:txBody>
      </p:sp>
      <p:sp>
        <p:nvSpPr>
          <p:cNvPr id="74800" name="Oval 60"/>
          <p:cNvSpPr>
            <a:spLocks noChangeArrowheads="1"/>
          </p:cNvSpPr>
          <p:nvPr/>
        </p:nvSpPr>
        <p:spPr bwMode="auto">
          <a:xfrm>
            <a:off x="1143000" y="2286000"/>
            <a:ext cx="152400" cy="152400"/>
          </a:xfrm>
          <a:prstGeom prst="ellipse">
            <a:avLst/>
          </a:prstGeom>
          <a:solidFill>
            <a:schemeClr val="accent2"/>
          </a:solidFill>
          <a:ln w="50800" algn="ctr">
            <a:solidFill>
              <a:schemeClr val="tx1"/>
            </a:solidFill>
            <a:round/>
            <a:headEnd/>
            <a:tailEnd/>
          </a:ln>
        </p:spPr>
        <p:txBody>
          <a:bodyPr wrap="none" anchor="ctr"/>
          <a:lstStyle/>
          <a:p>
            <a:endParaRPr lang="en-US">
              <a:solidFill>
                <a:srgbClr val="C00000"/>
              </a:solidFill>
            </a:endParaRPr>
          </a:p>
        </p:txBody>
      </p:sp>
      <p:sp>
        <p:nvSpPr>
          <p:cNvPr id="74801" name="Oval 61"/>
          <p:cNvSpPr>
            <a:spLocks noChangeArrowheads="1"/>
          </p:cNvSpPr>
          <p:nvPr/>
        </p:nvSpPr>
        <p:spPr bwMode="auto">
          <a:xfrm>
            <a:off x="1143000" y="2895600"/>
            <a:ext cx="152400" cy="152400"/>
          </a:xfrm>
          <a:prstGeom prst="ellipse">
            <a:avLst/>
          </a:prstGeom>
          <a:solidFill>
            <a:schemeClr val="accent2"/>
          </a:solidFill>
          <a:ln w="50800" algn="ctr">
            <a:solidFill>
              <a:schemeClr val="tx1"/>
            </a:solidFill>
            <a:round/>
            <a:headEnd/>
            <a:tailEnd/>
          </a:ln>
        </p:spPr>
        <p:txBody>
          <a:bodyPr wrap="none" anchor="ctr"/>
          <a:lstStyle/>
          <a:p>
            <a:endParaRPr lang="en-US">
              <a:solidFill>
                <a:srgbClr val="C00000"/>
              </a:solidFill>
            </a:endParaRPr>
          </a:p>
        </p:txBody>
      </p:sp>
      <p:sp>
        <p:nvSpPr>
          <p:cNvPr id="74802" name="Oval 62"/>
          <p:cNvSpPr>
            <a:spLocks noChangeArrowheads="1"/>
          </p:cNvSpPr>
          <p:nvPr/>
        </p:nvSpPr>
        <p:spPr bwMode="auto">
          <a:xfrm>
            <a:off x="1143000" y="4267200"/>
            <a:ext cx="152400" cy="152400"/>
          </a:xfrm>
          <a:prstGeom prst="ellipse">
            <a:avLst/>
          </a:prstGeom>
          <a:solidFill>
            <a:schemeClr val="accent2"/>
          </a:solidFill>
          <a:ln w="50800" algn="ctr">
            <a:solidFill>
              <a:schemeClr val="tx1"/>
            </a:solidFill>
            <a:round/>
            <a:headEnd/>
            <a:tailEnd/>
          </a:ln>
        </p:spPr>
        <p:txBody>
          <a:bodyPr wrap="none" anchor="ctr"/>
          <a:lstStyle/>
          <a:p>
            <a:endParaRPr lang="en-US">
              <a:solidFill>
                <a:srgbClr val="C00000"/>
              </a:solidFill>
            </a:endParaRPr>
          </a:p>
        </p:txBody>
      </p:sp>
      <p:sp>
        <p:nvSpPr>
          <p:cNvPr id="74803" name="Line 63"/>
          <p:cNvSpPr>
            <a:spLocks noChangeShapeType="1"/>
          </p:cNvSpPr>
          <p:nvPr/>
        </p:nvSpPr>
        <p:spPr bwMode="auto">
          <a:xfrm>
            <a:off x="762000" y="3657600"/>
            <a:ext cx="1143000" cy="0"/>
          </a:xfrm>
          <a:prstGeom prst="line">
            <a:avLst/>
          </a:prstGeom>
          <a:noFill/>
          <a:ln w="50800">
            <a:solidFill>
              <a:srgbClr val="C00000"/>
            </a:solidFill>
            <a:round/>
            <a:headEnd/>
            <a:tailEnd type="triangle" w="med" len="med"/>
          </a:ln>
        </p:spPr>
        <p:txBody>
          <a:bodyPr wrap="none" anchor="ctr"/>
          <a:lstStyle/>
          <a:p>
            <a:endParaRPr lang="en-US"/>
          </a:p>
        </p:txBody>
      </p:sp>
      <p:sp>
        <p:nvSpPr>
          <p:cNvPr id="74804" name="Line 65"/>
          <p:cNvSpPr>
            <a:spLocks noChangeShapeType="1"/>
          </p:cNvSpPr>
          <p:nvPr/>
        </p:nvSpPr>
        <p:spPr bwMode="auto">
          <a:xfrm>
            <a:off x="1524000" y="4114800"/>
            <a:ext cx="381000" cy="0"/>
          </a:xfrm>
          <a:prstGeom prst="line">
            <a:avLst/>
          </a:prstGeom>
          <a:noFill/>
          <a:ln w="50800">
            <a:solidFill>
              <a:srgbClr val="C00000"/>
            </a:solidFill>
            <a:round/>
            <a:headEnd/>
            <a:tailEnd type="triangle" w="med" len="med"/>
          </a:ln>
        </p:spPr>
        <p:txBody>
          <a:bodyPr wrap="none" anchor="ctr"/>
          <a:lstStyle/>
          <a:p>
            <a:endParaRPr lang="en-US"/>
          </a:p>
        </p:txBody>
      </p:sp>
      <p:sp>
        <p:nvSpPr>
          <p:cNvPr id="74805" name="Line 66"/>
          <p:cNvSpPr>
            <a:spLocks noChangeShapeType="1"/>
          </p:cNvSpPr>
          <p:nvPr/>
        </p:nvSpPr>
        <p:spPr bwMode="auto">
          <a:xfrm>
            <a:off x="1524000" y="3657600"/>
            <a:ext cx="0" cy="457200"/>
          </a:xfrm>
          <a:prstGeom prst="line">
            <a:avLst/>
          </a:prstGeom>
          <a:noFill/>
          <a:ln w="50800">
            <a:solidFill>
              <a:srgbClr val="C00000"/>
            </a:solidFill>
            <a:round/>
            <a:headEnd/>
            <a:tailEnd/>
          </a:ln>
        </p:spPr>
        <p:txBody>
          <a:bodyPr wrap="none" anchor="ctr"/>
          <a:lstStyle/>
          <a:p>
            <a:endParaRPr lang="en-US"/>
          </a:p>
        </p:txBody>
      </p:sp>
      <p:sp>
        <p:nvSpPr>
          <p:cNvPr id="74806" name="Text Box 67"/>
          <p:cNvSpPr txBox="1">
            <a:spLocks noChangeArrowheads="1"/>
          </p:cNvSpPr>
          <p:nvPr/>
        </p:nvSpPr>
        <p:spPr bwMode="auto">
          <a:xfrm>
            <a:off x="76200" y="3429000"/>
            <a:ext cx="1371600" cy="549275"/>
          </a:xfrm>
          <a:prstGeom prst="rect">
            <a:avLst/>
          </a:prstGeom>
          <a:noFill/>
          <a:ln w="50800" algn="ctr">
            <a:noFill/>
            <a:miter lim="800000"/>
            <a:headEnd/>
            <a:tailEnd/>
          </a:ln>
        </p:spPr>
        <p:txBody>
          <a:bodyPr>
            <a:spAutoFit/>
          </a:bodyPr>
          <a:lstStyle/>
          <a:p>
            <a:pPr>
              <a:spcBef>
                <a:spcPct val="50000"/>
              </a:spcBef>
            </a:pPr>
            <a:r>
              <a:rPr lang="en-US" altLang="ja-JP" sz="1200" b="1">
                <a:solidFill>
                  <a:srgbClr val="C00000"/>
                </a:solidFill>
                <a:ea typeface="MS PGothic" pitchFamily="34" charset="-128"/>
              </a:rPr>
              <a:t>COMe</a:t>
            </a:r>
          </a:p>
          <a:p>
            <a:pPr>
              <a:spcBef>
                <a:spcPct val="50000"/>
              </a:spcBef>
            </a:pPr>
            <a:r>
              <a:rPr lang="en-US" altLang="ja-JP" sz="1200" b="1">
                <a:solidFill>
                  <a:srgbClr val="C00000"/>
                </a:solidFill>
                <a:ea typeface="MS PGothic" pitchFamily="34" charset="-128"/>
              </a:rPr>
              <a:t>SUS_S5#</a:t>
            </a:r>
          </a:p>
        </p:txBody>
      </p:sp>
      <p:sp>
        <p:nvSpPr>
          <p:cNvPr id="74807" name="Line 68"/>
          <p:cNvSpPr>
            <a:spLocks noChangeShapeType="1"/>
          </p:cNvSpPr>
          <p:nvPr/>
        </p:nvSpPr>
        <p:spPr bwMode="auto">
          <a:xfrm>
            <a:off x="762000" y="4953000"/>
            <a:ext cx="1143000" cy="0"/>
          </a:xfrm>
          <a:prstGeom prst="line">
            <a:avLst/>
          </a:prstGeom>
          <a:noFill/>
          <a:ln w="50800">
            <a:solidFill>
              <a:srgbClr val="C00000"/>
            </a:solidFill>
            <a:round/>
            <a:headEnd/>
            <a:tailEnd type="triangle" w="med" len="med"/>
          </a:ln>
        </p:spPr>
        <p:txBody>
          <a:bodyPr wrap="none" anchor="ctr"/>
          <a:lstStyle/>
          <a:p>
            <a:endParaRPr lang="en-US"/>
          </a:p>
        </p:txBody>
      </p:sp>
      <p:sp>
        <p:nvSpPr>
          <p:cNvPr id="74808" name="Line 69"/>
          <p:cNvSpPr>
            <a:spLocks noChangeShapeType="1"/>
          </p:cNvSpPr>
          <p:nvPr/>
        </p:nvSpPr>
        <p:spPr bwMode="auto">
          <a:xfrm>
            <a:off x="1524000" y="5410200"/>
            <a:ext cx="381000" cy="0"/>
          </a:xfrm>
          <a:prstGeom prst="line">
            <a:avLst/>
          </a:prstGeom>
          <a:noFill/>
          <a:ln w="50800">
            <a:solidFill>
              <a:srgbClr val="C00000"/>
            </a:solidFill>
            <a:round/>
            <a:headEnd/>
            <a:tailEnd type="triangle" w="med" len="med"/>
          </a:ln>
        </p:spPr>
        <p:txBody>
          <a:bodyPr wrap="none" anchor="ctr"/>
          <a:lstStyle/>
          <a:p>
            <a:endParaRPr lang="en-US"/>
          </a:p>
        </p:txBody>
      </p:sp>
      <p:sp>
        <p:nvSpPr>
          <p:cNvPr id="74809" name="Line 70"/>
          <p:cNvSpPr>
            <a:spLocks noChangeShapeType="1"/>
          </p:cNvSpPr>
          <p:nvPr/>
        </p:nvSpPr>
        <p:spPr bwMode="auto">
          <a:xfrm>
            <a:off x="1524000" y="4953000"/>
            <a:ext cx="0" cy="457200"/>
          </a:xfrm>
          <a:prstGeom prst="line">
            <a:avLst/>
          </a:prstGeom>
          <a:noFill/>
          <a:ln w="50800">
            <a:solidFill>
              <a:srgbClr val="C00000"/>
            </a:solidFill>
            <a:round/>
            <a:headEnd/>
            <a:tailEnd/>
          </a:ln>
        </p:spPr>
        <p:txBody>
          <a:bodyPr wrap="none" anchor="ctr"/>
          <a:lstStyle/>
          <a:p>
            <a:endParaRPr lang="en-US"/>
          </a:p>
        </p:txBody>
      </p:sp>
      <p:sp>
        <p:nvSpPr>
          <p:cNvPr id="74810" name="Text Box 71"/>
          <p:cNvSpPr txBox="1">
            <a:spLocks noChangeArrowheads="1"/>
          </p:cNvSpPr>
          <p:nvPr/>
        </p:nvSpPr>
        <p:spPr bwMode="auto">
          <a:xfrm>
            <a:off x="76200" y="4724400"/>
            <a:ext cx="1371600" cy="549275"/>
          </a:xfrm>
          <a:prstGeom prst="rect">
            <a:avLst/>
          </a:prstGeom>
          <a:noFill/>
          <a:ln w="50800" algn="ctr">
            <a:noFill/>
            <a:miter lim="800000"/>
            <a:headEnd/>
            <a:tailEnd/>
          </a:ln>
        </p:spPr>
        <p:txBody>
          <a:bodyPr>
            <a:spAutoFit/>
          </a:bodyPr>
          <a:lstStyle/>
          <a:p>
            <a:pPr>
              <a:spcBef>
                <a:spcPct val="50000"/>
              </a:spcBef>
            </a:pPr>
            <a:r>
              <a:rPr lang="en-US" altLang="ja-JP" sz="1200" b="1">
                <a:solidFill>
                  <a:srgbClr val="C00000"/>
                </a:solidFill>
                <a:ea typeface="MS PGothic" pitchFamily="34" charset="-128"/>
              </a:rPr>
              <a:t>COMe</a:t>
            </a:r>
          </a:p>
          <a:p>
            <a:pPr>
              <a:spcBef>
                <a:spcPct val="50000"/>
              </a:spcBef>
            </a:pPr>
            <a:r>
              <a:rPr lang="en-US" altLang="ja-JP" sz="1200" b="1">
                <a:solidFill>
                  <a:srgbClr val="C00000"/>
                </a:solidFill>
                <a:ea typeface="MS PGothic" pitchFamily="34" charset="-128"/>
              </a:rPr>
              <a:t>SUS_S3#</a:t>
            </a:r>
          </a:p>
        </p:txBody>
      </p:sp>
      <p:sp>
        <p:nvSpPr>
          <p:cNvPr id="74811" name="Oval 72"/>
          <p:cNvSpPr>
            <a:spLocks noChangeArrowheads="1"/>
          </p:cNvSpPr>
          <p:nvPr/>
        </p:nvSpPr>
        <p:spPr bwMode="auto">
          <a:xfrm>
            <a:off x="1447800" y="3581400"/>
            <a:ext cx="152400" cy="152400"/>
          </a:xfrm>
          <a:prstGeom prst="ellipse">
            <a:avLst/>
          </a:prstGeom>
          <a:solidFill>
            <a:schemeClr val="bg1"/>
          </a:solidFill>
          <a:ln w="50800" algn="ctr">
            <a:solidFill>
              <a:srgbClr val="C00000"/>
            </a:solidFill>
            <a:round/>
            <a:headEnd/>
            <a:tailEnd/>
          </a:ln>
        </p:spPr>
        <p:txBody>
          <a:bodyPr wrap="none" anchor="ctr"/>
          <a:lstStyle/>
          <a:p>
            <a:endParaRPr lang="en-US">
              <a:solidFill>
                <a:srgbClr val="C00000"/>
              </a:solidFill>
            </a:endParaRPr>
          </a:p>
        </p:txBody>
      </p:sp>
      <p:sp>
        <p:nvSpPr>
          <p:cNvPr id="74812" name="Oval 73"/>
          <p:cNvSpPr>
            <a:spLocks noChangeArrowheads="1"/>
          </p:cNvSpPr>
          <p:nvPr/>
        </p:nvSpPr>
        <p:spPr bwMode="auto">
          <a:xfrm>
            <a:off x="1447800" y="4876800"/>
            <a:ext cx="152400" cy="152400"/>
          </a:xfrm>
          <a:prstGeom prst="ellipse">
            <a:avLst/>
          </a:prstGeom>
          <a:solidFill>
            <a:schemeClr val="bg1"/>
          </a:solidFill>
          <a:ln w="50800" algn="ctr">
            <a:solidFill>
              <a:srgbClr val="C00000"/>
            </a:solidFill>
            <a:round/>
            <a:headEnd/>
            <a:tailEnd/>
          </a:ln>
        </p:spPr>
        <p:txBody>
          <a:bodyPr wrap="none" anchor="ctr"/>
          <a:lstStyle/>
          <a:p>
            <a:endParaRPr lang="en-US">
              <a:solidFill>
                <a:srgbClr val="C00000"/>
              </a:solidFill>
            </a:endParaRPr>
          </a:p>
        </p:txBody>
      </p:sp>
      <p:sp>
        <p:nvSpPr>
          <p:cNvPr id="88127" name="Text Box 63"/>
          <p:cNvSpPr txBox="1">
            <a:spLocks noChangeArrowheads="1"/>
          </p:cNvSpPr>
          <p:nvPr/>
        </p:nvSpPr>
        <p:spPr bwMode="auto">
          <a:xfrm>
            <a:off x="609600" y="304800"/>
            <a:ext cx="7239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800" b="1"/>
              <a:t>Power rails</a:t>
            </a:r>
          </a:p>
        </p:txBody>
      </p:sp>
      <p:sp>
        <p:nvSpPr>
          <p:cNvPr id="59396" name="Slide Number Placeholder 4"/>
          <p:cNvSpPr txBox="1">
            <a:spLocks noGrp="1"/>
          </p:cNvSpPr>
          <p:nvPr/>
        </p:nvSpPr>
        <p:spPr bwMode="auto">
          <a:xfrm>
            <a:off x="76200" y="6400800"/>
            <a:ext cx="415925" cy="304800"/>
          </a:xfrm>
          <a:prstGeom prst="rect">
            <a:avLst/>
          </a:prstGeom>
          <a:noFill/>
          <a:ln>
            <a:miter lim="800000"/>
            <a:headEnd/>
            <a:tailEnd/>
          </a:ln>
        </p:spPr>
        <p:txBody>
          <a:bodyPr lIns="0" tIns="0" rIns="0" bIns="0"/>
          <a:lstStyle/>
          <a:p>
            <a:pPr eaLnBrk="0" hangingPunct="0">
              <a:defRPr/>
            </a:pPr>
            <a:fld id="{3A18C479-00B2-4F5C-AF2D-D27ACDB07FE3}" type="slidenum">
              <a:rPr lang="en-US" sz="800">
                <a:solidFill>
                  <a:srgbClr val="FFFFFF"/>
                </a:solidFill>
                <a:latin typeface="+mn-lt"/>
                <a:ea typeface="SimSun" pitchFamily="2" charset="-122"/>
              </a:rPr>
              <a:pPr eaLnBrk="0" hangingPunct="0">
                <a:defRPr/>
              </a:pPr>
              <a:t>26</a:t>
            </a:fld>
            <a:endParaRPr lang="en-US" sz="800">
              <a:solidFill>
                <a:srgbClr val="FFFFFF"/>
              </a:solidFill>
              <a:latin typeface="+mn-lt"/>
              <a:ea typeface="SimSun" pitchFamily="2" charset="-122"/>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5"/>
          <p:cNvSpPr>
            <a:spLocks noGrp="1"/>
          </p:cNvSpPr>
          <p:nvPr>
            <p:ph type="title" idx="4294967295"/>
          </p:nvPr>
        </p:nvSpPr>
        <p:spPr>
          <a:xfrm>
            <a:off x="722313" y="4406900"/>
            <a:ext cx="7772400" cy="1362075"/>
          </a:xfrm>
        </p:spPr>
        <p:txBody>
          <a:bodyPr/>
          <a:lstStyle/>
          <a:p>
            <a:r>
              <a:rPr lang="en-US" sz="2800" smtClean="0"/>
              <a:t>THIRD PARTY PRODUCTS</a:t>
            </a:r>
          </a:p>
        </p:txBody>
      </p:sp>
      <p:sp>
        <p:nvSpPr>
          <p:cNvPr id="76802" name="Text Placeholder 6"/>
          <p:cNvSpPr>
            <a:spLocks noGrp="1"/>
          </p:cNvSpPr>
          <p:nvPr>
            <p:ph type="body" idx="4294967295"/>
          </p:nvPr>
        </p:nvSpPr>
        <p:spPr>
          <a:xfrm>
            <a:off x="722313" y="2906713"/>
            <a:ext cx="7772400" cy="1500187"/>
          </a:xfrm>
        </p:spPr>
        <p:txBody>
          <a:bodyPr anchor="b"/>
          <a:lstStyle/>
          <a:p>
            <a:pPr marL="0" indent="0">
              <a:buFont typeface="Wingdings" pitchFamily="2" charset="2"/>
              <a:buNone/>
            </a:pPr>
            <a:endParaRPr lang="en-US" sz="2000" smtClean="0"/>
          </a:p>
        </p:txBody>
      </p:sp>
      <p:sp>
        <p:nvSpPr>
          <p:cNvPr id="5" name="Slide Number Placeholder 4"/>
          <p:cNvSpPr txBox="1">
            <a:spLocks noGrp="1"/>
          </p:cNvSpPr>
          <p:nvPr/>
        </p:nvSpPr>
        <p:spPr bwMode="auto">
          <a:xfrm>
            <a:off x="76200" y="6400800"/>
            <a:ext cx="415925" cy="304800"/>
          </a:xfrm>
          <a:prstGeom prst="rect">
            <a:avLst/>
          </a:prstGeom>
          <a:noFill/>
          <a:ln>
            <a:miter lim="800000"/>
            <a:headEnd/>
            <a:tailEnd/>
          </a:ln>
        </p:spPr>
        <p:txBody>
          <a:bodyPr lIns="0" tIns="0" rIns="0" bIns="0"/>
          <a:lstStyle/>
          <a:p>
            <a:pPr eaLnBrk="0" fontAlgn="auto" hangingPunct="0">
              <a:spcBef>
                <a:spcPts val="0"/>
              </a:spcBef>
              <a:spcAft>
                <a:spcPts val="0"/>
              </a:spcAft>
              <a:defRPr/>
            </a:pPr>
            <a:fld id="{01C53152-B4D5-4C74-9B84-DFAD19E33E9C}" type="slidenum">
              <a:rPr lang="en-US" sz="800">
                <a:solidFill>
                  <a:schemeClr val="bg1"/>
                </a:solidFill>
                <a:latin typeface="+mn-lt"/>
                <a:ea typeface="SimSun" pitchFamily="2" charset="-122"/>
                <a:cs typeface="+mn-cs"/>
              </a:rPr>
              <a:pPr eaLnBrk="0" fontAlgn="auto" hangingPunct="0">
                <a:spcBef>
                  <a:spcPts val="0"/>
                </a:spcBef>
                <a:spcAft>
                  <a:spcPts val="0"/>
                </a:spcAft>
                <a:defRPr/>
              </a:pPr>
              <a:t>27</a:t>
            </a:fld>
            <a:endParaRPr lang="en-US" sz="800" dirty="0">
              <a:solidFill>
                <a:schemeClr val="bg1"/>
              </a:solidFill>
              <a:latin typeface="+mn-lt"/>
              <a:ea typeface="SimSun" pitchFamily="2" charset="-122"/>
              <a:cs typeface="+mn-cs"/>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noChangeArrowheads="1"/>
          </p:cNvSpPr>
          <p:nvPr>
            <p:ph type="title" idx="4294967295"/>
          </p:nvPr>
        </p:nvSpPr>
        <p:spPr>
          <a:xfrm>
            <a:off x="76200" y="228600"/>
            <a:ext cx="8870950" cy="762000"/>
          </a:xfrm>
        </p:spPr>
        <p:txBody>
          <a:bodyPr wrap="none">
            <a:spAutoFit/>
          </a:bodyPr>
          <a:lstStyle/>
          <a:p>
            <a:r>
              <a:rPr lang="en-US" altLang="ja-JP" smtClean="0">
                <a:solidFill>
                  <a:schemeClr val="tx1"/>
                </a:solidFill>
                <a:latin typeface="HGP創英角ｺﾞｼｯｸUB"/>
                <a:ea typeface="HGP創英角ｺﾞｼｯｸUB"/>
                <a:cs typeface="HGP創英角ｺﾞｼｯｸUB"/>
              </a:rPr>
              <a:t>OKI ML7213*  for Second Display Equipped Applications</a:t>
            </a:r>
            <a:r>
              <a:rPr lang="en-US" altLang="ja-JP" b="0" smtClean="0">
                <a:solidFill>
                  <a:schemeClr val="tx1"/>
                </a:solidFill>
                <a:latin typeface="HGP創英角ｺﾞｼｯｸUB"/>
                <a:ea typeface="HGP創英角ｺﾞｼｯｸUB"/>
                <a:cs typeface="HGP創英角ｺﾞｼｯｸUB"/>
              </a:rPr>
              <a:t/>
            </a:r>
            <a:br>
              <a:rPr lang="en-US" altLang="ja-JP" b="0" smtClean="0">
                <a:solidFill>
                  <a:schemeClr val="tx1"/>
                </a:solidFill>
                <a:latin typeface="HGP創英角ｺﾞｼｯｸUB"/>
                <a:ea typeface="HGP創英角ｺﾞｼｯｸUB"/>
                <a:cs typeface="HGP創英角ｺﾞｼｯｸUB"/>
              </a:rPr>
            </a:br>
            <a:r>
              <a:rPr lang="en-US" altLang="ja-JP" sz="1200" b="0" smtClean="0">
                <a:solidFill>
                  <a:schemeClr val="tx1"/>
                </a:solidFill>
                <a:latin typeface="HGP創英角ｺﾞｼｯｸUB"/>
                <a:ea typeface="HGP創英角ｺﾞｼｯｸUB"/>
                <a:cs typeface="HGP創英角ｺﾞｼｯｸUB"/>
              </a:rPr>
              <a:t>This information is provided as a courtesy to our customers. Reprinted with permission. Intel makes no claims about </a:t>
            </a:r>
            <a:br>
              <a:rPr lang="en-US" altLang="ja-JP" sz="1200" b="0" smtClean="0">
                <a:solidFill>
                  <a:schemeClr val="tx1"/>
                </a:solidFill>
                <a:latin typeface="HGP創英角ｺﾞｼｯｸUB"/>
                <a:ea typeface="HGP創英角ｺﾞｼｯｸUB"/>
                <a:cs typeface="HGP創英角ｺﾞｼｯｸUB"/>
              </a:rPr>
            </a:br>
            <a:r>
              <a:rPr lang="en-US" altLang="ja-JP" sz="1200" b="0" smtClean="0">
                <a:solidFill>
                  <a:schemeClr val="tx1"/>
                </a:solidFill>
                <a:latin typeface="HGP創英角ｺﾞｼｯｸUB"/>
                <a:ea typeface="HGP創英角ｺﾞｼｯｸUB"/>
                <a:cs typeface="HGP創英角ｺﾞｼｯｸUB"/>
              </a:rPr>
              <a:t>the accuracy of this information. Contact the vendor directly for complete information about this device.</a:t>
            </a:r>
          </a:p>
        </p:txBody>
      </p:sp>
      <p:grpSp>
        <p:nvGrpSpPr>
          <p:cNvPr id="78850" name="Group 40"/>
          <p:cNvGrpSpPr>
            <a:grpSpLocks/>
          </p:cNvGrpSpPr>
          <p:nvPr/>
        </p:nvGrpSpPr>
        <p:grpSpPr bwMode="auto">
          <a:xfrm>
            <a:off x="288925" y="1044575"/>
            <a:ext cx="8774113" cy="4927600"/>
            <a:chOff x="182" y="658"/>
            <a:chExt cx="5527" cy="3369"/>
          </a:xfrm>
        </p:grpSpPr>
        <p:sp>
          <p:nvSpPr>
            <p:cNvPr id="78851" name="Rectangle 41"/>
            <p:cNvSpPr>
              <a:spLocks noChangeArrowheads="1"/>
            </p:cNvSpPr>
            <p:nvPr/>
          </p:nvSpPr>
          <p:spPr bwMode="auto">
            <a:xfrm>
              <a:off x="2848" y="704"/>
              <a:ext cx="2720" cy="2886"/>
            </a:xfrm>
            <a:prstGeom prst="rect">
              <a:avLst/>
            </a:prstGeom>
            <a:noFill/>
            <a:ln w="9525" algn="ctr">
              <a:noFill/>
              <a:miter lim="800000"/>
              <a:headEnd/>
              <a:tailEnd/>
            </a:ln>
          </p:spPr>
          <p:txBody>
            <a:bodyPr/>
            <a:lstStyle/>
            <a:p>
              <a:pPr marL="177800" indent="-177800" eaLnBrk="0" hangingPunct="0">
                <a:lnSpc>
                  <a:spcPct val="90000"/>
                </a:lnSpc>
                <a:buClr>
                  <a:srgbClr val="779AE3"/>
                </a:buClr>
                <a:buFont typeface="Wingdings" pitchFamily="2" charset="2"/>
                <a:buNone/>
              </a:pPr>
              <a:r>
                <a:rPr lang="en-US" altLang="ja-JP" sz="1400">
                  <a:solidFill>
                    <a:srgbClr val="292929"/>
                  </a:solidFill>
                  <a:latin typeface="Calibri" pitchFamily="34" charset="0"/>
                </a:rPr>
                <a:t>Operating voltage : 3.3V, 1.2V</a:t>
              </a:r>
            </a:p>
            <a:p>
              <a:pPr marL="177800" indent="-177800" eaLnBrk="0" hangingPunct="0">
                <a:lnSpc>
                  <a:spcPct val="90000"/>
                </a:lnSpc>
                <a:buClr>
                  <a:srgbClr val="779AE3"/>
                </a:buClr>
                <a:buFont typeface="Wingdings" pitchFamily="2" charset="2"/>
                <a:buNone/>
              </a:pPr>
              <a:r>
                <a:rPr lang="en-US" altLang="ja-JP" sz="1400">
                  <a:solidFill>
                    <a:srgbClr val="292929"/>
                  </a:solidFill>
                  <a:latin typeface="Calibri" pitchFamily="34" charset="0"/>
                </a:rPr>
                <a:t>Consumption power : 1.7W (standard operation)</a:t>
              </a:r>
            </a:p>
            <a:p>
              <a:pPr marL="177800" indent="-177800" eaLnBrk="0" hangingPunct="0">
                <a:lnSpc>
                  <a:spcPct val="90000"/>
                </a:lnSpc>
                <a:buClr>
                  <a:srgbClr val="779AE3"/>
                </a:buClr>
                <a:buFont typeface="Wingdings" pitchFamily="2" charset="2"/>
                <a:buNone/>
              </a:pPr>
              <a:r>
                <a:rPr lang="en-US" altLang="ja-JP" sz="1400">
                  <a:solidFill>
                    <a:srgbClr val="292929"/>
                  </a:solidFill>
                  <a:latin typeface="Calibri" pitchFamily="34" charset="0"/>
                </a:rPr>
                <a:t>Operating temperature : -40 to +85 degree C</a:t>
              </a:r>
            </a:p>
            <a:p>
              <a:pPr marL="177800" indent="-177800" eaLnBrk="0" hangingPunct="0">
                <a:lnSpc>
                  <a:spcPct val="90000"/>
                </a:lnSpc>
                <a:buClr>
                  <a:srgbClr val="779AE3"/>
                </a:buClr>
                <a:buFont typeface="Wingdings" pitchFamily="2" charset="2"/>
                <a:buNone/>
              </a:pPr>
              <a:r>
                <a:rPr lang="en-US" altLang="ja-JP" sz="1400">
                  <a:solidFill>
                    <a:srgbClr val="292929"/>
                  </a:solidFill>
                  <a:latin typeface="Calibri" pitchFamily="34" charset="0"/>
                </a:rPr>
                <a:t>Package : 440pin BGA (23mmx23mm)</a:t>
              </a:r>
            </a:p>
            <a:p>
              <a:pPr marL="177800" indent="-177800" eaLnBrk="0" hangingPunct="0">
                <a:lnSpc>
                  <a:spcPct val="90000"/>
                </a:lnSpc>
                <a:buClr>
                  <a:srgbClr val="779AE3"/>
                </a:buClr>
                <a:buFont typeface="Wingdings" pitchFamily="2" charset="2"/>
                <a:buNone/>
              </a:pPr>
              <a:r>
                <a:rPr lang="en-US" altLang="ja-JP" sz="1400">
                  <a:solidFill>
                    <a:srgbClr val="292929"/>
                  </a:solidFill>
                  <a:latin typeface="Calibri" pitchFamily="34" charset="0"/>
                </a:rPr>
                <a:t>Major peripheral functions</a:t>
              </a:r>
            </a:p>
            <a:p>
              <a:pPr marL="357188" lvl="1" indent="-177800" eaLnBrk="0" hangingPunct="0">
                <a:lnSpc>
                  <a:spcPct val="80000"/>
                </a:lnSpc>
                <a:buClr>
                  <a:srgbClr val="779AE3"/>
                </a:buClr>
                <a:buSzPct val="125000"/>
                <a:buFont typeface="Wingdings" pitchFamily="2" charset="2"/>
                <a:buNone/>
              </a:pPr>
              <a:r>
                <a:rPr lang="en-US" altLang="ja-JP" sz="1400">
                  <a:solidFill>
                    <a:srgbClr val="292929"/>
                  </a:solidFill>
                  <a:latin typeface="Calibri" pitchFamily="34" charset="0"/>
                </a:rPr>
                <a:t>For storage :</a:t>
              </a:r>
            </a:p>
            <a:p>
              <a:pPr marL="530225" lvl="2" indent="-158750" eaLnBrk="0" hangingPunct="0">
                <a:lnSpc>
                  <a:spcPct val="80000"/>
                </a:lnSpc>
                <a:buClr>
                  <a:srgbClr val="779AE3"/>
                </a:buClr>
                <a:buFont typeface="Wingdings" pitchFamily="2" charset="2"/>
                <a:buNone/>
              </a:pPr>
              <a:r>
                <a:rPr lang="en-US" altLang="ja-JP" sz="800">
                  <a:solidFill>
                    <a:srgbClr val="292929"/>
                  </a:solidFill>
                  <a:latin typeface="Calibri" pitchFamily="34" charset="0"/>
                </a:rPr>
                <a:t>USB 2.0 host with DMA : 3</a:t>
              </a:r>
            </a:p>
            <a:p>
              <a:pPr marL="530225" lvl="2" indent="-158750" eaLnBrk="0" hangingPunct="0">
                <a:lnSpc>
                  <a:spcPct val="80000"/>
                </a:lnSpc>
                <a:buClr>
                  <a:srgbClr val="779AE3"/>
                </a:buClr>
                <a:buFont typeface="Wingdings" pitchFamily="2" charset="2"/>
                <a:buNone/>
              </a:pPr>
              <a:r>
                <a:rPr lang="en-US" altLang="ja-JP" sz="800">
                  <a:solidFill>
                    <a:srgbClr val="292929"/>
                  </a:solidFill>
                  <a:latin typeface="Calibri" pitchFamily="34" charset="0"/>
                </a:rPr>
                <a:t>USB 2.0 host/device switchable with DMA : 1</a:t>
              </a:r>
            </a:p>
            <a:p>
              <a:pPr marL="530225" lvl="2" indent="-158750" eaLnBrk="0" hangingPunct="0">
                <a:lnSpc>
                  <a:spcPct val="80000"/>
                </a:lnSpc>
                <a:buClr>
                  <a:srgbClr val="779AE3"/>
                </a:buClr>
                <a:buFont typeface="Wingdings" pitchFamily="2" charset="2"/>
                <a:buNone/>
              </a:pPr>
              <a:r>
                <a:rPr lang="en-US" altLang="ja-JP" sz="800">
                  <a:solidFill>
                    <a:srgbClr val="292929"/>
                  </a:solidFill>
                  <a:latin typeface="Calibri" pitchFamily="34" charset="0"/>
                </a:rPr>
                <a:t>SD host with DMA (support SDIO) : 3  (up to 32GB)</a:t>
              </a:r>
            </a:p>
            <a:p>
              <a:pPr marL="530225" lvl="2" indent="-158750" eaLnBrk="0" hangingPunct="0">
                <a:lnSpc>
                  <a:spcPct val="80000"/>
                </a:lnSpc>
                <a:buClr>
                  <a:srgbClr val="779AE3"/>
                </a:buClr>
                <a:buFont typeface="Wingdings" pitchFamily="2" charset="2"/>
                <a:buNone/>
              </a:pPr>
              <a:r>
                <a:rPr lang="en-US" altLang="ja-JP" sz="800">
                  <a:solidFill>
                    <a:srgbClr val="292929"/>
                  </a:solidFill>
                  <a:latin typeface="Calibri" pitchFamily="34" charset="0"/>
                </a:rPr>
                <a:t>Serial ATA II with DMA : 2</a:t>
              </a:r>
            </a:p>
            <a:p>
              <a:pPr marL="357188" lvl="1" indent="-177800" eaLnBrk="0" hangingPunct="0">
                <a:lnSpc>
                  <a:spcPct val="80000"/>
                </a:lnSpc>
                <a:buClr>
                  <a:srgbClr val="779AE3"/>
                </a:buClr>
                <a:buSzPct val="125000"/>
                <a:buFont typeface="Wingdings" pitchFamily="2" charset="2"/>
                <a:buNone/>
              </a:pPr>
              <a:r>
                <a:rPr lang="en-US" altLang="ja-JP" sz="1400">
                  <a:solidFill>
                    <a:srgbClr val="292929"/>
                  </a:solidFill>
                  <a:latin typeface="Calibri" pitchFamily="34" charset="0"/>
                </a:rPr>
                <a:t>For communication :</a:t>
              </a:r>
            </a:p>
            <a:p>
              <a:pPr marL="530225" lvl="2" indent="-158750" eaLnBrk="0" hangingPunct="0">
                <a:lnSpc>
                  <a:spcPct val="80000"/>
                </a:lnSpc>
                <a:buClr>
                  <a:srgbClr val="779AE3"/>
                </a:buClr>
                <a:buFont typeface="Wingdings" pitchFamily="2" charset="2"/>
                <a:buNone/>
              </a:pPr>
              <a:r>
                <a:rPr lang="en-US" altLang="ja-JP" sz="800">
                  <a:solidFill>
                    <a:srgbClr val="292929"/>
                  </a:solidFill>
                  <a:latin typeface="Calibri" pitchFamily="34" charset="0"/>
                </a:rPr>
                <a:t>Media LB®  with DMA : 1  (up to 1024fs)</a:t>
              </a:r>
            </a:p>
            <a:p>
              <a:pPr marL="357188" lvl="1" indent="-177800" eaLnBrk="0" hangingPunct="0">
                <a:lnSpc>
                  <a:spcPct val="80000"/>
                </a:lnSpc>
                <a:buClr>
                  <a:srgbClr val="779AE3"/>
                </a:buClr>
                <a:buSzPct val="125000"/>
                <a:buFont typeface="Wingdings" pitchFamily="2" charset="2"/>
                <a:buNone/>
              </a:pPr>
              <a:r>
                <a:rPr lang="en-US" altLang="ja-JP" sz="1400">
                  <a:solidFill>
                    <a:srgbClr val="292929"/>
                  </a:solidFill>
                  <a:latin typeface="Calibri" pitchFamily="34" charset="0"/>
                </a:rPr>
                <a:t>For video :</a:t>
              </a:r>
            </a:p>
            <a:p>
              <a:pPr marL="530225" lvl="2" indent="-158750" eaLnBrk="0" hangingPunct="0">
                <a:lnSpc>
                  <a:spcPct val="80000"/>
                </a:lnSpc>
                <a:buClr>
                  <a:srgbClr val="779AE3"/>
                </a:buClr>
                <a:buFont typeface="Wingdings" pitchFamily="2" charset="2"/>
                <a:buNone/>
              </a:pPr>
              <a:r>
                <a:rPr lang="en-US" altLang="ja-JP" sz="800">
                  <a:solidFill>
                    <a:srgbClr val="292929"/>
                  </a:solidFill>
                  <a:latin typeface="Calibri" pitchFamily="34" charset="0"/>
                </a:rPr>
                <a:t>BT656/RAW input : 1</a:t>
              </a:r>
            </a:p>
            <a:p>
              <a:pPr marL="530225" lvl="2" indent="-158750" eaLnBrk="0" hangingPunct="0">
                <a:lnSpc>
                  <a:spcPct val="80000"/>
                </a:lnSpc>
                <a:buClr>
                  <a:srgbClr val="779AE3"/>
                </a:buClr>
                <a:buFont typeface="Wingdings" pitchFamily="2" charset="2"/>
                <a:buNone/>
              </a:pPr>
              <a:r>
                <a:rPr lang="en-US" altLang="ja-JP" sz="800">
                  <a:solidFill>
                    <a:srgbClr val="292929"/>
                  </a:solidFill>
                  <a:latin typeface="Calibri" pitchFamily="34" charset="0"/>
                </a:rPr>
                <a:t>SDVO input with digital RGB output : 1 (for 2nd Monitor)</a:t>
              </a:r>
            </a:p>
            <a:p>
              <a:pPr marL="357188" lvl="1" indent="-177800" eaLnBrk="0" hangingPunct="0">
                <a:lnSpc>
                  <a:spcPct val="80000"/>
                </a:lnSpc>
                <a:buClr>
                  <a:srgbClr val="779AE3"/>
                </a:buClr>
                <a:buSzPct val="125000"/>
                <a:buFont typeface="Wingdings" pitchFamily="2" charset="2"/>
                <a:buNone/>
              </a:pPr>
              <a:r>
                <a:rPr lang="en-US" altLang="ja-JP" sz="1400">
                  <a:solidFill>
                    <a:srgbClr val="292929"/>
                  </a:solidFill>
                  <a:latin typeface="Calibri" pitchFamily="34" charset="0"/>
                </a:rPr>
                <a:t>Other peripheral functions :</a:t>
              </a:r>
            </a:p>
            <a:p>
              <a:pPr marL="530225" lvl="2" indent="-158750" eaLnBrk="0" hangingPunct="0">
                <a:lnSpc>
                  <a:spcPct val="80000"/>
                </a:lnSpc>
                <a:buClr>
                  <a:srgbClr val="779AE3"/>
                </a:buClr>
                <a:buFont typeface="Wingdings" pitchFamily="2" charset="2"/>
                <a:buNone/>
              </a:pPr>
              <a:r>
                <a:rPr lang="en-US" altLang="ja-JP" sz="800">
                  <a:solidFill>
                    <a:srgbClr val="292929"/>
                  </a:solidFill>
                  <a:latin typeface="Calibri" pitchFamily="34" charset="0"/>
                </a:rPr>
                <a:t>8-line type UART with 256-byte FIFO : 1</a:t>
              </a:r>
            </a:p>
            <a:p>
              <a:pPr marL="530225" lvl="2" indent="-158750" eaLnBrk="0" hangingPunct="0">
                <a:lnSpc>
                  <a:spcPct val="80000"/>
                </a:lnSpc>
                <a:buClr>
                  <a:srgbClr val="779AE3"/>
                </a:buClr>
                <a:buFont typeface="Wingdings" pitchFamily="2" charset="2"/>
                <a:buNone/>
              </a:pPr>
              <a:r>
                <a:rPr lang="en-US" altLang="ja-JP" sz="800">
                  <a:solidFill>
                    <a:srgbClr val="292929"/>
                  </a:solidFill>
                  <a:latin typeface="Calibri" pitchFamily="34" charset="0"/>
                </a:rPr>
                <a:t>2-line (TXD, RXD) type UART with 64-byte FIFO : 2</a:t>
              </a:r>
            </a:p>
            <a:p>
              <a:pPr marL="530225" lvl="2" indent="-158750" eaLnBrk="0" hangingPunct="0">
                <a:lnSpc>
                  <a:spcPct val="80000"/>
                </a:lnSpc>
                <a:buClr>
                  <a:srgbClr val="779AE3"/>
                </a:buClr>
                <a:buFont typeface="Wingdings" pitchFamily="2" charset="2"/>
                <a:buNone/>
              </a:pPr>
              <a:r>
                <a:rPr lang="en-US" altLang="ja-JP" sz="800">
                  <a:solidFill>
                    <a:srgbClr val="292929"/>
                  </a:solidFill>
                  <a:latin typeface="Calibri" pitchFamily="34" charset="0"/>
                </a:rPr>
                <a:t>SPI : 2,  I2C : 2, GPIO : 103*</a:t>
              </a:r>
            </a:p>
            <a:p>
              <a:pPr marL="530225" lvl="2" indent="-158750" eaLnBrk="0" hangingPunct="0">
                <a:lnSpc>
                  <a:spcPct val="80000"/>
                </a:lnSpc>
                <a:buClr>
                  <a:srgbClr val="779AE3"/>
                </a:buClr>
                <a:buFont typeface="Wingdings" pitchFamily="2" charset="2"/>
                <a:buNone/>
              </a:pPr>
              <a:r>
                <a:rPr lang="en-US" altLang="ja-JP" sz="800">
                  <a:solidFill>
                    <a:srgbClr val="292929"/>
                  </a:solidFill>
                  <a:latin typeface="Calibri" pitchFamily="34" charset="0"/>
                </a:rPr>
                <a:t>I2S (input/output) : 5</a:t>
              </a:r>
            </a:p>
            <a:p>
              <a:pPr marL="530225" lvl="2" indent="-158750" eaLnBrk="0" hangingPunct="0">
                <a:lnSpc>
                  <a:spcPct val="80000"/>
                </a:lnSpc>
                <a:buClr>
                  <a:srgbClr val="779AE3"/>
                </a:buClr>
                <a:buFont typeface="Wingdings" pitchFamily="2" charset="2"/>
                <a:buNone/>
              </a:pPr>
              <a:r>
                <a:rPr lang="en-US" altLang="ja-JP" sz="800">
                  <a:solidFill>
                    <a:srgbClr val="292929"/>
                  </a:solidFill>
                  <a:latin typeface="Calibri" pitchFamily="34" charset="0"/>
                </a:rPr>
                <a:t>TDM (support McASP)  (input/output) : 1</a:t>
              </a:r>
            </a:p>
            <a:p>
              <a:pPr marL="530225" lvl="2" indent="-158750" eaLnBrk="0" hangingPunct="0">
                <a:lnSpc>
                  <a:spcPct val="80000"/>
                </a:lnSpc>
                <a:buClr>
                  <a:srgbClr val="779AE3"/>
                </a:buClr>
                <a:buFont typeface="Wingdings" pitchFamily="2" charset="2"/>
                <a:buNone/>
              </a:pPr>
              <a:r>
                <a:rPr lang="en-US" altLang="ja-JP" sz="800">
                  <a:solidFill>
                    <a:srgbClr val="292929"/>
                  </a:solidFill>
                  <a:latin typeface="Calibri" pitchFamily="34" charset="0"/>
                </a:rPr>
                <a:t>I2S/TDM(support McASP) selectable (input/output) : 1</a:t>
              </a:r>
            </a:p>
            <a:p>
              <a:pPr marL="177800" indent="-177800" eaLnBrk="0" hangingPunct="0">
                <a:lnSpc>
                  <a:spcPct val="90000"/>
                </a:lnSpc>
                <a:buClr>
                  <a:srgbClr val="779AE3"/>
                </a:buClr>
                <a:buFont typeface="Wingdings" pitchFamily="2" charset="2"/>
                <a:buNone/>
              </a:pPr>
              <a:r>
                <a:rPr lang="en-US" altLang="ja-JP" sz="1400">
                  <a:solidFill>
                    <a:srgbClr val="292929"/>
                  </a:solidFill>
                  <a:latin typeface="Calibri" pitchFamily="34" charset="0"/>
                </a:rPr>
                <a:t>Early Failure Rate (50PPM)</a:t>
              </a:r>
            </a:p>
            <a:p>
              <a:pPr marL="177800" indent="-177800" eaLnBrk="0" hangingPunct="0">
                <a:lnSpc>
                  <a:spcPct val="90000"/>
                </a:lnSpc>
                <a:buClr>
                  <a:srgbClr val="779AE3"/>
                </a:buClr>
                <a:buFont typeface="Wingdings" pitchFamily="2" charset="2"/>
                <a:buNone/>
              </a:pPr>
              <a:r>
                <a:rPr lang="en-US" altLang="ja-JP" sz="1400">
                  <a:solidFill>
                    <a:srgbClr val="292929"/>
                  </a:solidFill>
                  <a:latin typeface="Calibri" pitchFamily="34" charset="0"/>
                </a:rPr>
                <a:t>AEC-Q100 Grade 3 (TS-16949)</a:t>
              </a:r>
            </a:p>
            <a:p>
              <a:pPr marL="177800" indent="-177800" eaLnBrk="0" hangingPunct="0">
                <a:lnSpc>
                  <a:spcPct val="90000"/>
                </a:lnSpc>
                <a:buClr>
                  <a:srgbClr val="779AE3"/>
                </a:buClr>
                <a:buFont typeface="Wingdings" pitchFamily="2" charset="2"/>
                <a:buNone/>
              </a:pPr>
              <a:r>
                <a:rPr lang="en-US" altLang="ja-JP" sz="1400">
                  <a:solidFill>
                    <a:srgbClr val="292929"/>
                  </a:solidFill>
                  <a:latin typeface="Calibri" pitchFamily="34" charset="0"/>
                </a:rPr>
                <a:t>Primary Target : In-Vehicle Infotainment</a:t>
              </a:r>
            </a:p>
          </p:txBody>
        </p:sp>
        <p:sp>
          <p:nvSpPr>
            <p:cNvPr id="78852" name="Text Box 42"/>
            <p:cNvSpPr txBox="1">
              <a:spLocks noChangeArrowheads="1"/>
            </p:cNvSpPr>
            <p:nvPr/>
          </p:nvSpPr>
          <p:spPr bwMode="auto">
            <a:xfrm>
              <a:off x="2848" y="3428"/>
              <a:ext cx="2861" cy="176"/>
            </a:xfrm>
            <a:prstGeom prst="rect">
              <a:avLst/>
            </a:prstGeom>
            <a:noFill/>
            <a:ln w="9525">
              <a:noFill/>
              <a:miter lim="800000"/>
              <a:headEnd/>
              <a:tailEnd/>
            </a:ln>
          </p:spPr>
          <p:txBody>
            <a:bodyPr lIns="0" tIns="0" rIns="0" bIns="0">
              <a:spAutoFit/>
            </a:bodyPr>
            <a:lstStyle/>
            <a:p>
              <a:pPr marL="265113" indent="-265113">
                <a:lnSpc>
                  <a:spcPct val="70000"/>
                </a:lnSpc>
                <a:tabLst>
                  <a:tab pos="265113" algn="l"/>
                </a:tabLst>
              </a:pPr>
              <a:r>
                <a:rPr lang="ja-JP" altLang="en-US" sz="1200">
                  <a:latin typeface="Calibri" pitchFamily="34" charset="0"/>
                </a:rPr>
                <a:t>* 	</a:t>
              </a:r>
              <a:r>
                <a:rPr lang="en-US" altLang="ja-JP" sz="1200">
                  <a:latin typeface="Calibri" pitchFamily="34" charset="0"/>
                </a:rPr>
                <a:t>multiplexed with UART, SPI, I2S, TDM, Media LB®, SD HOST, Video input and output.</a:t>
              </a:r>
            </a:p>
          </p:txBody>
        </p:sp>
        <p:sp>
          <p:nvSpPr>
            <p:cNvPr id="78853" name="Rectangle 43"/>
            <p:cNvSpPr>
              <a:spLocks noChangeAspect="1" noChangeArrowheads="1"/>
            </p:cNvSpPr>
            <p:nvPr/>
          </p:nvSpPr>
          <p:spPr bwMode="auto">
            <a:xfrm>
              <a:off x="1097" y="1029"/>
              <a:ext cx="398" cy="363"/>
            </a:xfrm>
            <a:prstGeom prst="rect">
              <a:avLst/>
            </a:prstGeom>
            <a:solidFill>
              <a:srgbClr val="4279C6"/>
            </a:solidFill>
            <a:ln w="9525">
              <a:noFill/>
              <a:miter lim="800000"/>
              <a:headEnd/>
              <a:tailEnd/>
            </a:ln>
          </p:spPr>
          <p:txBody>
            <a:bodyPr vert="eaVert" wrap="none" anchor="ctr"/>
            <a:lstStyle/>
            <a:p>
              <a:pPr algn="ctr">
                <a:lnSpc>
                  <a:spcPct val="85000"/>
                </a:lnSpc>
              </a:pPr>
              <a:endParaRPr lang="ja-JP" altLang="ja-JP" sz="1400">
                <a:latin typeface="Calibri" pitchFamily="34" charset="0"/>
              </a:endParaRPr>
            </a:p>
          </p:txBody>
        </p:sp>
        <p:sp>
          <p:nvSpPr>
            <p:cNvPr id="78854" name="AutoShape 44"/>
            <p:cNvSpPr>
              <a:spLocks noChangeArrowheads="1"/>
            </p:cNvSpPr>
            <p:nvPr/>
          </p:nvSpPr>
          <p:spPr bwMode="auto">
            <a:xfrm>
              <a:off x="182" y="666"/>
              <a:ext cx="2228" cy="363"/>
            </a:xfrm>
            <a:prstGeom prst="roundRect">
              <a:avLst>
                <a:gd name="adj" fmla="val 39120"/>
              </a:avLst>
            </a:prstGeom>
            <a:solidFill>
              <a:srgbClr val="FF9A31"/>
            </a:solidFill>
            <a:ln w="9525" algn="ctr">
              <a:noFill/>
              <a:round/>
              <a:headEnd/>
              <a:tailEnd/>
            </a:ln>
          </p:spPr>
          <p:txBody>
            <a:bodyPr wrap="none" anchor="ctr"/>
            <a:lstStyle/>
            <a:p>
              <a:pPr algn="ctr"/>
              <a:r>
                <a:rPr lang="en-US" altLang="ja-JP" sz="2400">
                  <a:solidFill>
                    <a:srgbClr val="C0C0C0"/>
                  </a:solidFill>
                  <a:latin typeface="Calibri" pitchFamily="34" charset="0"/>
                  <a:ea typeface="HGP創英角ｺﾞｼｯｸUB"/>
                  <a:cs typeface="HGP創英角ｺﾞｼｯｸUB"/>
                </a:rPr>
                <a:t>Tunnel Creek</a:t>
              </a:r>
            </a:p>
          </p:txBody>
        </p:sp>
        <p:sp>
          <p:nvSpPr>
            <p:cNvPr id="78855" name="AutoShape 45"/>
            <p:cNvSpPr>
              <a:spLocks noChangeArrowheads="1"/>
            </p:cNvSpPr>
            <p:nvPr/>
          </p:nvSpPr>
          <p:spPr bwMode="auto">
            <a:xfrm>
              <a:off x="772" y="658"/>
              <a:ext cx="1034" cy="363"/>
            </a:xfrm>
            <a:prstGeom prst="roundRect">
              <a:avLst>
                <a:gd name="adj" fmla="val 16667"/>
              </a:avLst>
            </a:prstGeom>
            <a:noFill/>
            <a:ln w="9525" algn="ctr">
              <a:noFill/>
              <a:round/>
              <a:headEnd/>
              <a:tailEnd/>
            </a:ln>
          </p:spPr>
          <p:txBody>
            <a:bodyPr wrap="none" anchor="ctr"/>
            <a:lstStyle/>
            <a:p>
              <a:pPr algn="ctr"/>
              <a:r>
                <a:rPr lang="en-US" altLang="ja-JP" sz="2400">
                  <a:solidFill>
                    <a:srgbClr val="292C29"/>
                  </a:solidFill>
                  <a:latin typeface="Calibri" pitchFamily="34" charset="0"/>
                  <a:ea typeface="HGP創英角ｺﾞｼｯｸUB"/>
                  <a:cs typeface="HGP創英角ｺﾞｼｯｸUB"/>
                </a:rPr>
                <a:t>Tunnel Creek</a:t>
              </a:r>
            </a:p>
          </p:txBody>
        </p:sp>
        <p:sp>
          <p:nvSpPr>
            <p:cNvPr id="78856" name="Rectangle 46"/>
            <p:cNvSpPr>
              <a:spLocks noChangeAspect="1" noChangeArrowheads="1"/>
            </p:cNvSpPr>
            <p:nvPr/>
          </p:nvSpPr>
          <p:spPr bwMode="auto">
            <a:xfrm>
              <a:off x="1887" y="1029"/>
              <a:ext cx="249" cy="635"/>
            </a:xfrm>
            <a:prstGeom prst="rect">
              <a:avLst/>
            </a:prstGeom>
            <a:solidFill>
              <a:srgbClr val="4279C6"/>
            </a:solidFill>
            <a:ln w="9525">
              <a:noFill/>
              <a:miter lim="800000"/>
              <a:headEnd/>
              <a:tailEnd/>
            </a:ln>
          </p:spPr>
          <p:txBody>
            <a:bodyPr vert="eaVert" wrap="none" anchor="ctr"/>
            <a:lstStyle/>
            <a:p>
              <a:pPr algn="ctr">
                <a:lnSpc>
                  <a:spcPct val="85000"/>
                </a:lnSpc>
              </a:pPr>
              <a:endParaRPr lang="ja-JP" altLang="ja-JP" sz="1400">
                <a:latin typeface="Calibri" pitchFamily="34" charset="0"/>
              </a:endParaRPr>
            </a:p>
          </p:txBody>
        </p:sp>
        <p:sp>
          <p:nvSpPr>
            <p:cNvPr id="78857" name="AutoShape 47"/>
            <p:cNvSpPr>
              <a:spLocks noChangeArrowheads="1"/>
            </p:cNvSpPr>
            <p:nvPr/>
          </p:nvSpPr>
          <p:spPr bwMode="auto">
            <a:xfrm>
              <a:off x="182" y="1165"/>
              <a:ext cx="2228" cy="2812"/>
            </a:xfrm>
            <a:prstGeom prst="roundRect">
              <a:avLst>
                <a:gd name="adj" fmla="val 6139"/>
              </a:avLst>
            </a:prstGeom>
            <a:solidFill>
              <a:srgbClr val="00BA52"/>
            </a:solidFill>
            <a:ln w="9525" algn="ctr">
              <a:noFill/>
              <a:round/>
              <a:headEnd/>
              <a:tailEnd/>
            </a:ln>
          </p:spPr>
          <p:txBody>
            <a:bodyPr wrap="none" anchor="ctr"/>
            <a:lstStyle/>
            <a:p>
              <a:endParaRPr lang="ja-JP" altLang="en-US"/>
            </a:p>
          </p:txBody>
        </p:sp>
        <p:sp>
          <p:nvSpPr>
            <p:cNvPr id="78858" name="Line 48"/>
            <p:cNvSpPr>
              <a:spLocks noChangeShapeType="1"/>
            </p:cNvSpPr>
            <p:nvPr/>
          </p:nvSpPr>
          <p:spPr bwMode="auto">
            <a:xfrm>
              <a:off x="1057" y="1713"/>
              <a:ext cx="199" cy="0"/>
            </a:xfrm>
            <a:prstGeom prst="line">
              <a:avLst/>
            </a:prstGeom>
            <a:noFill/>
            <a:ln w="28575">
              <a:solidFill>
                <a:srgbClr val="4279C6"/>
              </a:solidFill>
              <a:round/>
              <a:headEnd/>
              <a:tailEnd/>
            </a:ln>
          </p:spPr>
          <p:txBody>
            <a:bodyPr wrap="none" anchor="ctr"/>
            <a:lstStyle/>
            <a:p>
              <a:endParaRPr lang="en-US"/>
            </a:p>
          </p:txBody>
        </p:sp>
        <p:sp>
          <p:nvSpPr>
            <p:cNvPr id="78859" name="Line 49"/>
            <p:cNvSpPr>
              <a:spLocks noChangeShapeType="1"/>
            </p:cNvSpPr>
            <p:nvPr/>
          </p:nvSpPr>
          <p:spPr bwMode="auto">
            <a:xfrm>
              <a:off x="1336" y="2009"/>
              <a:ext cx="199" cy="0"/>
            </a:xfrm>
            <a:prstGeom prst="line">
              <a:avLst/>
            </a:prstGeom>
            <a:noFill/>
            <a:ln w="28575">
              <a:solidFill>
                <a:srgbClr val="4279C6"/>
              </a:solidFill>
              <a:round/>
              <a:headEnd/>
              <a:tailEnd/>
            </a:ln>
          </p:spPr>
          <p:txBody>
            <a:bodyPr wrap="none" anchor="ctr"/>
            <a:lstStyle/>
            <a:p>
              <a:endParaRPr lang="en-US"/>
            </a:p>
          </p:txBody>
        </p:sp>
        <p:sp>
          <p:nvSpPr>
            <p:cNvPr id="78860" name="Line 50"/>
            <p:cNvSpPr>
              <a:spLocks noChangeShapeType="1"/>
            </p:cNvSpPr>
            <p:nvPr/>
          </p:nvSpPr>
          <p:spPr bwMode="auto">
            <a:xfrm>
              <a:off x="1336" y="2567"/>
              <a:ext cx="199" cy="0"/>
            </a:xfrm>
            <a:prstGeom prst="line">
              <a:avLst/>
            </a:prstGeom>
            <a:noFill/>
            <a:ln w="28575">
              <a:solidFill>
                <a:srgbClr val="4279C6"/>
              </a:solidFill>
              <a:round/>
              <a:headEnd/>
              <a:tailEnd/>
            </a:ln>
          </p:spPr>
          <p:txBody>
            <a:bodyPr wrap="none" anchor="ctr"/>
            <a:lstStyle/>
            <a:p>
              <a:endParaRPr lang="en-US"/>
            </a:p>
          </p:txBody>
        </p:sp>
        <p:sp>
          <p:nvSpPr>
            <p:cNvPr id="78861" name="Line 51"/>
            <p:cNvSpPr>
              <a:spLocks noChangeShapeType="1"/>
            </p:cNvSpPr>
            <p:nvPr/>
          </p:nvSpPr>
          <p:spPr bwMode="auto">
            <a:xfrm>
              <a:off x="1336" y="2846"/>
              <a:ext cx="199" cy="0"/>
            </a:xfrm>
            <a:prstGeom prst="line">
              <a:avLst/>
            </a:prstGeom>
            <a:noFill/>
            <a:ln w="28575">
              <a:solidFill>
                <a:srgbClr val="4279C6"/>
              </a:solidFill>
              <a:round/>
              <a:headEnd/>
              <a:tailEnd/>
            </a:ln>
          </p:spPr>
          <p:txBody>
            <a:bodyPr wrap="none" anchor="ctr"/>
            <a:lstStyle/>
            <a:p>
              <a:endParaRPr lang="en-US"/>
            </a:p>
          </p:txBody>
        </p:sp>
        <p:sp>
          <p:nvSpPr>
            <p:cNvPr id="78862" name="Line 52"/>
            <p:cNvSpPr>
              <a:spLocks noChangeShapeType="1"/>
            </p:cNvSpPr>
            <p:nvPr/>
          </p:nvSpPr>
          <p:spPr bwMode="auto">
            <a:xfrm>
              <a:off x="1336" y="3125"/>
              <a:ext cx="199" cy="0"/>
            </a:xfrm>
            <a:prstGeom prst="line">
              <a:avLst/>
            </a:prstGeom>
            <a:noFill/>
            <a:ln w="28575">
              <a:solidFill>
                <a:srgbClr val="4279C6"/>
              </a:solidFill>
              <a:round/>
              <a:headEnd/>
              <a:tailEnd/>
            </a:ln>
          </p:spPr>
          <p:txBody>
            <a:bodyPr wrap="none" anchor="ctr"/>
            <a:lstStyle/>
            <a:p>
              <a:endParaRPr lang="en-US"/>
            </a:p>
          </p:txBody>
        </p:sp>
        <p:sp>
          <p:nvSpPr>
            <p:cNvPr id="78863" name="Line 53"/>
            <p:cNvSpPr>
              <a:spLocks noChangeShapeType="1"/>
            </p:cNvSpPr>
            <p:nvPr/>
          </p:nvSpPr>
          <p:spPr bwMode="auto">
            <a:xfrm>
              <a:off x="1336" y="3404"/>
              <a:ext cx="199" cy="0"/>
            </a:xfrm>
            <a:prstGeom prst="line">
              <a:avLst/>
            </a:prstGeom>
            <a:noFill/>
            <a:ln w="28575">
              <a:solidFill>
                <a:srgbClr val="4279C6"/>
              </a:solidFill>
              <a:round/>
              <a:headEnd/>
              <a:tailEnd/>
            </a:ln>
          </p:spPr>
          <p:txBody>
            <a:bodyPr wrap="none" anchor="ctr"/>
            <a:lstStyle/>
            <a:p>
              <a:endParaRPr lang="en-US"/>
            </a:p>
          </p:txBody>
        </p:sp>
        <p:sp>
          <p:nvSpPr>
            <p:cNvPr id="78864" name="Line 54"/>
            <p:cNvSpPr>
              <a:spLocks noChangeShapeType="1"/>
            </p:cNvSpPr>
            <p:nvPr/>
          </p:nvSpPr>
          <p:spPr bwMode="auto">
            <a:xfrm>
              <a:off x="1336" y="3684"/>
              <a:ext cx="199" cy="0"/>
            </a:xfrm>
            <a:prstGeom prst="line">
              <a:avLst/>
            </a:prstGeom>
            <a:noFill/>
            <a:ln w="28575">
              <a:solidFill>
                <a:srgbClr val="4279C6"/>
              </a:solidFill>
              <a:round/>
              <a:headEnd/>
              <a:tailEnd/>
            </a:ln>
          </p:spPr>
          <p:txBody>
            <a:bodyPr wrap="none" anchor="ctr"/>
            <a:lstStyle/>
            <a:p>
              <a:endParaRPr lang="en-US"/>
            </a:p>
          </p:txBody>
        </p:sp>
        <p:sp>
          <p:nvSpPr>
            <p:cNvPr id="78865" name="AutoShape 55"/>
            <p:cNvSpPr>
              <a:spLocks noChangeArrowheads="1"/>
            </p:cNvSpPr>
            <p:nvPr/>
          </p:nvSpPr>
          <p:spPr bwMode="auto">
            <a:xfrm>
              <a:off x="1516" y="1566"/>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Video output</a:t>
              </a:r>
            </a:p>
          </p:txBody>
        </p:sp>
        <p:sp>
          <p:nvSpPr>
            <p:cNvPr id="79928" name="AutoShape 56"/>
            <p:cNvSpPr>
              <a:spLocks noChangeArrowheads="1"/>
            </p:cNvSpPr>
            <p:nvPr/>
          </p:nvSpPr>
          <p:spPr bwMode="auto">
            <a:xfrm>
              <a:off x="1773" y="1165"/>
              <a:ext cx="477" cy="295"/>
            </a:xfrm>
            <a:prstGeom prst="roundRect">
              <a:avLst>
                <a:gd name="adj" fmla="val 16667"/>
              </a:avLst>
            </a:prstGeom>
            <a:solidFill>
              <a:srgbClr val="CE3C39"/>
            </a:solidFill>
            <a:ln w="9525" algn="ctr">
              <a:noFill/>
              <a:round/>
              <a:headEnd/>
              <a:tailEnd/>
            </a:ln>
            <a:effectLst/>
          </p:spPr>
          <p:txBody>
            <a:bodyPr wrap="none" anchor="ctr"/>
            <a:lstStyle/>
            <a:p>
              <a:pPr algn="ctr">
                <a:defRPr/>
              </a:pPr>
              <a:r>
                <a:rPr lang="en-US" altLang="ja-JP" b="1">
                  <a:solidFill>
                    <a:schemeClr val="bg1"/>
                  </a:solidFill>
                  <a:effectLst>
                    <a:outerShdw blurRad="38100" dist="38100" dir="2700000" algn="tl">
                      <a:srgbClr val="000000"/>
                    </a:outerShdw>
                  </a:effectLst>
                  <a:latin typeface="Calibri" pitchFamily="34" charset="0"/>
                  <a:cs typeface="Arial" pitchFamily="34" charset="0"/>
                </a:rPr>
                <a:t>SDVO in</a:t>
              </a:r>
            </a:p>
          </p:txBody>
        </p:sp>
        <p:sp>
          <p:nvSpPr>
            <p:cNvPr id="78867" name="Rectangle 57"/>
            <p:cNvSpPr>
              <a:spLocks noChangeAspect="1" noChangeArrowheads="1"/>
            </p:cNvSpPr>
            <p:nvPr/>
          </p:nvSpPr>
          <p:spPr bwMode="auto">
            <a:xfrm>
              <a:off x="1189" y="1135"/>
              <a:ext cx="214" cy="2751"/>
            </a:xfrm>
            <a:prstGeom prst="rect">
              <a:avLst/>
            </a:prstGeom>
            <a:solidFill>
              <a:srgbClr val="4279C6"/>
            </a:solidFill>
            <a:ln w="9525">
              <a:noFill/>
              <a:miter lim="800000"/>
              <a:headEnd/>
              <a:tailEnd/>
            </a:ln>
          </p:spPr>
          <p:txBody>
            <a:bodyPr vert="eaVert" wrap="none" anchor="ctr"/>
            <a:lstStyle/>
            <a:p>
              <a:pPr algn="ctr">
                <a:lnSpc>
                  <a:spcPct val="85000"/>
                </a:lnSpc>
              </a:pPr>
              <a:endParaRPr lang="ja-JP" altLang="ja-JP">
                <a:latin typeface="Calibri" pitchFamily="34" charset="0"/>
              </a:endParaRPr>
            </a:p>
          </p:txBody>
        </p:sp>
        <p:sp>
          <p:nvSpPr>
            <p:cNvPr id="79930" name="AutoShape 58"/>
            <p:cNvSpPr>
              <a:spLocks noChangeArrowheads="1"/>
            </p:cNvSpPr>
            <p:nvPr/>
          </p:nvSpPr>
          <p:spPr bwMode="auto">
            <a:xfrm>
              <a:off x="898" y="1165"/>
              <a:ext cx="796" cy="295"/>
            </a:xfrm>
            <a:prstGeom prst="roundRect">
              <a:avLst>
                <a:gd name="adj" fmla="val 16667"/>
              </a:avLst>
            </a:prstGeom>
            <a:solidFill>
              <a:srgbClr val="CE3C39"/>
            </a:solidFill>
            <a:ln w="9525" algn="ctr">
              <a:noFill/>
              <a:round/>
              <a:headEnd/>
              <a:tailEnd/>
            </a:ln>
            <a:effectLst/>
          </p:spPr>
          <p:txBody>
            <a:bodyPr wrap="none" anchor="ctr"/>
            <a:lstStyle/>
            <a:p>
              <a:pPr algn="ctr">
                <a:defRPr/>
              </a:pPr>
              <a:r>
                <a:rPr lang="en-US" altLang="ja-JP" b="1">
                  <a:solidFill>
                    <a:schemeClr val="bg1"/>
                  </a:solidFill>
                  <a:effectLst>
                    <a:outerShdw blurRad="38100" dist="38100" dir="2700000" algn="tl">
                      <a:srgbClr val="000000"/>
                    </a:outerShdw>
                  </a:effectLst>
                  <a:latin typeface="Calibri" pitchFamily="34" charset="0"/>
                  <a:cs typeface="Arial" pitchFamily="34" charset="0"/>
                </a:rPr>
                <a:t>PCI Express x1</a:t>
              </a:r>
            </a:p>
          </p:txBody>
        </p:sp>
        <p:sp>
          <p:nvSpPr>
            <p:cNvPr id="78869" name="Line 59"/>
            <p:cNvSpPr>
              <a:spLocks noChangeShapeType="1"/>
            </p:cNvSpPr>
            <p:nvPr/>
          </p:nvSpPr>
          <p:spPr bwMode="auto">
            <a:xfrm>
              <a:off x="1336" y="1847"/>
              <a:ext cx="1187" cy="0"/>
            </a:xfrm>
            <a:prstGeom prst="line">
              <a:avLst/>
            </a:prstGeom>
            <a:noFill/>
            <a:ln w="28575">
              <a:solidFill>
                <a:srgbClr val="4279C6"/>
              </a:solidFill>
              <a:round/>
              <a:headEnd/>
              <a:tailEnd/>
            </a:ln>
          </p:spPr>
          <p:txBody>
            <a:bodyPr wrap="none" anchor="ctr"/>
            <a:lstStyle/>
            <a:p>
              <a:endParaRPr lang="en-US"/>
            </a:p>
          </p:txBody>
        </p:sp>
        <p:grpSp>
          <p:nvGrpSpPr>
            <p:cNvPr id="78870" name="Group 60"/>
            <p:cNvGrpSpPr>
              <a:grpSpLocks/>
            </p:cNvGrpSpPr>
            <p:nvPr/>
          </p:nvGrpSpPr>
          <p:grpSpPr bwMode="auto">
            <a:xfrm>
              <a:off x="2523" y="1772"/>
              <a:ext cx="319" cy="322"/>
              <a:chOff x="3644" y="2880"/>
              <a:chExt cx="687" cy="693"/>
            </a:xfrm>
          </p:grpSpPr>
          <p:sp>
            <p:nvSpPr>
              <p:cNvPr id="78897" name="AutoShape 61"/>
              <p:cNvSpPr>
                <a:spLocks noChangeAspect="1" noChangeArrowheads="1"/>
              </p:cNvSpPr>
              <p:nvPr/>
            </p:nvSpPr>
            <p:spPr bwMode="auto">
              <a:xfrm>
                <a:off x="3644" y="2880"/>
                <a:ext cx="687" cy="693"/>
              </a:xfrm>
              <a:prstGeom prst="roundRect">
                <a:avLst>
                  <a:gd name="adj" fmla="val 16667"/>
                </a:avLst>
              </a:prstGeom>
              <a:solidFill>
                <a:srgbClr val="009900"/>
              </a:solidFill>
              <a:ln w="9525" algn="ctr">
                <a:solidFill>
                  <a:schemeClr val="tx1"/>
                </a:solidFill>
                <a:round/>
                <a:headEnd/>
                <a:tailEnd/>
              </a:ln>
            </p:spPr>
            <p:txBody>
              <a:bodyPr wrap="none" anchor="ctr"/>
              <a:lstStyle/>
              <a:p>
                <a:pPr algn="ctr"/>
                <a:endParaRPr lang="ja-JP" altLang="en-US" sz="1400" b="1">
                  <a:ea typeface="HGP創英角ｺﾞｼｯｸUB"/>
                  <a:cs typeface="HGP創英角ｺﾞｼｯｸUB"/>
                </a:endParaRPr>
              </a:p>
            </p:txBody>
          </p:sp>
          <p:sp>
            <p:nvSpPr>
              <p:cNvPr id="78898" name="Rectangle 62"/>
              <p:cNvSpPr>
                <a:spLocks noChangeArrowheads="1"/>
              </p:cNvSpPr>
              <p:nvPr/>
            </p:nvSpPr>
            <p:spPr bwMode="auto">
              <a:xfrm>
                <a:off x="3701" y="2946"/>
                <a:ext cx="568" cy="572"/>
              </a:xfrm>
              <a:prstGeom prst="rect">
                <a:avLst/>
              </a:prstGeom>
              <a:solidFill>
                <a:schemeClr val="tx1"/>
              </a:solidFill>
              <a:ln w="9525" algn="ctr">
                <a:solidFill>
                  <a:schemeClr val="tx1"/>
                </a:solidFill>
                <a:miter lim="800000"/>
                <a:headEnd/>
                <a:tailEnd/>
              </a:ln>
            </p:spPr>
            <p:txBody>
              <a:bodyPr wrap="none" anchor="ctr"/>
              <a:lstStyle/>
              <a:p>
                <a:pPr algn="ctr"/>
                <a:r>
                  <a:rPr lang="en-US" altLang="ja-JP" sz="1000" b="1">
                    <a:solidFill>
                      <a:schemeClr val="bg1"/>
                    </a:solidFill>
                    <a:ea typeface="HGP創英角ｺﾞｼｯｸUB"/>
                    <a:cs typeface="HGP創英角ｺﾞｼｯｸUB"/>
                  </a:rPr>
                  <a:t>FPGA</a:t>
                </a:r>
              </a:p>
            </p:txBody>
          </p:sp>
        </p:grpSp>
        <p:sp>
          <p:nvSpPr>
            <p:cNvPr id="78871" name="Text Box 63"/>
            <p:cNvSpPr txBox="1">
              <a:spLocks noChangeArrowheads="1"/>
            </p:cNvSpPr>
            <p:nvPr/>
          </p:nvSpPr>
          <p:spPr bwMode="auto">
            <a:xfrm>
              <a:off x="2434" y="2110"/>
              <a:ext cx="511" cy="353"/>
            </a:xfrm>
            <a:prstGeom prst="rect">
              <a:avLst/>
            </a:prstGeom>
            <a:noFill/>
            <a:ln w="9525" algn="ctr">
              <a:noFill/>
              <a:miter lim="800000"/>
              <a:headEnd/>
              <a:tailEnd/>
            </a:ln>
          </p:spPr>
          <p:txBody>
            <a:bodyPr wrap="none" lIns="0" tIns="0" rIns="0" bIns="0">
              <a:spAutoFit/>
            </a:bodyPr>
            <a:lstStyle/>
            <a:p>
              <a:pPr algn="ctr">
                <a:lnSpc>
                  <a:spcPct val="80000"/>
                </a:lnSpc>
              </a:pPr>
              <a:r>
                <a:rPr lang="en-US" altLang="ja-JP" sz="1000" b="1">
                  <a:ea typeface="HGP創英角ｺﾞｼｯｸUB"/>
                  <a:cs typeface="HGP創英角ｺﾞｼｯｸUB"/>
                </a:rPr>
                <a:t>Optional</a:t>
              </a:r>
            </a:p>
            <a:p>
              <a:pPr algn="ctr">
                <a:lnSpc>
                  <a:spcPct val="80000"/>
                </a:lnSpc>
              </a:pPr>
              <a:r>
                <a:rPr lang="en-US" altLang="ja-JP" sz="800" b="1">
                  <a:ea typeface="HGP創英角ｺﾞｼｯｸUB"/>
                  <a:cs typeface="HGP創英角ｺﾞｼｯｸUB"/>
                </a:rPr>
                <a:t>to complement</a:t>
              </a:r>
            </a:p>
            <a:p>
              <a:pPr algn="ctr">
                <a:lnSpc>
                  <a:spcPct val="80000"/>
                </a:lnSpc>
              </a:pPr>
              <a:r>
                <a:rPr lang="en-US" altLang="ja-JP" sz="800" b="1">
                  <a:ea typeface="HGP創英角ｺﾞｼｯｸUB"/>
                  <a:cs typeface="HGP創英角ｺﾞｼｯｸUB"/>
                </a:rPr>
                <a:t>a gap between</a:t>
              </a:r>
            </a:p>
            <a:p>
              <a:pPr algn="ctr">
                <a:lnSpc>
                  <a:spcPct val="80000"/>
                </a:lnSpc>
              </a:pPr>
              <a:r>
                <a:rPr lang="en-US" altLang="ja-JP" sz="800" b="1">
                  <a:ea typeface="HGP創英角ｺﾞｼｯｸUB"/>
                  <a:cs typeface="HGP創英角ｺﾞｼｯｸUB"/>
                </a:rPr>
                <a:t>ML7213 &amp;</a:t>
              </a:r>
            </a:p>
            <a:p>
              <a:pPr algn="ctr">
                <a:lnSpc>
                  <a:spcPct val="80000"/>
                </a:lnSpc>
              </a:pPr>
              <a:r>
                <a:rPr lang="en-US" altLang="ja-JP" sz="800" b="1">
                  <a:ea typeface="HGP創英角ｺﾞｼｯｸUB"/>
                  <a:cs typeface="HGP創英角ｺﾞｼｯｸUB"/>
                </a:rPr>
                <a:t>customer’s need</a:t>
              </a:r>
            </a:p>
          </p:txBody>
        </p:sp>
        <p:sp>
          <p:nvSpPr>
            <p:cNvPr id="78872" name="Line 64"/>
            <p:cNvSpPr>
              <a:spLocks noChangeShapeType="1"/>
            </p:cNvSpPr>
            <p:nvPr/>
          </p:nvSpPr>
          <p:spPr bwMode="auto">
            <a:xfrm>
              <a:off x="1057" y="2023"/>
              <a:ext cx="199" cy="0"/>
            </a:xfrm>
            <a:prstGeom prst="line">
              <a:avLst/>
            </a:prstGeom>
            <a:noFill/>
            <a:ln w="28575">
              <a:solidFill>
                <a:srgbClr val="4279C6"/>
              </a:solidFill>
              <a:round/>
              <a:headEnd/>
              <a:tailEnd/>
            </a:ln>
          </p:spPr>
          <p:txBody>
            <a:bodyPr wrap="none" anchor="ctr"/>
            <a:lstStyle/>
            <a:p>
              <a:endParaRPr lang="en-US"/>
            </a:p>
          </p:txBody>
        </p:sp>
        <p:sp>
          <p:nvSpPr>
            <p:cNvPr id="78873" name="Line 65"/>
            <p:cNvSpPr>
              <a:spLocks noChangeShapeType="1"/>
            </p:cNvSpPr>
            <p:nvPr/>
          </p:nvSpPr>
          <p:spPr bwMode="auto">
            <a:xfrm>
              <a:off x="1057" y="2299"/>
              <a:ext cx="199" cy="0"/>
            </a:xfrm>
            <a:prstGeom prst="line">
              <a:avLst/>
            </a:prstGeom>
            <a:noFill/>
            <a:ln w="28575">
              <a:solidFill>
                <a:srgbClr val="4279C6"/>
              </a:solidFill>
              <a:round/>
              <a:headEnd/>
              <a:tailEnd/>
            </a:ln>
          </p:spPr>
          <p:txBody>
            <a:bodyPr wrap="none" anchor="ctr"/>
            <a:lstStyle/>
            <a:p>
              <a:endParaRPr lang="en-US"/>
            </a:p>
          </p:txBody>
        </p:sp>
        <p:sp>
          <p:nvSpPr>
            <p:cNvPr id="78874" name="Line 66"/>
            <p:cNvSpPr>
              <a:spLocks noChangeShapeType="1"/>
            </p:cNvSpPr>
            <p:nvPr/>
          </p:nvSpPr>
          <p:spPr bwMode="auto">
            <a:xfrm>
              <a:off x="1057" y="2575"/>
              <a:ext cx="199" cy="0"/>
            </a:xfrm>
            <a:prstGeom prst="line">
              <a:avLst/>
            </a:prstGeom>
            <a:noFill/>
            <a:ln w="28575">
              <a:solidFill>
                <a:srgbClr val="4279C6"/>
              </a:solidFill>
              <a:round/>
              <a:headEnd/>
              <a:tailEnd/>
            </a:ln>
          </p:spPr>
          <p:txBody>
            <a:bodyPr wrap="none" anchor="ctr"/>
            <a:lstStyle/>
            <a:p>
              <a:endParaRPr lang="en-US"/>
            </a:p>
          </p:txBody>
        </p:sp>
        <p:sp>
          <p:nvSpPr>
            <p:cNvPr id="78875" name="Line 67"/>
            <p:cNvSpPr>
              <a:spLocks noChangeShapeType="1"/>
            </p:cNvSpPr>
            <p:nvPr/>
          </p:nvSpPr>
          <p:spPr bwMode="auto">
            <a:xfrm>
              <a:off x="1057" y="2852"/>
              <a:ext cx="199" cy="0"/>
            </a:xfrm>
            <a:prstGeom prst="line">
              <a:avLst/>
            </a:prstGeom>
            <a:noFill/>
            <a:ln w="28575">
              <a:solidFill>
                <a:srgbClr val="4279C6"/>
              </a:solidFill>
              <a:round/>
              <a:headEnd/>
              <a:tailEnd/>
            </a:ln>
          </p:spPr>
          <p:txBody>
            <a:bodyPr wrap="none" anchor="ctr"/>
            <a:lstStyle/>
            <a:p>
              <a:endParaRPr lang="en-US"/>
            </a:p>
          </p:txBody>
        </p:sp>
        <p:sp>
          <p:nvSpPr>
            <p:cNvPr id="78876" name="Line 68"/>
            <p:cNvSpPr>
              <a:spLocks noChangeShapeType="1"/>
            </p:cNvSpPr>
            <p:nvPr/>
          </p:nvSpPr>
          <p:spPr bwMode="auto">
            <a:xfrm>
              <a:off x="1057" y="3128"/>
              <a:ext cx="199" cy="0"/>
            </a:xfrm>
            <a:prstGeom prst="line">
              <a:avLst/>
            </a:prstGeom>
            <a:noFill/>
            <a:ln w="28575">
              <a:solidFill>
                <a:srgbClr val="4279C6"/>
              </a:solidFill>
              <a:round/>
              <a:headEnd/>
              <a:tailEnd/>
            </a:ln>
          </p:spPr>
          <p:txBody>
            <a:bodyPr wrap="none" anchor="ctr"/>
            <a:lstStyle/>
            <a:p>
              <a:endParaRPr lang="en-US"/>
            </a:p>
          </p:txBody>
        </p:sp>
        <p:sp>
          <p:nvSpPr>
            <p:cNvPr id="78877" name="Line 69"/>
            <p:cNvSpPr>
              <a:spLocks noChangeShapeType="1"/>
            </p:cNvSpPr>
            <p:nvPr/>
          </p:nvSpPr>
          <p:spPr bwMode="auto">
            <a:xfrm>
              <a:off x="1057" y="3404"/>
              <a:ext cx="199" cy="0"/>
            </a:xfrm>
            <a:prstGeom prst="line">
              <a:avLst/>
            </a:prstGeom>
            <a:noFill/>
            <a:ln w="28575">
              <a:solidFill>
                <a:srgbClr val="4279C6"/>
              </a:solidFill>
              <a:round/>
              <a:headEnd/>
              <a:tailEnd/>
            </a:ln>
          </p:spPr>
          <p:txBody>
            <a:bodyPr wrap="none" anchor="ctr"/>
            <a:lstStyle/>
            <a:p>
              <a:endParaRPr lang="en-US"/>
            </a:p>
          </p:txBody>
        </p:sp>
        <p:sp>
          <p:nvSpPr>
            <p:cNvPr id="78878" name="Line 70"/>
            <p:cNvSpPr>
              <a:spLocks noChangeShapeType="1"/>
            </p:cNvSpPr>
            <p:nvPr/>
          </p:nvSpPr>
          <p:spPr bwMode="auto">
            <a:xfrm>
              <a:off x="1057" y="3681"/>
              <a:ext cx="199" cy="0"/>
            </a:xfrm>
            <a:prstGeom prst="line">
              <a:avLst/>
            </a:prstGeom>
            <a:noFill/>
            <a:ln w="28575">
              <a:solidFill>
                <a:srgbClr val="4279C6"/>
              </a:solidFill>
              <a:round/>
              <a:headEnd/>
              <a:tailEnd/>
            </a:ln>
          </p:spPr>
          <p:txBody>
            <a:bodyPr wrap="none" anchor="ctr"/>
            <a:lstStyle/>
            <a:p>
              <a:endParaRPr lang="en-US"/>
            </a:p>
          </p:txBody>
        </p:sp>
        <p:sp>
          <p:nvSpPr>
            <p:cNvPr id="78879" name="AutoShape 71"/>
            <p:cNvSpPr>
              <a:spLocks noChangeArrowheads="1"/>
            </p:cNvSpPr>
            <p:nvPr/>
          </p:nvSpPr>
          <p:spPr bwMode="auto">
            <a:xfrm>
              <a:off x="182" y="1566"/>
              <a:ext cx="894"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USB2.0 HOST : 3</a:t>
              </a:r>
            </a:p>
          </p:txBody>
        </p:sp>
        <p:sp>
          <p:nvSpPr>
            <p:cNvPr id="78880" name="AutoShape 72"/>
            <p:cNvSpPr>
              <a:spLocks noChangeArrowheads="1"/>
            </p:cNvSpPr>
            <p:nvPr/>
          </p:nvSpPr>
          <p:spPr bwMode="auto">
            <a:xfrm>
              <a:off x="182" y="1890"/>
              <a:ext cx="894" cy="295"/>
            </a:xfrm>
            <a:prstGeom prst="roundRect">
              <a:avLst>
                <a:gd name="adj" fmla="val 16667"/>
              </a:avLst>
            </a:prstGeom>
            <a:solidFill>
              <a:srgbClr val="000400"/>
            </a:solidFill>
            <a:ln w="9525" algn="ctr">
              <a:noFill/>
              <a:round/>
              <a:headEnd/>
              <a:tailEnd/>
            </a:ln>
          </p:spPr>
          <p:txBody>
            <a:bodyPr wrap="none" anchor="ctr"/>
            <a:lstStyle/>
            <a:p>
              <a:pPr algn="ctr">
                <a:lnSpc>
                  <a:spcPct val="80000"/>
                </a:lnSpc>
              </a:pPr>
              <a:r>
                <a:rPr lang="en-US" altLang="ja-JP" sz="1600" b="1">
                  <a:solidFill>
                    <a:schemeClr val="bg1"/>
                  </a:solidFill>
                  <a:latin typeface="Calibri" pitchFamily="34" charset="0"/>
                </a:rPr>
                <a:t>USB2.0</a:t>
              </a:r>
              <a:br>
                <a:rPr lang="en-US" altLang="ja-JP" sz="1600" b="1">
                  <a:solidFill>
                    <a:schemeClr val="bg1"/>
                  </a:solidFill>
                  <a:latin typeface="Calibri" pitchFamily="34" charset="0"/>
                </a:rPr>
              </a:br>
              <a:r>
                <a:rPr lang="en-US" altLang="ja-JP" sz="1600" b="1">
                  <a:solidFill>
                    <a:schemeClr val="bg1"/>
                  </a:solidFill>
                  <a:latin typeface="Calibri" pitchFamily="34" charset="0"/>
                </a:rPr>
                <a:t>HOST/Device : 1</a:t>
              </a:r>
            </a:p>
          </p:txBody>
        </p:sp>
        <p:sp>
          <p:nvSpPr>
            <p:cNvPr id="78881" name="AutoShape 73"/>
            <p:cNvSpPr>
              <a:spLocks noChangeArrowheads="1"/>
            </p:cNvSpPr>
            <p:nvPr/>
          </p:nvSpPr>
          <p:spPr bwMode="auto">
            <a:xfrm>
              <a:off x="182" y="2214"/>
              <a:ext cx="894" cy="295"/>
            </a:xfrm>
            <a:prstGeom prst="roundRect">
              <a:avLst>
                <a:gd name="adj" fmla="val 16667"/>
              </a:avLst>
            </a:prstGeom>
            <a:solidFill>
              <a:srgbClr val="000400"/>
            </a:solidFill>
            <a:ln w="9525" algn="ctr">
              <a:noFill/>
              <a:round/>
              <a:headEnd/>
              <a:tailEnd/>
            </a:ln>
          </p:spPr>
          <p:txBody>
            <a:bodyPr wrap="none" anchor="ctr"/>
            <a:lstStyle/>
            <a:p>
              <a:pPr algn="ctr">
                <a:lnSpc>
                  <a:spcPct val="90000"/>
                </a:lnSpc>
              </a:pPr>
              <a:r>
                <a:rPr lang="en-US" altLang="ja-JP" sz="1600" b="1">
                  <a:solidFill>
                    <a:schemeClr val="bg1"/>
                  </a:solidFill>
                  <a:latin typeface="Calibri" pitchFamily="34" charset="0"/>
                </a:rPr>
                <a:t>Video input</a:t>
              </a:r>
              <a:br>
                <a:rPr lang="en-US" altLang="ja-JP" sz="1600" b="1">
                  <a:solidFill>
                    <a:schemeClr val="bg1"/>
                  </a:solidFill>
                  <a:latin typeface="Calibri" pitchFamily="34" charset="0"/>
                </a:rPr>
              </a:br>
              <a:r>
                <a:rPr lang="en-US" altLang="ja-JP" sz="1400" b="1">
                  <a:solidFill>
                    <a:schemeClr val="bg1"/>
                  </a:solidFill>
                  <a:latin typeface="Calibri" pitchFamily="34" charset="0"/>
                </a:rPr>
                <a:t>(BT656, RAW)</a:t>
              </a:r>
            </a:p>
          </p:txBody>
        </p:sp>
        <p:sp>
          <p:nvSpPr>
            <p:cNvPr id="78882" name="AutoShape 74"/>
            <p:cNvSpPr>
              <a:spLocks noChangeArrowheads="1"/>
            </p:cNvSpPr>
            <p:nvPr/>
          </p:nvSpPr>
          <p:spPr bwMode="auto">
            <a:xfrm>
              <a:off x="182" y="2538"/>
              <a:ext cx="893"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Serial ATA II : 2</a:t>
              </a:r>
            </a:p>
          </p:txBody>
        </p:sp>
        <p:sp>
          <p:nvSpPr>
            <p:cNvPr id="78883" name="AutoShape 75"/>
            <p:cNvSpPr>
              <a:spLocks noChangeArrowheads="1"/>
            </p:cNvSpPr>
            <p:nvPr/>
          </p:nvSpPr>
          <p:spPr bwMode="auto">
            <a:xfrm>
              <a:off x="182" y="3054"/>
              <a:ext cx="894" cy="229"/>
            </a:xfrm>
            <a:prstGeom prst="roundRect">
              <a:avLst>
                <a:gd name="adj" fmla="val 16667"/>
              </a:avLst>
            </a:prstGeom>
            <a:solidFill>
              <a:srgbClr val="000400"/>
            </a:solidFill>
            <a:ln w="57150" algn="ctr">
              <a:solidFill>
                <a:srgbClr val="FFFF00"/>
              </a:solidFill>
              <a:round/>
              <a:headEnd/>
              <a:tailEnd/>
            </a:ln>
          </p:spPr>
          <p:txBody>
            <a:bodyPr wrap="none" anchor="ctr"/>
            <a:lstStyle/>
            <a:p>
              <a:pPr algn="ctr"/>
              <a:r>
                <a:rPr lang="en-US" altLang="ja-JP" sz="1600" b="1">
                  <a:solidFill>
                    <a:schemeClr val="bg1"/>
                  </a:solidFill>
                  <a:latin typeface="Calibri" pitchFamily="34" charset="0"/>
                </a:rPr>
                <a:t>SD HOST : 2</a:t>
              </a:r>
            </a:p>
          </p:txBody>
        </p:sp>
        <p:sp>
          <p:nvSpPr>
            <p:cNvPr id="78884" name="AutoShape 76"/>
            <p:cNvSpPr>
              <a:spLocks noChangeArrowheads="1"/>
            </p:cNvSpPr>
            <p:nvPr/>
          </p:nvSpPr>
          <p:spPr bwMode="auto">
            <a:xfrm>
              <a:off x="182" y="3571"/>
              <a:ext cx="894" cy="229"/>
            </a:xfrm>
            <a:prstGeom prst="roundRect">
              <a:avLst>
                <a:gd name="adj" fmla="val 16667"/>
              </a:avLst>
            </a:prstGeom>
            <a:solidFill>
              <a:srgbClr val="000400"/>
            </a:solidFill>
            <a:ln w="57150" algn="ctr">
              <a:solidFill>
                <a:srgbClr val="FFFF00"/>
              </a:solidFill>
              <a:round/>
              <a:headEnd/>
              <a:tailEnd/>
            </a:ln>
          </p:spPr>
          <p:txBody>
            <a:bodyPr wrap="none" anchor="ctr"/>
            <a:lstStyle/>
            <a:p>
              <a:pPr algn="ctr"/>
              <a:r>
                <a:rPr lang="en-US" altLang="ja-JP" sz="1600" b="1">
                  <a:solidFill>
                    <a:schemeClr val="bg1"/>
                  </a:solidFill>
                  <a:latin typeface="Calibri" pitchFamily="34" charset="0"/>
                </a:rPr>
                <a:t>TDM : 1</a:t>
              </a:r>
              <a:endParaRPr lang="en-US" altLang="ja-JP" sz="1600" b="1">
                <a:solidFill>
                  <a:srgbClr val="FF0000"/>
                </a:solidFill>
                <a:latin typeface="Calibri" pitchFamily="34" charset="0"/>
              </a:endParaRPr>
            </a:p>
          </p:txBody>
        </p:sp>
        <p:sp>
          <p:nvSpPr>
            <p:cNvPr id="78885" name="AutoShape 77"/>
            <p:cNvSpPr>
              <a:spLocks noChangeArrowheads="1"/>
            </p:cNvSpPr>
            <p:nvPr/>
          </p:nvSpPr>
          <p:spPr bwMode="auto">
            <a:xfrm>
              <a:off x="182" y="2796"/>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SD HOST : 1</a:t>
              </a:r>
            </a:p>
          </p:txBody>
        </p:sp>
        <p:sp>
          <p:nvSpPr>
            <p:cNvPr id="78886" name="AutoShape 78"/>
            <p:cNvSpPr>
              <a:spLocks noChangeArrowheads="1"/>
            </p:cNvSpPr>
            <p:nvPr/>
          </p:nvSpPr>
          <p:spPr bwMode="auto">
            <a:xfrm>
              <a:off x="182" y="3312"/>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TDM : 1</a:t>
              </a:r>
              <a:endParaRPr lang="en-US" altLang="ja-JP" sz="1600" b="1">
                <a:solidFill>
                  <a:srgbClr val="FF0000"/>
                </a:solidFill>
                <a:latin typeface="Calibri" pitchFamily="34" charset="0"/>
              </a:endParaRPr>
            </a:p>
          </p:txBody>
        </p:sp>
        <p:sp>
          <p:nvSpPr>
            <p:cNvPr id="78887" name="Line 79"/>
            <p:cNvSpPr>
              <a:spLocks noChangeShapeType="1"/>
            </p:cNvSpPr>
            <p:nvPr/>
          </p:nvSpPr>
          <p:spPr bwMode="auto">
            <a:xfrm>
              <a:off x="1336" y="2288"/>
              <a:ext cx="199" cy="0"/>
            </a:xfrm>
            <a:prstGeom prst="line">
              <a:avLst/>
            </a:prstGeom>
            <a:noFill/>
            <a:ln w="28575">
              <a:solidFill>
                <a:srgbClr val="4279C6"/>
              </a:solidFill>
              <a:round/>
              <a:headEnd/>
              <a:tailEnd/>
            </a:ln>
          </p:spPr>
          <p:txBody>
            <a:bodyPr wrap="none" anchor="ctr"/>
            <a:lstStyle/>
            <a:p>
              <a:endParaRPr lang="en-US"/>
            </a:p>
          </p:txBody>
        </p:sp>
        <p:sp>
          <p:nvSpPr>
            <p:cNvPr id="78888" name="Text Box 80"/>
            <p:cNvSpPr txBox="1">
              <a:spLocks noChangeArrowheads="1"/>
            </p:cNvSpPr>
            <p:nvPr/>
          </p:nvSpPr>
          <p:spPr bwMode="auto">
            <a:xfrm>
              <a:off x="2848" y="3777"/>
              <a:ext cx="2861" cy="250"/>
            </a:xfrm>
            <a:prstGeom prst="rect">
              <a:avLst/>
            </a:prstGeom>
            <a:noFill/>
            <a:ln w="9525">
              <a:noFill/>
              <a:miter lim="800000"/>
              <a:headEnd/>
              <a:tailEnd/>
            </a:ln>
          </p:spPr>
          <p:txBody>
            <a:bodyPr lIns="0" tIns="0" rIns="0" bIns="0">
              <a:spAutoFit/>
            </a:bodyPr>
            <a:lstStyle/>
            <a:p>
              <a:pPr marL="450850" indent="-450850">
                <a:tabLst>
                  <a:tab pos="450850" algn="l"/>
                </a:tabLst>
              </a:pPr>
              <a:r>
                <a:rPr lang="en-US" altLang="ja-JP" sz="1200">
                  <a:latin typeface="Calibri" pitchFamily="34" charset="0"/>
                </a:rPr>
                <a:t>Note : The peripheral blocks outlined in yellow work as FPGA optional interface so that they cannot be used when an FPGA is connected.</a:t>
              </a:r>
            </a:p>
          </p:txBody>
        </p:sp>
        <p:sp>
          <p:nvSpPr>
            <p:cNvPr id="78889" name="AutoShape 81"/>
            <p:cNvSpPr>
              <a:spLocks noChangeArrowheads="1"/>
            </p:cNvSpPr>
            <p:nvPr/>
          </p:nvSpPr>
          <p:spPr bwMode="auto">
            <a:xfrm>
              <a:off x="1513" y="1900"/>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SPI : 2</a:t>
              </a:r>
            </a:p>
          </p:txBody>
        </p:sp>
        <p:sp>
          <p:nvSpPr>
            <p:cNvPr id="78890" name="AutoShape 82"/>
            <p:cNvSpPr>
              <a:spLocks noChangeArrowheads="1"/>
            </p:cNvSpPr>
            <p:nvPr/>
          </p:nvSpPr>
          <p:spPr bwMode="auto">
            <a:xfrm>
              <a:off x="1513" y="2181"/>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I2C : 2</a:t>
              </a:r>
            </a:p>
          </p:txBody>
        </p:sp>
        <p:sp>
          <p:nvSpPr>
            <p:cNvPr id="78891" name="AutoShape 83"/>
            <p:cNvSpPr>
              <a:spLocks noChangeArrowheads="1"/>
            </p:cNvSpPr>
            <p:nvPr/>
          </p:nvSpPr>
          <p:spPr bwMode="auto">
            <a:xfrm>
              <a:off x="1513" y="2463"/>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I2S : 5</a:t>
              </a:r>
              <a:endParaRPr lang="en-US" altLang="ja-JP" sz="1400" b="1">
                <a:solidFill>
                  <a:srgbClr val="FF0000"/>
                </a:solidFill>
                <a:latin typeface="Calibri" pitchFamily="34" charset="0"/>
              </a:endParaRPr>
            </a:p>
          </p:txBody>
        </p:sp>
        <p:sp>
          <p:nvSpPr>
            <p:cNvPr id="78892" name="AutoShape 84"/>
            <p:cNvSpPr>
              <a:spLocks noChangeArrowheads="1"/>
            </p:cNvSpPr>
            <p:nvPr/>
          </p:nvSpPr>
          <p:spPr bwMode="auto">
            <a:xfrm>
              <a:off x="1513" y="3026"/>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UART : 3</a:t>
              </a:r>
            </a:p>
          </p:txBody>
        </p:sp>
        <p:sp>
          <p:nvSpPr>
            <p:cNvPr id="78893" name="AutoShape 85"/>
            <p:cNvSpPr>
              <a:spLocks noChangeArrowheads="1"/>
            </p:cNvSpPr>
            <p:nvPr/>
          </p:nvSpPr>
          <p:spPr bwMode="auto">
            <a:xfrm>
              <a:off x="1513" y="3308"/>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Media LB</a:t>
              </a:r>
              <a:r>
                <a:rPr lang="en-US" altLang="ja-JP" sz="2000" baseline="30000">
                  <a:solidFill>
                    <a:schemeClr val="bg1"/>
                  </a:solidFill>
                  <a:latin typeface="Calibri" pitchFamily="34" charset="0"/>
                </a:rPr>
                <a:t>®</a:t>
              </a:r>
              <a:r>
                <a:rPr lang="en-US" altLang="ja-JP" sz="1600" b="1">
                  <a:solidFill>
                    <a:schemeClr val="bg1"/>
                  </a:solidFill>
                  <a:latin typeface="Calibri" pitchFamily="34" charset="0"/>
                </a:rPr>
                <a:t> : 1</a:t>
              </a:r>
            </a:p>
          </p:txBody>
        </p:sp>
        <p:sp>
          <p:nvSpPr>
            <p:cNvPr id="78894" name="AutoShape 86"/>
            <p:cNvSpPr>
              <a:spLocks noChangeArrowheads="1"/>
            </p:cNvSpPr>
            <p:nvPr/>
          </p:nvSpPr>
          <p:spPr bwMode="auto">
            <a:xfrm>
              <a:off x="1513" y="3590"/>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GPIO : </a:t>
              </a:r>
              <a:r>
                <a:rPr lang="en-US" altLang="ja-JP" sz="1600" b="1">
                  <a:solidFill>
                    <a:schemeClr val="bg2"/>
                  </a:solidFill>
                  <a:latin typeface="Calibri" pitchFamily="34" charset="0"/>
                </a:rPr>
                <a:t>103*</a:t>
              </a:r>
            </a:p>
          </p:txBody>
        </p:sp>
        <p:sp>
          <p:nvSpPr>
            <p:cNvPr id="78895" name="AutoShape 87"/>
            <p:cNvSpPr>
              <a:spLocks noChangeArrowheads="1"/>
            </p:cNvSpPr>
            <p:nvPr/>
          </p:nvSpPr>
          <p:spPr bwMode="auto">
            <a:xfrm>
              <a:off x="1513" y="2745"/>
              <a:ext cx="894" cy="229"/>
            </a:xfrm>
            <a:prstGeom prst="roundRect">
              <a:avLst>
                <a:gd name="adj" fmla="val 16667"/>
              </a:avLst>
            </a:prstGeom>
            <a:solidFill>
              <a:srgbClr val="000400"/>
            </a:solidFill>
            <a:ln w="57150" algn="ctr">
              <a:solidFill>
                <a:srgbClr val="FFFF00"/>
              </a:solidFill>
              <a:round/>
              <a:headEnd/>
              <a:tailEnd/>
            </a:ln>
          </p:spPr>
          <p:txBody>
            <a:bodyPr wrap="none" anchor="ctr"/>
            <a:lstStyle/>
            <a:p>
              <a:pPr algn="ctr"/>
              <a:r>
                <a:rPr lang="en-US" altLang="ja-JP" sz="1600" b="1">
                  <a:solidFill>
                    <a:schemeClr val="bg1"/>
                  </a:solidFill>
                  <a:latin typeface="Calibri" pitchFamily="34" charset="0"/>
                </a:rPr>
                <a:t>I2S : 1</a:t>
              </a:r>
            </a:p>
          </p:txBody>
        </p:sp>
        <p:sp>
          <p:nvSpPr>
            <p:cNvPr id="78896" name="Line 88"/>
            <p:cNvSpPr>
              <a:spLocks noChangeShapeType="1"/>
            </p:cNvSpPr>
            <p:nvPr/>
          </p:nvSpPr>
          <p:spPr bwMode="auto">
            <a:xfrm rot="-5400000">
              <a:off x="1944" y="1513"/>
              <a:ext cx="106" cy="0"/>
            </a:xfrm>
            <a:prstGeom prst="line">
              <a:avLst/>
            </a:prstGeom>
            <a:noFill/>
            <a:ln w="28575">
              <a:solidFill>
                <a:srgbClr val="4279C6"/>
              </a:solidFill>
              <a:round/>
              <a:headEnd/>
              <a:tailEnd/>
            </a:ln>
          </p:spPr>
          <p:txBody>
            <a:bodyPr wrap="none" anchor="ctr"/>
            <a:lstStyle/>
            <a:p>
              <a:endParaRPr lang="en-US"/>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xfrm>
            <a:off x="455613" y="152400"/>
            <a:ext cx="7826375" cy="762000"/>
          </a:xfrm>
        </p:spPr>
        <p:txBody>
          <a:bodyPr wrap="none">
            <a:spAutoFit/>
          </a:bodyPr>
          <a:lstStyle/>
          <a:p>
            <a:r>
              <a:rPr lang="en-US" altLang="ja-JP" smtClean="0">
                <a:solidFill>
                  <a:schemeClr val="tx1"/>
                </a:solidFill>
                <a:latin typeface="HGP創英角ｺﾞｼｯｸUB"/>
                <a:ea typeface="HGP創英角ｺﾞｼｯｸUB"/>
                <a:cs typeface="HGP創英角ｺﾞｼｯｸUB"/>
              </a:rPr>
              <a:t>OKI ML7223(V)* for Audio Centered Applications</a:t>
            </a:r>
            <a:r>
              <a:rPr lang="en-US" altLang="ja-JP" b="0" smtClean="0">
                <a:solidFill>
                  <a:schemeClr val="tx1"/>
                </a:solidFill>
                <a:latin typeface="HGP創英角ｺﾞｼｯｸUB"/>
                <a:ea typeface="HGP創英角ｺﾞｼｯｸUB"/>
                <a:cs typeface="HGP創英角ｺﾞｼｯｸUB"/>
              </a:rPr>
              <a:t/>
            </a:r>
            <a:br>
              <a:rPr lang="en-US" altLang="ja-JP" b="0" smtClean="0">
                <a:solidFill>
                  <a:schemeClr val="tx1"/>
                </a:solidFill>
                <a:latin typeface="HGP創英角ｺﾞｼｯｸUB"/>
                <a:ea typeface="HGP創英角ｺﾞｼｯｸUB"/>
                <a:cs typeface="HGP創英角ｺﾞｼｯｸUB"/>
              </a:rPr>
            </a:br>
            <a:r>
              <a:rPr lang="en-US" altLang="ja-JP" sz="1200" b="0" smtClean="0">
                <a:solidFill>
                  <a:schemeClr val="tx1"/>
                </a:solidFill>
                <a:latin typeface="HGP創英角ｺﾞｼｯｸUB"/>
                <a:ea typeface="HGP創英角ｺﾞｼｯｸUB"/>
                <a:cs typeface="HGP創英角ｺﾞｼｯｸUB"/>
              </a:rPr>
              <a:t>This information is provided as a courtesy to our customers. Reprinted with permission. Intel makes no claims about </a:t>
            </a:r>
            <a:br>
              <a:rPr lang="en-US" altLang="ja-JP" sz="1200" b="0" smtClean="0">
                <a:solidFill>
                  <a:schemeClr val="tx1"/>
                </a:solidFill>
                <a:latin typeface="HGP創英角ｺﾞｼｯｸUB"/>
                <a:ea typeface="HGP創英角ｺﾞｼｯｸUB"/>
                <a:cs typeface="HGP創英角ｺﾞｼｯｸUB"/>
              </a:rPr>
            </a:br>
            <a:r>
              <a:rPr lang="en-US" altLang="ja-JP" sz="1200" b="0" smtClean="0">
                <a:solidFill>
                  <a:schemeClr val="tx1"/>
                </a:solidFill>
                <a:latin typeface="HGP創英角ｺﾞｼｯｸUB"/>
                <a:ea typeface="HGP創英角ｺﾞｼｯｸUB"/>
                <a:cs typeface="HGP創英角ｺﾞｼｯｸUB"/>
              </a:rPr>
              <a:t>the accuracy of this information. Contact the vendor directly for complete information about this device.</a:t>
            </a:r>
          </a:p>
        </p:txBody>
      </p:sp>
      <p:grpSp>
        <p:nvGrpSpPr>
          <p:cNvPr id="80898" name="Group 142"/>
          <p:cNvGrpSpPr>
            <a:grpSpLocks/>
          </p:cNvGrpSpPr>
          <p:nvPr/>
        </p:nvGrpSpPr>
        <p:grpSpPr bwMode="auto">
          <a:xfrm>
            <a:off x="288925" y="1044575"/>
            <a:ext cx="8774113" cy="4927600"/>
            <a:chOff x="182" y="658"/>
            <a:chExt cx="5527" cy="3369"/>
          </a:xfrm>
        </p:grpSpPr>
        <p:sp>
          <p:nvSpPr>
            <p:cNvPr id="80899" name="Rectangle 94"/>
            <p:cNvSpPr>
              <a:spLocks noChangeArrowheads="1"/>
            </p:cNvSpPr>
            <p:nvPr/>
          </p:nvSpPr>
          <p:spPr bwMode="auto">
            <a:xfrm>
              <a:off x="2848" y="704"/>
              <a:ext cx="2720" cy="2886"/>
            </a:xfrm>
            <a:prstGeom prst="rect">
              <a:avLst/>
            </a:prstGeom>
            <a:noFill/>
            <a:ln w="9525" algn="ctr">
              <a:noFill/>
              <a:miter lim="800000"/>
              <a:headEnd/>
              <a:tailEnd/>
            </a:ln>
          </p:spPr>
          <p:txBody>
            <a:bodyPr/>
            <a:lstStyle/>
            <a:p>
              <a:pPr marL="177800" indent="-177800" eaLnBrk="0" hangingPunct="0">
                <a:lnSpc>
                  <a:spcPct val="90000"/>
                </a:lnSpc>
                <a:buClr>
                  <a:srgbClr val="779AE3"/>
                </a:buClr>
                <a:buFont typeface="Wingdings" pitchFamily="2" charset="2"/>
                <a:buNone/>
              </a:pPr>
              <a:r>
                <a:rPr lang="en-US" altLang="ja-JP" sz="1200">
                  <a:solidFill>
                    <a:srgbClr val="292929"/>
                  </a:solidFill>
                  <a:latin typeface="Calibri" pitchFamily="34" charset="0"/>
                </a:rPr>
                <a:t>Operating voltage : 3.3V, 1.2V</a:t>
              </a:r>
            </a:p>
            <a:p>
              <a:pPr marL="177800" indent="-177800" eaLnBrk="0" hangingPunct="0">
                <a:lnSpc>
                  <a:spcPct val="90000"/>
                </a:lnSpc>
                <a:buClr>
                  <a:srgbClr val="779AE3"/>
                </a:buClr>
                <a:buFont typeface="Wingdings" pitchFamily="2" charset="2"/>
                <a:buNone/>
              </a:pPr>
              <a:r>
                <a:rPr lang="en-US" altLang="ja-JP" sz="1200">
                  <a:solidFill>
                    <a:srgbClr val="292929"/>
                  </a:solidFill>
                  <a:latin typeface="Calibri" pitchFamily="34" charset="0"/>
                </a:rPr>
                <a:t>Consumption power : 1.7W (standard operation)</a:t>
              </a:r>
            </a:p>
            <a:p>
              <a:pPr marL="177800" indent="-177800" eaLnBrk="0" hangingPunct="0">
                <a:lnSpc>
                  <a:spcPct val="90000"/>
                </a:lnSpc>
                <a:buClr>
                  <a:srgbClr val="779AE3"/>
                </a:buClr>
                <a:buFont typeface="Wingdings" pitchFamily="2" charset="2"/>
                <a:buNone/>
              </a:pPr>
              <a:r>
                <a:rPr lang="en-US" altLang="ja-JP" sz="1200">
                  <a:solidFill>
                    <a:srgbClr val="292929"/>
                  </a:solidFill>
                  <a:latin typeface="Calibri" pitchFamily="34" charset="0"/>
                </a:rPr>
                <a:t>Operating temperature : -40 to +85 degree C</a:t>
              </a:r>
            </a:p>
            <a:p>
              <a:pPr marL="177800" indent="-177800" eaLnBrk="0" hangingPunct="0">
                <a:lnSpc>
                  <a:spcPct val="90000"/>
                </a:lnSpc>
                <a:buClr>
                  <a:srgbClr val="779AE3"/>
                </a:buClr>
                <a:buFont typeface="Wingdings" pitchFamily="2" charset="2"/>
                <a:buNone/>
              </a:pPr>
              <a:r>
                <a:rPr lang="en-US" altLang="ja-JP" sz="1200">
                  <a:solidFill>
                    <a:srgbClr val="292929"/>
                  </a:solidFill>
                  <a:latin typeface="Calibri" pitchFamily="34" charset="0"/>
                </a:rPr>
                <a:t>Package : 440pin BGA (23mmx23mm)</a:t>
              </a:r>
            </a:p>
            <a:p>
              <a:pPr marL="177800" indent="-177800" eaLnBrk="0" hangingPunct="0">
                <a:lnSpc>
                  <a:spcPct val="90000"/>
                </a:lnSpc>
                <a:buClr>
                  <a:srgbClr val="779AE3"/>
                </a:buClr>
                <a:buFont typeface="Wingdings" pitchFamily="2" charset="2"/>
                <a:buNone/>
              </a:pPr>
              <a:r>
                <a:rPr lang="en-US" altLang="ja-JP" sz="1200">
                  <a:solidFill>
                    <a:srgbClr val="292929"/>
                  </a:solidFill>
                  <a:latin typeface="Calibri" pitchFamily="34" charset="0"/>
                </a:rPr>
                <a:t>Major peripheral functions</a:t>
              </a:r>
            </a:p>
            <a:p>
              <a:pPr marL="357188" lvl="1" indent="-177800" eaLnBrk="0" hangingPunct="0">
                <a:lnSpc>
                  <a:spcPct val="80000"/>
                </a:lnSpc>
                <a:buClr>
                  <a:srgbClr val="779AE3"/>
                </a:buClr>
                <a:buSzPct val="125000"/>
                <a:buFont typeface="Wingdings" pitchFamily="2" charset="2"/>
                <a:buNone/>
              </a:pPr>
              <a:r>
                <a:rPr lang="en-US" altLang="ja-JP" sz="1200">
                  <a:solidFill>
                    <a:srgbClr val="292929"/>
                  </a:solidFill>
                  <a:latin typeface="Calibri" pitchFamily="34" charset="0"/>
                </a:rPr>
                <a:t>For storage :</a:t>
              </a:r>
            </a:p>
            <a:p>
              <a:pPr marL="530225" lvl="2" indent="-158750" eaLnBrk="0" hangingPunct="0">
                <a:lnSpc>
                  <a:spcPct val="80000"/>
                </a:lnSpc>
                <a:buClr>
                  <a:srgbClr val="779AE3"/>
                </a:buClr>
                <a:buFont typeface="Wingdings" pitchFamily="2" charset="2"/>
                <a:buNone/>
              </a:pPr>
              <a:r>
                <a:rPr lang="en-US" altLang="ja-JP" sz="1200">
                  <a:solidFill>
                    <a:srgbClr val="292929"/>
                  </a:solidFill>
                  <a:latin typeface="Calibri" pitchFamily="34" charset="0"/>
                </a:rPr>
                <a:t>USB 2.0 host with DMA : 3</a:t>
              </a:r>
            </a:p>
            <a:p>
              <a:pPr marL="530225" lvl="2" indent="-158750" eaLnBrk="0" hangingPunct="0">
                <a:lnSpc>
                  <a:spcPct val="80000"/>
                </a:lnSpc>
                <a:buClr>
                  <a:srgbClr val="779AE3"/>
                </a:buClr>
                <a:buFont typeface="Wingdings" pitchFamily="2" charset="2"/>
                <a:buNone/>
              </a:pPr>
              <a:r>
                <a:rPr lang="en-US" altLang="ja-JP" sz="1200">
                  <a:solidFill>
                    <a:srgbClr val="292929"/>
                  </a:solidFill>
                  <a:latin typeface="Calibri" pitchFamily="34" charset="0"/>
                </a:rPr>
                <a:t>USB 2.0 host/device switchable with DMA : 1</a:t>
              </a:r>
            </a:p>
            <a:p>
              <a:pPr marL="530225" lvl="2" indent="-158750" eaLnBrk="0" hangingPunct="0">
                <a:lnSpc>
                  <a:spcPct val="80000"/>
                </a:lnSpc>
                <a:buClr>
                  <a:srgbClr val="779AE3"/>
                </a:buClr>
                <a:buFont typeface="Wingdings" pitchFamily="2" charset="2"/>
                <a:buNone/>
              </a:pPr>
              <a:r>
                <a:rPr lang="en-US" altLang="ja-JP" sz="1200">
                  <a:solidFill>
                    <a:srgbClr val="292929"/>
                  </a:solidFill>
                  <a:latin typeface="Calibri" pitchFamily="34" charset="0"/>
                </a:rPr>
                <a:t>SD host with DMA (support SDIO) : 3  (up to 32GB)</a:t>
              </a:r>
            </a:p>
            <a:p>
              <a:pPr marL="530225" lvl="2" indent="-158750" eaLnBrk="0" hangingPunct="0">
                <a:lnSpc>
                  <a:spcPct val="80000"/>
                </a:lnSpc>
                <a:buClr>
                  <a:srgbClr val="779AE3"/>
                </a:buClr>
                <a:buFont typeface="Wingdings" pitchFamily="2" charset="2"/>
                <a:buNone/>
              </a:pPr>
              <a:r>
                <a:rPr lang="en-US" altLang="ja-JP" sz="1200">
                  <a:solidFill>
                    <a:srgbClr val="292929"/>
                  </a:solidFill>
                  <a:latin typeface="Calibri" pitchFamily="34" charset="0"/>
                </a:rPr>
                <a:t>Serial ATA II with DMA : 2</a:t>
              </a:r>
            </a:p>
            <a:p>
              <a:pPr marL="357188" lvl="1" indent="-177800" eaLnBrk="0" hangingPunct="0">
                <a:lnSpc>
                  <a:spcPct val="80000"/>
                </a:lnSpc>
                <a:buClr>
                  <a:srgbClr val="779AE3"/>
                </a:buClr>
                <a:buSzPct val="125000"/>
                <a:buFont typeface="Wingdings" pitchFamily="2" charset="2"/>
                <a:buNone/>
              </a:pPr>
              <a:r>
                <a:rPr lang="en-US" altLang="ja-JP" sz="1200">
                  <a:solidFill>
                    <a:srgbClr val="292929"/>
                  </a:solidFill>
                  <a:latin typeface="Calibri" pitchFamily="34" charset="0"/>
                </a:rPr>
                <a:t>For communication :</a:t>
              </a:r>
            </a:p>
            <a:p>
              <a:pPr marL="530225" lvl="2" indent="-158750" eaLnBrk="0" hangingPunct="0">
                <a:lnSpc>
                  <a:spcPct val="80000"/>
                </a:lnSpc>
                <a:buClr>
                  <a:srgbClr val="779AE3"/>
                </a:buClr>
                <a:buFont typeface="Wingdings" pitchFamily="2" charset="2"/>
                <a:buNone/>
              </a:pPr>
              <a:r>
                <a:rPr lang="en-US" altLang="ja-JP" sz="1200">
                  <a:solidFill>
                    <a:srgbClr val="292929"/>
                  </a:solidFill>
                  <a:latin typeface="Calibri" pitchFamily="34" charset="0"/>
                </a:rPr>
                <a:t>Media LB®  with DMA : 1  (up to 1024fs)</a:t>
              </a:r>
            </a:p>
            <a:p>
              <a:pPr marL="357188" lvl="1" indent="-177800" eaLnBrk="0" hangingPunct="0">
                <a:lnSpc>
                  <a:spcPct val="80000"/>
                </a:lnSpc>
                <a:buClr>
                  <a:srgbClr val="779AE3"/>
                </a:buClr>
                <a:buSzPct val="125000"/>
                <a:buFont typeface="Wingdings" pitchFamily="2" charset="2"/>
                <a:buNone/>
              </a:pPr>
              <a:r>
                <a:rPr lang="en-US" altLang="ja-JP" sz="1200">
                  <a:solidFill>
                    <a:srgbClr val="292929"/>
                  </a:solidFill>
                  <a:latin typeface="Calibri" pitchFamily="34" charset="0"/>
                </a:rPr>
                <a:t>For video :</a:t>
              </a:r>
            </a:p>
            <a:p>
              <a:pPr marL="530225" lvl="2" indent="-158750" eaLnBrk="0" hangingPunct="0">
                <a:lnSpc>
                  <a:spcPct val="80000"/>
                </a:lnSpc>
                <a:buClr>
                  <a:srgbClr val="779AE3"/>
                </a:buClr>
                <a:buFont typeface="Wingdings" pitchFamily="2" charset="2"/>
                <a:buNone/>
              </a:pPr>
              <a:r>
                <a:rPr lang="en-US" altLang="ja-JP" sz="1200">
                  <a:solidFill>
                    <a:srgbClr val="292929"/>
                  </a:solidFill>
                  <a:latin typeface="Calibri" pitchFamily="34" charset="0"/>
                </a:rPr>
                <a:t>BT656/RAW input : 1</a:t>
              </a:r>
            </a:p>
            <a:p>
              <a:pPr marL="530225" lvl="2" indent="-158750" eaLnBrk="0" hangingPunct="0">
                <a:lnSpc>
                  <a:spcPct val="80000"/>
                </a:lnSpc>
                <a:buClr>
                  <a:srgbClr val="779AE3"/>
                </a:buClr>
                <a:buFont typeface="Wingdings" pitchFamily="2" charset="2"/>
                <a:buNone/>
              </a:pPr>
              <a:r>
                <a:rPr lang="en-US" altLang="ja-JP" sz="1200">
                  <a:solidFill>
                    <a:srgbClr val="292929"/>
                  </a:solidFill>
                  <a:latin typeface="Calibri" pitchFamily="34" charset="0"/>
                </a:rPr>
                <a:t>SDVO input with digital RGB output : 1 (for 2nd Monitor)</a:t>
              </a:r>
            </a:p>
            <a:p>
              <a:pPr marL="357188" lvl="1" indent="-177800" eaLnBrk="0" hangingPunct="0">
                <a:lnSpc>
                  <a:spcPct val="80000"/>
                </a:lnSpc>
                <a:buClr>
                  <a:srgbClr val="779AE3"/>
                </a:buClr>
                <a:buSzPct val="125000"/>
                <a:buFont typeface="Wingdings" pitchFamily="2" charset="2"/>
                <a:buNone/>
              </a:pPr>
              <a:r>
                <a:rPr lang="en-US" altLang="ja-JP" sz="1200">
                  <a:solidFill>
                    <a:srgbClr val="292929"/>
                  </a:solidFill>
                  <a:latin typeface="Calibri" pitchFamily="34" charset="0"/>
                </a:rPr>
                <a:t>Other peripheral functions :</a:t>
              </a:r>
            </a:p>
            <a:p>
              <a:pPr marL="530225" lvl="2" indent="-158750" eaLnBrk="0" hangingPunct="0">
                <a:lnSpc>
                  <a:spcPct val="80000"/>
                </a:lnSpc>
                <a:buClr>
                  <a:srgbClr val="779AE3"/>
                </a:buClr>
                <a:buFont typeface="Wingdings" pitchFamily="2" charset="2"/>
                <a:buNone/>
              </a:pPr>
              <a:r>
                <a:rPr lang="en-US" altLang="ja-JP" sz="1200">
                  <a:solidFill>
                    <a:srgbClr val="292929"/>
                  </a:solidFill>
                  <a:latin typeface="Calibri" pitchFamily="34" charset="0"/>
                </a:rPr>
                <a:t>8-line type UART with 256-byte FIFO : 1</a:t>
              </a:r>
            </a:p>
            <a:p>
              <a:pPr marL="530225" lvl="2" indent="-158750" eaLnBrk="0" hangingPunct="0">
                <a:lnSpc>
                  <a:spcPct val="80000"/>
                </a:lnSpc>
                <a:buClr>
                  <a:srgbClr val="779AE3"/>
                </a:buClr>
                <a:buFont typeface="Wingdings" pitchFamily="2" charset="2"/>
                <a:buNone/>
              </a:pPr>
              <a:r>
                <a:rPr lang="en-US" altLang="ja-JP" sz="1200">
                  <a:solidFill>
                    <a:srgbClr val="292929"/>
                  </a:solidFill>
                  <a:latin typeface="Calibri" pitchFamily="34" charset="0"/>
                </a:rPr>
                <a:t>2-line (TXD, RXD) type UART with 64-byte FIFO : 2</a:t>
              </a:r>
            </a:p>
            <a:p>
              <a:pPr marL="530225" lvl="2" indent="-158750" eaLnBrk="0" hangingPunct="0">
                <a:lnSpc>
                  <a:spcPct val="80000"/>
                </a:lnSpc>
                <a:buClr>
                  <a:srgbClr val="779AE3"/>
                </a:buClr>
                <a:buFont typeface="Wingdings" pitchFamily="2" charset="2"/>
                <a:buNone/>
              </a:pPr>
              <a:r>
                <a:rPr lang="en-US" altLang="ja-JP" sz="1200">
                  <a:solidFill>
                    <a:srgbClr val="292929"/>
                  </a:solidFill>
                  <a:latin typeface="Calibri" pitchFamily="34" charset="0"/>
                </a:rPr>
                <a:t>SPI : 2,  I2C : 2, GPIO : 103*</a:t>
              </a:r>
            </a:p>
            <a:p>
              <a:pPr marL="530225" lvl="2" indent="-158750" eaLnBrk="0" hangingPunct="0">
                <a:lnSpc>
                  <a:spcPct val="80000"/>
                </a:lnSpc>
                <a:buClr>
                  <a:srgbClr val="779AE3"/>
                </a:buClr>
                <a:buFont typeface="Wingdings" pitchFamily="2" charset="2"/>
                <a:buNone/>
              </a:pPr>
              <a:r>
                <a:rPr lang="en-US" altLang="ja-JP" sz="1200">
                  <a:solidFill>
                    <a:srgbClr val="292929"/>
                  </a:solidFill>
                  <a:latin typeface="Calibri" pitchFamily="34" charset="0"/>
                </a:rPr>
                <a:t>I2S (input/output) : 5</a:t>
              </a:r>
            </a:p>
            <a:p>
              <a:pPr marL="530225" lvl="2" indent="-158750" eaLnBrk="0" hangingPunct="0">
                <a:lnSpc>
                  <a:spcPct val="80000"/>
                </a:lnSpc>
                <a:buClr>
                  <a:srgbClr val="779AE3"/>
                </a:buClr>
                <a:buFont typeface="Wingdings" pitchFamily="2" charset="2"/>
                <a:buNone/>
              </a:pPr>
              <a:r>
                <a:rPr lang="en-US" altLang="ja-JP" sz="1200">
                  <a:solidFill>
                    <a:srgbClr val="292929"/>
                  </a:solidFill>
                  <a:latin typeface="Calibri" pitchFamily="34" charset="0"/>
                </a:rPr>
                <a:t>TDM (support McASP)  (input/output) : 1</a:t>
              </a:r>
            </a:p>
            <a:p>
              <a:pPr marL="530225" lvl="2" indent="-158750" eaLnBrk="0" hangingPunct="0">
                <a:lnSpc>
                  <a:spcPct val="80000"/>
                </a:lnSpc>
                <a:buClr>
                  <a:srgbClr val="779AE3"/>
                </a:buClr>
                <a:buFont typeface="Wingdings" pitchFamily="2" charset="2"/>
                <a:buNone/>
              </a:pPr>
              <a:r>
                <a:rPr lang="en-US" altLang="ja-JP" sz="1200">
                  <a:solidFill>
                    <a:srgbClr val="292929"/>
                  </a:solidFill>
                  <a:latin typeface="Calibri" pitchFamily="34" charset="0"/>
                </a:rPr>
                <a:t>I2S/TDM(support McASP) selectable (input/output) : 1</a:t>
              </a:r>
            </a:p>
            <a:p>
              <a:pPr marL="177800" indent="-177800" eaLnBrk="0" hangingPunct="0">
                <a:lnSpc>
                  <a:spcPct val="90000"/>
                </a:lnSpc>
                <a:buClr>
                  <a:srgbClr val="779AE3"/>
                </a:buClr>
                <a:buFont typeface="Wingdings" pitchFamily="2" charset="2"/>
                <a:buNone/>
              </a:pPr>
              <a:r>
                <a:rPr lang="en-US" altLang="ja-JP" sz="1200">
                  <a:solidFill>
                    <a:srgbClr val="292929"/>
                  </a:solidFill>
                  <a:latin typeface="Calibri" pitchFamily="34" charset="0"/>
                </a:rPr>
                <a:t>Early Failure Rate (50PPM)</a:t>
              </a:r>
            </a:p>
            <a:p>
              <a:pPr marL="177800" indent="-177800" eaLnBrk="0" hangingPunct="0">
                <a:lnSpc>
                  <a:spcPct val="90000"/>
                </a:lnSpc>
                <a:buClr>
                  <a:srgbClr val="779AE3"/>
                </a:buClr>
                <a:buFont typeface="Wingdings" pitchFamily="2" charset="2"/>
                <a:buNone/>
              </a:pPr>
              <a:r>
                <a:rPr lang="en-US" altLang="ja-JP" sz="1200">
                  <a:solidFill>
                    <a:srgbClr val="292929"/>
                  </a:solidFill>
                  <a:latin typeface="Calibri" pitchFamily="34" charset="0"/>
                </a:rPr>
                <a:t>AEC-Q100 Grade 3 (TS-16949)</a:t>
              </a:r>
            </a:p>
            <a:p>
              <a:pPr marL="177800" indent="-177800" eaLnBrk="0" hangingPunct="0">
                <a:lnSpc>
                  <a:spcPct val="90000"/>
                </a:lnSpc>
                <a:buClr>
                  <a:srgbClr val="779AE3"/>
                </a:buClr>
                <a:buFont typeface="Wingdings" pitchFamily="2" charset="2"/>
                <a:buNone/>
              </a:pPr>
              <a:r>
                <a:rPr lang="en-US" altLang="ja-JP" sz="1200">
                  <a:solidFill>
                    <a:srgbClr val="292929"/>
                  </a:solidFill>
                  <a:latin typeface="Calibri" pitchFamily="34" charset="0"/>
                </a:rPr>
                <a:t>Primary Target : In-Vehicle Infotainment</a:t>
              </a:r>
            </a:p>
          </p:txBody>
        </p:sp>
        <p:sp>
          <p:nvSpPr>
            <p:cNvPr id="80900" name="Text Box 95"/>
            <p:cNvSpPr txBox="1">
              <a:spLocks noChangeArrowheads="1"/>
            </p:cNvSpPr>
            <p:nvPr/>
          </p:nvSpPr>
          <p:spPr bwMode="auto">
            <a:xfrm>
              <a:off x="2848" y="3428"/>
              <a:ext cx="2861" cy="176"/>
            </a:xfrm>
            <a:prstGeom prst="rect">
              <a:avLst/>
            </a:prstGeom>
            <a:noFill/>
            <a:ln w="9525">
              <a:noFill/>
              <a:miter lim="800000"/>
              <a:headEnd/>
              <a:tailEnd/>
            </a:ln>
          </p:spPr>
          <p:txBody>
            <a:bodyPr lIns="0" tIns="0" rIns="0" bIns="0">
              <a:spAutoFit/>
            </a:bodyPr>
            <a:lstStyle/>
            <a:p>
              <a:pPr marL="265113" indent="-265113">
                <a:lnSpc>
                  <a:spcPct val="70000"/>
                </a:lnSpc>
                <a:tabLst>
                  <a:tab pos="265113" algn="l"/>
                </a:tabLst>
              </a:pPr>
              <a:r>
                <a:rPr lang="ja-JP" altLang="en-US" sz="1200">
                  <a:latin typeface="Calibri" pitchFamily="34" charset="0"/>
                </a:rPr>
                <a:t>* 	</a:t>
              </a:r>
              <a:r>
                <a:rPr lang="en-US" altLang="ja-JP" sz="1200">
                  <a:latin typeface="Calibri" pitchFamily="34" charset="0"/>
                </a:rPr>
                <a:t>multiplexed with UART, SPI, I2S, TDM, Media LB®, SD HOST, Video input and output.</a:t>
              </a:r>
            </a:p>
          </p:txBody>
        </p:sp>
        <p:sp>
          <p:nvSpPr>
            <p:cNvPr id="80901" name="Rectangle 96"/>
            <p:cNvSpPr>
              <a:spLocks noChangeAspect="1" noChangeArrowheads="1"/>
            </p:cNvSpPr>
            <p:nvPr/>
          </p:nvSpPr>
          <p:spPr bwMode="auto">
            <a:xfrm>
              <a:off x="1097" y="1029"/>
              <a:ext cx="398" cy="363"/>
            </a:xfrm>
            <a:prstGeom prst="rect">
              <a:avLst/>
            </a:prstGeom>
            <a:solidFill>
              <a:srgbClr val="4279C6"/>
            </a:solidFill>
            <a:ln w="9525">
              <a:noFill/>
              <a:miter lim="800000"/>
              <a:headEnd/>
              <a:tailEnd/>
            </a:ln>
          </p:spPr>
          <p:txBody>
            <a:bodyPr vert="eaVert" wrap="none" anchor="ctr"/>
            <a:lstStyle/>
            <a:p>
              <a:pPr algn="ctr">
                <a:lnSpc>
                  <a:spcPct val="85000"/>
                </a:lnSpc>
              </a:pPr>
              <a:endParaRPr lang="ja-JP" altLang="ja-JP" sz="1400">
                <a:latin typeface="Calibri" pitchFamily="34" charset="0"/>
              </a:endParaRPr>
            </a:p>
          </p:txBody>
        </p:sp>
        <p:sp>
          <p:nvSpPr>
            <p:cNvPr id="80902" name="AutoShape 97"/>
            <p:cNvSpPr>
              <a:spLocks noChangeArrowheads="1"/>
            </p:cNvSpPr>
            <p:nvPr/>
          </p:nvSpPr>
          <p:spPr bwMode="auto">
            <a:xfrm>
              <a:off x="182" y="666"/>
              <a:ext cx="2228" cy="363"/>
            </a:xfrm>
            <a:prstGeom prst="roundRect">
              <a:avLst>
                <a:gd name="adj" fmla="val 39120"/>
              </a:avLst>
            </a:prstGeom>
            <a:solidFill>
              <a:srgbClr val="FF9A31"/>
            </a:solidFill>
            <a:ln w="9525" algn="ctr">
              <a:noFill/>
              <a:round/>
              <a:headEnd/>
              <a:tailEnd/>
            </a:ln>
          </p:spPr>
          <p:txBody>
            <a:bodyPr wrap="none" anchor="ctr"/>
            <a:lstStyle/>
            <a:p>
              <a:pPr algn="ctr"/>
              <a:r>
                <a:rPr lang="en-US" altLang="ja-JP" sz="2400">
                  <a:solidFill>
                    <a:srgbClr val="C0C0C0"/>
                  </a:solidFill>
                  <a:latin typeface="Calibri" pitchFamily="34" charset="0"/>
                  <a:ea typeface="HGP創英角ｺﾞｼｯｸUB"/>
                  <a:cs typeface="HGP創英角ｺﾞｼｯｸUB"/>
                </a:rPr>
                <a:t>Tunnel Creek</a:t>
              </a:r>
            </a:p>
          </p:txBody>
        </p:sp>
        <p:sp>
          <p:nvSpPr>
            <p:cNvPr id="80903" name="AutoShape 98"/>
            <p:cNvSpPr>
              <a:spLocks noChangeArrowheads="1"/>
            </p:cNvSpPr>
            <p:nvPr/>
          </p:nvSpPr>
          <p:spPr bwMode="auto">
            <a:xfrm>
              <a:off x="772" y="658"/>
              <a:ext cx="1034" cy="363"/>
            </a:xfrm>
            <a:prstGeom prst="roundRect">
              <a:avLst>
                <a:gd name="adj" fmla="val 16667"/>
              </a:avLst>
            </a:prstGeom>
            <a:noFill/>
            <a:ln w="9525" algn="ctr">
              <a:noFill/>
              <a:round/>
              <a:headEnd/>
              <a:tailEnd/>
            </a:ln>
          </p:spPr>
          <p:txBody>
            <a:bodyPr wrap="none" anchor="ctr"/>
            <a:lstStyle/>
            <a:p>
              <a:pPr algn="ctr"/>
              <a:r>
                <a:rPr lang="en-US" altLang="ja-JP" sz="2400">
                  <a:solidFill>
                    <a:srgbClr val="292C29"/>
                  </a:solidFill>
                  <a:latin typeface="Calibri" pitchFamily="34" charset="0"/>
                  <a:ea typeface="HGP創英角ｺﾞｼｯｸUB"/>
                  <a:cs typeface="HGP創英角ｺﾞｼｯｸUB"/>
                </a:rPr>
                <a:t>Tunnel Creek</a:t>
              </a:r>
            </a:p>
          </p:txBody>
        </p:sp>
        <p:sp>
          <p:nvSpPr>
            <p:cNvPr id="80904" name="Rectangle 99"/>
            <p:cNvSpPr>
              <a:spLocks noChangeAspect="1" noChangeArrowheads="1"/>
            </p:cNvSpPr>
            <p:nvPr/>
          </p:nvSpPr>
          <p:spPr bwMode="auto">
            <a:xfrm>
              <a:off x="1887" y="1029"/>
              <a:ext cx="249" cy="635"/>
            </a:xfrm>
            <a:prstGeom prst="rect">
              <a:avLst/>
            </a:prstGeom>
            <a:solidFill>
              <a:srgbClr val="4279C6"/>
            </a:solidFill>
            <a:ln w="9525">
              <a:noFill/>
              <a:miter lim="800000"/>
              <a:headEnd/>
              <a:tailEnd/>
            </a:ln>
          </p:spPr>
          <p:txBody>
            <a:bodyPr vert="eaVert" wrap="none" anchor="ctr"/>
            <a:lstStyle/>
            <a:p>
              <a:pPr algn="ctr">
                <a:lnSpc>
                  <a:spcPct val="85000"/>
                </a:lnSpc>
              </a:pPr>
              <a:endParaRPr lang="ja-JP" altLang="ja-JP" sz="1400">
                <a:latin typeface="Calibri" pitchFamily="34" charset="0"/>
              </a:endParaRPr>
            </a:p>
          </p:txBody>
        </p:sp>
        <p:sp>
          <p:nvSpPr>
            <p:cNvPr id="80905" name="AutoShape 100"/>
            <p:cNvSpPr>
              <a:spLocks noChangeArrowheads="1"/>
            </p:cNvSpPr>
            <p:nvPr/>
          </p:nvSpPr>
          <p:spPr bwMode="auto">
            <a:xfrm>
              <a:off x="182" y="1165"/>
              <a:ext cx="2228" cy="2812"/>
            </a:xfrm>
            <a:prstGeom prst="roundRect">
              <a:avLst>
                <a:gd name="adj" fmla="val 6139"/>
              </a:avLst>
            </a:prstGeom>
            <a:solidFill>
              <a:srgbClr val="00BA52"/>
            </a:solidFill>
            <a:ln w="9525" algn="ctr">
              <a:noFill/>
              <a:round/>
              <a:headEnd/>
              <a:tailEnd/>
            </a:ln>
          </p:spPr>
          <p:txBody>
            <a:bodyPr wrap="none" anchor="ctr"/>
            <a:lstStyle/>
            <a:p>
              <a:endParaRPr lang="ja-JP" altLang="en-US"/>
            </a:p>
          </p:txBody>
        </p:sp>
        <p:sp>
          <p:nvSpPr>
            <p:cNvPr id="80906" name="Line 101"/>
            <p:cNvSpPr>
              <a:spLocks noChangeShapeType="1"/>
            </p:cNvSpPr>
            <p:nvPr/>
          </p:nvSpPr>
          <p:spPr bwMode="auto">
            <a:xfrm>
              <a:off x="1057" y="1713"/>
              <a:ext cx="199" cy="0"/>
            </a:xfrm>
            <a:prstGeom prst="line">
              <a:avLst/>
            </a:prstGeom>
            <a:noFill/>
            <a:ln w="28575">
              <a:solidFill>
                <a:srgbClr val="4279C6"/>
              </a:solidFill>
              <a:round/>
              <a:headEnd/>
              <a:tailEnd/>
            </a:ln>
          </p:spPr>
          <p:txBody>
            <a:bodyPr wrap="none" anchor="ctr"/>
            <a:lstStyle/>
            <a:p>
              <a:endParaRPr lang="en-US"/>
            </a:p>
          </p:txBody>
        </p:sp>
        <p:sp>
          <p:nvSpPr>
            <p:cNvPr id="80907" name="Line 102"/>
            <p:cNvSpPr>
              <a:spLocks noChangeShapeType="1"/>
            </p:cNvSpPr>
            <p:nvPr/>
          </p:nvSpPr>
          <p:spPr bwMode="auto">
            <a:xfrm>
              <a:off x="1336" y="2009"/>
              <a:ext cx="199" cy="0"/>
            </a:xfrm>
            <a:prstGeom prst="line">
              <a:avLst/>
            </a:prstGeom>
            <a:noFill/>
            <a:ln w="28575">
              <a:solidFill>
                <a:srgbClr val="4279C6"/>
              </a:solidFill>
              <a:round/>
              <a:headEnd/>
              <a:tailEnd/>
            </a:ln>
          </p:spPr>
          <p:txBody>
            <a:bodyPr wrap="none" anchor="ctr"/>
            <a:lstStyle/>
            <a:p>
              <a:endParaRPr lang="en-US"/>
            </a:p>
          </p:txBody>
        </p:sp>
        <p:sp>
          <p:nvSpPr>
            <p:cNvPr id="80908" name="Line 103"/>
            <p:cNvSpPr>
              <a:spLocks noChangeShapeType="1"/>
            </p:cNvSpPr>
            <p:nvPr/>
          </p:nvSpPr>
          <p:spPr bwMode="auto">
            <a:xfrm>
              <a:off x="1336" y="2567"/>
              <a:ext cx="199" cy="0"/>
            </a:xfrm>
            <a:prstGeom prst="line">
              <a:avLst/>
            </a:prstGeom>
            <a:noFill/>
            <a:ln w="28575">
              <a:solidFill>
                <a:srgbClr val="4279C6"/>
              </a:solidFill>
              <a:round/>
              <a:headEnd/>
              <a:tailEnd/>
            </a:ln>
          </p:spPr>
          <p:txBody>
            <a:bodyPr wrap="none" anchor="ctr"/>
            <a:lstStyle/>
            <a:p>
              <a:endParaRPr lang="en-US"/>
            </a:p>
          </p:txBody>
        </p:sp>
        <p:sp>
          <p:nvSpPr>
            <p:cNvPr id="80909" name="Line 104"/>
            <p:cNvSpPr>
              <a:spLocks noChangeShapeType="1"/>
            </p:cNvSpPr>
            <p:nvPr/>
          </p:nvSpPr>
          <p:spPr bwMode="auto">
            <a:xfrm>
              <a:off x="1336" y="2846"/>
              <a:ext cx="199" cy="0"/>
            </a:xfrm>
            <a:prstGeom prst="line">
              <a:avLst/>
            </a:prstGeom>
            <a:noFill/>
            <a:ln w="28575">
              <a:solidFill>
                <a:srgbClr val="4279C6"/>
              </a:solidFill>
              <a:round/>
              <a:headEnd/>
              <a:tailEnd/>
            </a:ln>
          </p:spPr>
          <p:txBody>
            <a:bodyPr wrap="none" anchor="ctr"/>
            <a:lstStyle/>
            <a:p>
              <a:endParaRPr lang="en-US"/>
            </a:p>
          </p:txBody>
        </p:sp>
        <p:sp>
          <p:nvSpPr>
            <p:cNvPr id="80910" name="Line 105"/>
            <p:cNvSpPr>
              <a:spLocks noChangeShapeType="1"/>
            </p:cNvSpPr>
            <p:nvPr/>
          </p:nvSpPr>
          <p:spPr bwMode="auto">
            <a:xfrm>
              <a:off x="1336" y="3125"/>
              <a:ext cx="199" cy="0"/>
            </a:xfrm>
            <a:prstGeom prst="line">
              <a:avLst/>
            </a:prstGeom>
            <a:noFill/>
            <a:ln w="28575">
              <a:solidFill>
                <a:srgbClr val="4279C6"/>
              </a:solidFill>
              <a:round/>
              <a:headEnd/>
              <a:tailEnd/>
            </a:ln>
          </p:spPr>
          <p:txBody>
            <a:bodyPr wrap="none" anchor="ctr"/>
            <a:lstStyle/>
            <a:p>
              <a:endParaRPr lang="en-US"/>
            </a:p>
          </p:txBody>
        </p:sp>
        <p:sp>
          <p:nvSpPr>
            <p:cNvPr id="80911" name="Line 106"/>
            <p:cNvSpPr>
              <a:spLocks noChangeShapeType="1"/>
            </p:cNvSpPr>
            <p:nvPr/>
          </p:nvSpPr>
          <p:spPr bwMode="auto">
            <a:xfrm>
              <a:off x="1336" y="3404"/>
              <a:ext cx="199" cy="0"/>
            </a:xfrm>
            <a:prstGeom prst="line">
              <a:avLst/>
            </a:prstGeom>
            <a:noFill/>
            <a:ln w="28575">
              <a:solidFill>
                <a:srgbClr val="4279C6"/>
              </a:solidFill>
              <a:round/>
              <a:headEnd/>
              <a:tailEnd/>
            </a:ln>
          </p:spPr>
          <p:txBody>
            <a:bodyPr wrap="none" anchor="ctr"/>
            <a:lstStyle/>
            <a:p>
              <a:endParaRPr lang="en-US"/>
            </a:p>
          </p:txBody>
        </p:sp>
        <p:sp>
          <p:nvSpPr>
            <p:cNvPr id="80912" name="Line 107"/>
            <p:cNvSpPr>
              <a:spLocks noChangeShapeType="1"/>
            </p:cNvSpPr>
            <p:nvPr/>
          </p:nvSpPr>
          <p:spPr bwMode="auto">
            <a:xfrm>
              <a:off x="1336" y="3684"/>
              <a:ext cx="199" cy="0"/>
            </a:xfrm>
            <a:prstGeom prst="line">
              <a:avLst/>
            </a:prstGeom>
            <a:noFill/>
            <a:ln w="28575">
              <a:solidFill>
                <a:srgbClr val="4279C6"/>
              </a:solidFill>
              <a:round/>
              <a:headEnd/>
              <a:tailEnd/>
            </a:ln>
          </p:spPr>
          <p:txBody>
            <a:bodyPr wrap="none" anchor="ctr"/>
            <a:lstStyle/>
            <a:p>
              <a:endParaRPr lang="en-US"/>
            </a:p>
          </p:txBody>
        </p:sp>
        <p:sp>
          <p:nvSpPr>
            <p:cNvPr id="80913" name="AutoShape 108"/>
            <p:cNvSpPr>
              <a:spLocks noChangeArrowheads="1"/>
            </p:cNvSpPr>
            <p:nvPr/>
          </p:nvSpPr>
          <p:spPr bwMode="auto">
            <a:xfrm>
              <a:off x="1516" y="1566"/>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Video output</a:t>
              </a:r>
            </a:p>
          </p:txBody>
        </p:sp>
        <p:sp>
          <p:nvSpPr>
            <p:cNvPr id="82029" name="AutoShape 109"/>
            <p:cNvSpPr>
              <a:spLocks noChangeArrowheads="1"/>
            </p:cNvSpPr>
            <p:nvPr/>
          </p:nvSpPr>
          <p:spPr bwMode="auto">
            <a:xfrm>
              <a:off x="1773" y="1165"/>
              <a:ext cx="477" cy="295"/>
            </a:xfrm>
            <a:prstGeom prst="roundRect">
              <a:avLst>
                <a:gd name="adj" fmla="val 16667"/>
              </a:avLst>
            </a:prstGeom>
            <a:solidFill>
              <a:srgbClr val="CE3C39"/>
            </a:solidFill>
            <a:ln w="9525" algn="ctr">
              <a:noFill/>
              <a:round/>
              <a:headEnd/>
              <a:tailEnd/>
            </a:ln>
            <a:effectLst/>
          </p:spPr>
          <p:txBody>
            <a:bodyPr wrap="none" anchor="ctr"/>
            <a:lstStyle/>
            <a:p>
              <a:pPr algn="ctr">
                <a:defRPr/>
              </a:pPr>
              <a:r>
                <a:rPr lang="en-US" altLang="ja-JP" b="1">
                  <a:solidFill>
                    <a:schemeClr val="bg1"/>
                  </a:solidFill>
                  <a:effectLst>
                    <a:outerShdw blurRad="38100" dist="38100" dir="2700000" algn="tl">
                      <a:srgbClr val="000000"/>
                    </a:outerShdw>
                  </a:effectLst>
                  <a:latin typeface="Calibri" pitchFamily="34" charset="0"/>
                  <a:cs typeface="Arial" pitchFamily="34" charset="0"/>
                </a:rPr>
                <a:t>SDVO in</a:t>
              </a:r>
            </a:p>
          </p:txBody>
        </p:sp>
        <p:sp>
          <p:nvSpPr>
            <p:cNvPr id="80915" name="Rectangle 110"/>
            <p:cNvSpPr>
              <a:spLocks noChangeAspect="1" noChangeArrowheads="1"/>
            </p:cNvSpPr>
            <p:nvPr/>
          </p:nvSpPr>
          <p:spPr bwMode="auto">
            <a:xfrm>
              <a:off x="1189" y="1135"/>
              <a:ext cx="214" cy="2751"/>
            </a:xfrm>
            <a:prstGeom prst="rect">
              <a:avLst/>
            </a:prstGeom>
            <a:solidFill>
              <a:srgbClr val="4279C6"/>
            </a:solidFill>
            <a:ln w="9525">
              <a:noFill/>
              <a:miter lim="800000"/>
              <a:headEnd/>
              <a:tailEnd/>
            </a:ln>
          </p:spPr>
          <p:txBody>
            <a:bodyPr vert="eaVert" wrap="none" anchor="ctr"/>
            <a:lstStyle/>
            <a:p>
              <a:pPr algn="ctr">
                <a:lnSpc>
                  <a:spcPct val="85000"/>
                </a:lnSpc>
              </a:pPr>
              <a:endParaRPr lang="ja-JP" altLang="ja-JP">
                <a:latin typeface="Calibri" pitchFamily="34" charset="0"/>
              </a:endParaRPr>
            </a:p>
          </p:txBody>
        </p:sp>
        <p:sp>
          <p:nvSpPr>
            <p:cNvPr id="82031" name="AutoShape 111"/>
            <p:cNvSpPr>
              <a:spLocks noChangeArrowheads="1"/>
            </p:cNvSpPr>
            <p:nvPr/>
          </p:nvSpPr>
          <p:spPr bwMode="auto">
            <a:xfrm>
              <a:off x="898" y="1165"/>
              <a:ext cx="796" cy="295"/>
            </a:xfrm>
            <a:prstGeom prst="roundRect">
              <a:avLst>
                <a:gd name="adj" fmla="val 16667"/>
              </a:avLst>
            </a:prstGeom>
            <a:solidFill>
              <a:srgbClr val="CE3C39"/>
            </a:solidFill>
            <a:ln w="9525" algn="ctr">
              <a:noFill/>
              <a:round/>
              <a:headEnd/>
              <a:tailEnd/>
            </a:ln>
            <a:effectLst/>
          </p:spPr>
          <p:txBody>
            <a:bodyPr wrap="none" anchor="ctr"/>
            <a:lstStyle/>
            <a:p>
              <a:pPr algn="ctr">
                <a:defRPr/>
              </a:pPr>
              <a:r>
                <a:rPr lang="en-US" altLang="ja-JP" b="1">
                  <a:solidFill>
                    <a:schemeClr val="bg1"/>
                  </a:solidFill>
                  <a:effectLst>
                    <a:outerShdw blurRad="38100" dist="38100" dir="2700000" algn="tl">
                      <a:srgbClr val="000000"/>
                    </a:outerShdw>
                  </a:effectLst>
                  <a:latin typeface="Calibri" pitchFamily="34" charset="0"/>
                  <a:cs typeface="Arial" pitchFamily="34" charset="0"/>
                </a:rPr>
                <a:t>PCI Express x1</a:t>
              </a:r>
            </a:p>
          </p:txBody>
        </p:sp>
        <p:sp>
          <p:nvSpPr>
            <p:cNvPr id="80917" name="Line 112"/>
            <p:cNvSpPr>
              <a:spLocks noChangeShapeType="1"/>
            </p:cNvSpPr>
            <p:nvPr/>
          </p:nvSpPr>
          <p:spPr bwMode="auto">
            <a:xfrm>
              <a:off x="1336" y="1847"/>
              <a:ext cx="1187" cy="0"/>
            </a:xfrm>
            <a:prstGeom prst="line">
              <a:avLst/>
            </a:prstGeom>
            <a:noFill/>
            <a:ln w="28575">
              <a:solidFill>
                <a:srgbClr val="4279C6"/>
              </a:solidFill>
              <a:round/>
              <a:headEnd/>
              <a:tailEnd/>
            </a:ln>
          </p:spPr>
          <p:txBody>
            <a:bodyPr wrap="none" anchor="ctr"/>
            <a:lstStyle/>
            <a:p>
              <a:endParaRPr lang="en-US"/>
            </a:p>
          </p:txBody>
        </p:sp>
        <p:grpSp>
          <p:nvGrpSpPr>
            <p:cNvPr id="80918" name="Group 113"/>
            <p:cNvGrpSpPr>
              <a:grpSpLocks/>
            </p:cNvGrpSpPr>
            <p:nvPr/>
          </p:nvGrpSpPr>
          <p:grpSpPr bwMode="auto">
            <a:xfrm>
              <a:off x="2523" y="1772"/>
              <a:ext cx="319" cy="322"/>
              <a:chOff x="3644" y="2880"/>
              <a:chExt cx="687" cy="693"/>
            </a:xfrm>
          </p:grpSpPr>
          <p:sp>
            <p:nvSpPr>
              <p:cNvPr id="80945" name="AutoShape 114"/>
              <p:cNvSpPr>
                <a:spLocks noChangeAspect="1" noChangeArrowheads="1"/>
              </p:cNvSpPr>
              <p:nvPr/>
            </p:nvSpPr>
            <p:spPr bwMode="auto">
              <a:xfrm>
                <a:off x="3644" y="2880"/>
                <a:ext cx="687" cy="693"/>
              </a:xfrm>
              <a:prstGeom prst="roundRect">
                <a:avLst>
                  <a:gd name="adj" fmla="val 16667"/>
                </a:avLst>
              </a:prstGeom>
              <a:solidFill>
                <a:srgbClr val="009900"/>
              </a:solidFill>
              <a:ln w="9525" algn="ctr">
                <a:solidFill>
                  <a:schemeClr val="tx1"/>
                </a:solidFill>
                <a:round/>
                <a:headEnd/>
                <a:tailEnd/>
              </a:ln>
            </p:spPr>
            <p:txBody>
              <a:bodyPr wrap="none" anchor="ctr"/>
              <a:lstStyle/>
              <a:p>
                <a:pPr algn="ctr"/>
                <a:endParaRPr lang="ja-JP" altLang="en-US" sz="1400" b="1">
                  <a:ea typeface="HGP創英角ｺﾞｼｯｸUB"/>
                  <a:cs typeface="HGP創英角ｺﾞｼｯｸUB"/>
                </a:endParaRPr>
              </a:p>
            </p:txBody>
          </p:sp>
          <p:sp>
            <p:nvSpPr>
              <p:cNvPr id="80946" name="Rectangle 115"/>
              <p:cNvSpPr>
                <a:spLocks noChangeArrowheads="1"/>
              </p:cNvSpPr>
              <p:nvPr/>
            </p:nvSpPr>
            <p:spPr bwMode="auto">
              <a:xfrm>
                <a:off x="3701" y="2946"/>
                <a:ext cx="568" cy="572"/>
              </a:xfrm>
              <a:prstGeom prst="rect">
                <a:avLst/>
              </a:prstGeom>
              <a:solidFill>
                <a:schemeClr val="tx1"/>
              </a:solidFill>
              <a:ln w="9525" algn="ctr">
                <a:solidFill>
                  <a:schemeClr val="tx1"/>
                </a:solidFill>
                <a:miter lim="800000"/>
                <a:headEnd/>
                <a:tailEnd/>
              </a:ln>
            </p:spPr>
            <p:txBody>
              <a:bodyPr wrap="none" anchor="ctr"/>
              <a:lstStyle/>
              <a:p>
                <a:pPr algn="ctr"/>
                <a:r>
                  <a:rPr lang="en-US" altLang="ja-JP" sz="1000" b="1">
                    <a:solidFill>
                      <a:schemeClr val="bg1"/>
                    </a:solidFill>
                    <a:ea typeface="HGP創英角ｺﾞｼｯｸUB"/>
                    <a:cs typeface="HGP創英角ｺﾞｼｯｸUB"/>
                  </a:rPr>
                  <a:t>FPGA</a:t>
                </a:r>
              </a:p>
            </p:txBody>
          </p:sp>
        </p:grpSp>
        <p:sp>
          <p:nvSpPr>
            <p:cNvPr id="80919" name="Text Box 116"/>
            <p:cNvSpPr txBox="1">
              <a:spLocks noChangeArrowheads="1"/>
            </p:cNvSpPr>
            <p:nvPr/>
          </p:nvSpPr>
          <p:spPr bwMode="auto">
            <a:xfrm>
              <a:off x="2434" y="2110"/>
              <a:ext cx="511" cy="353"/>
            </a:xfrm>
            <a:prstGeom prst="rect">
              <a:avLst/>
            </a:prstGeom>
            <a:noFill/>
            <a:ln w="9525" algn="ctr">
              <a:noFill/>
              <a:miter lim="800000"/>
              <a:headEnd/>
              <a:tailEnd/>
            </a:ln>
          </p:spPr>
          <p:txBody>
            <a:bodyPr wrap="none" lIns="0" tIns="0" rIns="0" bIns="0">
              <a:spAutoFit/>
            </a:bodyPr>
            <a:lstStyle/>
            <a:p>
              <a:pPr algn="ctr">
                <a:lnSpc>
                  <a:spcPct val="80000"/>
                </a:lnSpc>
              </a:pPr>
              <a:r>
                <a:rPr lang="en-US" altLang="ja-JP" sz="1000" b="1">
                  <a:ea typeface="HGP創英角ｺﾞｼｯｸUB"/>
                  <a:cs typeface="HGP創英角ｺﾞｼｯｸUB"/>
                </a:rPr>
                <a:t>Optional</a:t>
              </a:r>
            </a:p>
            <a:p>
              <a:pPr algn="ctr">
                <a:lnSpc>
                  <a:spcPct val="80000"/>
                </a:lnSpc>
              </a:pPr>
              <a:r>
                <a:rPr lang="en-US" altLang="ja-JP" sz="800" b="1">
                  <a:ea typeface="HGP創英角ｺﾞｼｯｸUB"/>
                  <a:cs typeface="HGP創英角ｺﾞｼｯｸUB"/>
                </a:rPr>
                <a:t>to complement</a:t>
              </a:r>
            </a:p>
            <a:p>
              <a:pPr algn="ctr">
                <a:lnSpc>
                  <a:spcPct val="80000"/>
                </a:lnSpc>
              </a:pPr>
              <a:r>
                <a:rPr lang="en-US" altLang="ja-JP" sz="800" b="1">
                  <a:ea typeface="HGP創英角ｺﾞｼｯｸUB"/>
                  <a:cs typeface="HGP創英角ｺﾞｼｯｸUB"/>
                </a:rPr>
                <a:t>a gap between</a:t>
              </a:r>
            </a:p>
            <a:p>
              <a:pPr algn="ctr">
                <a:lnSpc>
                  <a:spcPct val="80000"/>
                </a:lnSpc>
              </a:pPr>
              <a:r>
                <a:rPr lang="en-US" altLang="ja-JP" sz="800" b="1">
                  <a:ea typeface="HGP創英角ｺﾞｼｯｸUB"/>
                  <a:cs typeface="HGP創英角ｺﾞｼｯｸUB"/>
                </a:rPr>
                <a:t>ML7213 &amp;</a:t>
              </a:r>
            </a:p>
            <a:p>
              <a:pPr algn="ctr">
                <a:lnSpc>
                  <a:spcPct val="80000"/>
                </a:lnSpc>
              </a:pPr>
              <a:r>
                <a:rPr lang="en-US" altLang="ja-JP" sz="800" b="1">
                  <a:ea typeface="HGP創英角ｺﾞｼｯｸUB"/>
                  <a:cs typeface="HGP創英角ｺﾞｼｯｸUB"/>
                </a:rPr>
                <a:t>customer’s need</a:t>
              </a:r>
            </a:p>
          </p:txBody>
        </p:sp>
        <p:sp>
          <p:nvSpPr>
            <p:cNvPr id="80920" name="Line 117"/>
            <p:cNvSpPr>
              <a:spLocks noChangeShapeType="1"/>
            </p:cNvSpPr>
            <p:nvPr/>
          </p:nvSpPr>
          <p:spPr bwMode="auto">
            <a:xfrm>
              <a:off x="1057" y="2023"/>
              <a:ext cx="199" cy="0"/>
            </a:xfrm>
            <a:prstGeom prst="line">
              <a:avLst/>
            </a:prstGeom>
            <a:noFill/>
            <a:ln w="28575">
              <a:solidFill>
                <a:srgbClr val="4279C6"/>
              </a:solidFill>
              <a:round/>
              <a:headEnd/>
              <a:tailEnd/>
            </a:ln>
          </p:spPr>
          <p:txBody>
            <a:bodyPr wrap="none" anchor="ctr"/>
            <a:lstStyle/>
            <a:p>
              <a:endParaRPr lang="en-US"/>
            </a:p>
          </p:txBody>
        </p:sp>
        <p:sp>
          <p:nvSpPr>
            <p:cNvPr id="80921" name="Line 118"/>
            <p:cNvSpPr>
              <a:spLocks noChangeShapeType="1"/>
            </p:cNvSpPr>
            <p:nvPr/>
          </p:nvSpPr>
          <p:spPr bwMode="auto">
            <a:xfrm>
              <a:off x="1057" y="2299"/>
              <a:ext cx="199" cy="0"/>
            </a:xfrm>
            <a:prstGeom prst="line">
              <a:avLst/>
            </a:prstGeom>
            <a:noFill/>
            <a:ln w="28575">
              <a:solidFill>
                <a:srgbClr val="4279C6"/>
              </a:solidFill>
              <a:round/>
              <a:headEnd/>
              <a:tailEnd/>
            </a:ln>
          </p:spPr>
          <p:txBody>
            <a:bodyPr wrap="none" anchor="ctr"/>
            <a:lstStyle/>
            <a:p>
              <a:endParaRPr lang="en-US"/>
            </a:p>
          </p:txBody>
        </p:sp>
        <p:sp>
          <p:nvSpPr>
            <p:cNvPr id="80922" name="Line 119"/>
            <p:cNvSpPr>
              <a:spLocks noChangeShapeType="1"/>
            </p:cNvSpPr>
            <p:nvPr/>
          </p:nvSpPr>
          <p:spPr bwMode="auto">
            <a:xfrm>
              <a:off x="1057" y="2575"/>
              <a:ext cx="199" cy="0"/>
            </a:xfrm>
            <a:prstGeom prst="line">
              <a:avLst/>
            </a:prstGeom>
            <a:noFill/>
            <a:ln w="28575">
              <a:solidFill>
                <a:srgbClr val="4279C6"/>
              </a:solidFill>
              <a:round/>
              <a:headEnd/>
              <a:tailEnd/>
            </a:ln>
          </p:spPr>
          <p:txBody>
            <a:bodyPr wrap="none" anchor="ctr"/>
            <a:lstStyle/>
            <a:p>
              <a:endParaRPr lang="en-US"/>
            </a:p>
          </p:txBody>
        </p:sp>
        <p:sp>
          <p:nvSpPr>
            <p:cNvPr id="80923" name="Line 120"/>
            <p:cNvSpPr>
              <a:spLocks noChangeShapeType="1"/>
            </p:cNvSpPr>
            <p:nvPr/>
          </p:nvSpPr>
          <p:spPr bwMode="auto">
            <a:xfrm>
              <a:off x="1057" y="2852"/>
              <a:ext cx="199" cy="0"/>
            </a:xfrm>
            <a:prstGeom prst="line">
              <a:avLst/>
            </a:prstGeom>
            <a:noFill/>
            <a:ln w="28575">
              <a:solidFill>
                <a:srgbClr val="4279C6"/>
              </a:solidFill>
              <a:round/>
              <a:headEnd/>
              <a:tailEnd/>
            </a:ln>
          </p:spPr>
          <p:txBody>
            <a:bodyPr wrap="none" anchor="ctr"/>
            <a:lstStyle/>
            <a:p>
              <a:endParaRPr lang="en-US"/>
            </a:p>
          </p:txBody>
        </p:sp>
        <p:sp>
          <p:nvSpPr>
            <p:cNvPr id="80924" name="Line 121"/>
            <p:cNvSpPr>
              <a:spLocks noChangeShapeType="1"/>
            </p:cNvSpPr>
            <p:nvPr/>
          </p:nvSpPr>
          <p:spPr bwMode="auto">
            <a:xfrm>
              <a:off x="1057" y="3128"/>
              <a:ext cx="199" cy="0"/>
            </a:xfrm>
            <a:prstGeom prst="line">
              <a:avLst/>
            </a:prstGeom>
            <a:noFill/>
            <a:ln w="28575">
              <a:solidFill>
                <a:srgbClr val="4279C6"/>
              </a:solidFill>
              <a:round/>
              <a:headEnd/>
              <a:tailEnd/>
            </a:ln>
          </p:spPr>
          <p:txBody>
            <a:bodyPr wrap="none" anchor="ctr"/>
            <a:lstStyle/>
            <a:p>
              <a:endParaRPr lang="en-US"/>
            </a:p>
          </p:txBody>
        </p:sp>
        <p:sp>
          <p:nvSpPr>
            <p:cNvPr id="80925" name="Line 122"/>
            <p:cNvSpPr>
              <a:spLocks noChangeShapeType="1"/>
            </p:cNvSpPr>
            <p:nvPr/>
          </p:nvSpPr>
          <p:spPr bwMode="auto">
            <a:xfrm>
              <a:off x="1057" y="3404"/>
              <a:ext cx="199" cy="0"/>
            </a:xfrm>
            <a:prstGeom prst="line">
              <a:avLst/>
            </a:prstGeom>
            <a:noFill/>
            <a:ln w="28575">
              <a:solidFill>
                <a:srgbClr val="4279C6"/>
              </a:solidFill>
              <a:round/>
              <a:headEnd/>
              <a:tailEnd/>
            </a:ln>
          </p:spPr>
          <p:txBody>
            <a:bodyPr wrap="none" anchor="ctr"/>
            <a:lstStyle/>
            <a:p>
              <a:endParaRPr lang="en-US"/>
            </a:p>
          </p:txBody>
        </p:sp>
        <p:sp>
          <p:nvSpPr>
            <p:cNvPr id="80926" name="Line 123"/>
            <p:cNvSpPr>
              <a:spLocks noChangeShapeType="1"/>
            </p:cNvSpPr>
            <p:nvPr/>
          </p:nvSpPr>
          <p:spPr bwMode="auto">
            <a:xfrm>
              <a:off x="1057" y="3681"/>
              <a:ext cx="199" cy="0"/>
            </a:xfrm>
            <a:prstGeom prst="line">
              <a:avLst/>
            </a:prstGeom>
            <a:noFill/>
            <a:ln w="28575">
              <a:solidFill>
                <a:srgbClr val="4279C6"/>
              </a:solidFill>
              <a:round/>
              <a:headEnd/>
              <a:tailEnd/>
            </a:ln>
          </p:spPr>
          <p:txBody>
            <a:bodyPr wrap="none" anchor="ctr"/>
            <a:lstStyle/>
            <a:p>
              <a:endParaRPr lang="en-US"/>
            </a:p>
          </p:txBody>
        </p:sp>
        <p:sp>
          <p:nvSpPr>
            <p:cNvPr id="80927" name="AutoShape 124"/>
            <p:cNvSpPr>
              <a:spLocks noChangeArrowheads="1"/>
            </p:cNvSpPr>
            <p:nvPr/>
          </p:nvSpPr>
          <p:spPr bwMode="auto">
            <a:xfrm>
              <a:off x="182" y="1566"/>
              <a:ext cx="894"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USB2.0 HOST : 3</a:t>
              </a:r>
            </a:p>
          </p:txBody>
        </p:sp>
        <p:sp>
          <p:nvSpPr>
            <p:cNvPr id="80928" name="AutoShape 125"/>
            <p:cNvSpPr>
              <a:spLocks noChangeArrowheads="1"/>
            </p:cNvSpPr>
            <p:nvPr/>
          </p:nvSpPr>
          <p:spPr bwMode="auto">
            <a:xfrm>
              <a:off x="182" y="1890"/>
              <a:ext cx="894" cy="295"/>
            </a:xfrm>
            <a:prstGeom prst="roundRect">
              <a:avLst>
                <a:gd name="adj" fmla="val 16667"/>
              </a:avLst>
            </a:prstGeom>
            <a:solidFill>
              <a:srgbClr val="000400"/>
            </a:solidFill>
            <a:ln w="9525" algn="ctr">
              <a:noFill/>
              <a:round/>
              <a:headEnd/>
              <a:tailEnd/>
            </a:ln>
          </p:spPr>
          <p:txBody>
            <a:bodyPr wrap="none" anchor="ctr"/>
            <a:lstStyle/>
            <a:p>
              <a:pPr algn="ctr">
                <a:lnSpc>
                  <a:spcPct val="80000"/>
                </a:lnSpc>
              </a:pPr>
              <a:r>
                <a:rPr lang="en-US" altLang="ja-JP" sz="1600" b="1">
                  <a:solidFill>
                    <a:schemeClr val="bg1"/>
                  </a:solidFill>
                  <a:latin typeface="Calibri" pitchFamily="34" charset="0"/>
                </a:rPr>
                <a:t>USB2.0</a:t>
              </a:r>
              <a:br>
                <a:rPr lang="en-US" altLang="ja-JP" sz="1600" b="1">
                  <a:solidFill>
                    <a:schemeClr val="bg1"/>
                  </a:solidFill>
                  <a:latin typeface="Calibri" pitchFamily="34" charset="0"/>
                </a:rPr>
              </a:br>
              <a:r>
                <a:rPr lang="en-US" altLang="ja-JP" sz="1600" b="1">
                  <a:solidFill>
                    <a:schemeClr val="bg1"/>
                  </a:solidFill>
                  <a:latin typeface="Calibri" pitchFamily="34" charset="0"/>
                </a:rPr>
                <a:t>HOST/Device : 1</a:t>
              </a:r>
            </a:p>
          </p:txBody>
        </p:sp>
        <p:sp>
          <p:nvSpPr>
            <p:cNvPr id="80929" name="AutoShape 126"/>
            <p:cNvSpPr>
              <a:spLocks noChangeArrowheads="1"/>
            </p:cNvSpPr>
            <p:nvPr/>
          </p:nvSpPr>
          <p:spPr bwMode="auto">
            <a:xfrm>
              <a:off x="182" y="2214"/>
              <a:ext cx="894" cy="295"/>
            </a:xfrm>
            <a:prstGeom prst="roundRect">
              <a:avLst>
                <a:gd name="adj" fmla="val 16667"/>
              </a:avLst>
            </a:prstGeom>
            <a:solidFill>
              <a:srgbClr val="000400"/>
            </a:solidFill>
            <a:ln w="9525" algn="ctr">
              <a:noFill/>
              <a:round/>
              <a:headEnd/>
              <a:tailEnd/>
            </a:ln>
          </p:spPr>
          <p:txBody>
            <a:bodyPr wrap="none" anchor="ctr"/>
            <a:lstStyle/>
            <a:p>
              <a:pPr algn="ctr">
                <a:lnSpc>
                  <a:spcPct val="90000"/>
                </a:lnSpc>
              </a:pPr>
              <a:r>
                <a:rPr lang="en-US" altLang="ja-JP" sz="1600" b="1">
                  <a:solidFill>
                    <a:schemeClr val="bg1"/>
                  </a:solidFill>
                  <a:latin typeface="Calibri" pitchFamily="34" charset="0"/>
                </a:rPr>
                <a:t>Video input</a:t>
              </a:r>
              <a:br>
                <a:rPr lang="en-US" altLang="ja-JP" sz="1600" b="1">
                  <a:solidFill>
                    <a:schemeClr val="bg1"/>
                  </a:solidFill>
                  <a:latin typeface="Calibri" pitchFamily="34" charset="0"/>
                </a:rPr>
              </a:br>
              <a:r>
                <a:rPr lang="en-US" altLang="ja-JP" sz="1400" b="1">
                  <a:solidFill>
                    <a:schemeClr val="bg1"/>
                  </a:solidFill>
                  <a:latin typeface="Calibri" pitchFamily="34" charset="0"/>
                </a:rPr>
                <a:t>(BT656, RAW)</a:t>
              </a:r>
            </a:p>
          </p:txBody>
        </p:sp>
        <p:sp>
          <p:nvSpPr>
            <p:cNvPr id="80930" name="AutoShape 127"/>
            <p:cNvSpPr>
              <a:spLocks noChangeArrowheads="1"/>
            </p:cNvSpPr>
            <p:nvPr/>
          </p:nvSpPr>
          <p:spPr bwMode="auto">
            <a:xfrm>
              <a:off x="182" y="2538"/>
              <a:ext cx="893"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Serial ATA II : 2</a:t>
              </a:r>
            </a:p>
          </p:txBody>
        </p:sp>
        <p:sp>
          <p:nvSpPr>
            <p:cNvPr id="80931" name="AutoShape 128"/>
            <p:cNvSpPr>
              <a:spLocks noChangeArrowheads="1"/>
            </p:cNvSpPr>
            <p:nvPr/>
          </p:nvSpPr>
          <p:spPr bwMode="auto">
            <a:xfrm>
              <a:off x="182" y="3054"/>
              <a:ext cx="894" cy="229"/>
            </a:xfrm>
            <a:prstGeom prst="roundRect">
              <a:avLst>
                <a:gd name="adj" fmla="val 16667"/>
              </a:avLst>
            </a:prstGeom>
            <a:solidFill>
              <a:srgbClr val="000400"/>
            </a:solidFill>
            <a:ln w="57150" algn="ctr">
              <a:solidFill>
                <a:srgbClr val="FFFF00"/>
              </a:solidFill>
              <a:round/>
              <a:headEnd/>
              <a:tailEnd/>
            </a:ln>
          </p:spPr>
          <p:txBody>
            <a:bodyPr wrap="none" anchor="ctr"/>
            <a:lstStyle/>
            <a:p>
              <a:pPr algn="ctr"/>
              <a:r>
                <a:rPr lang="en-US" altLang="ja-JP" sz="1600" b="1">
                  <a:solidFill>
                    <a:schemeClr val="bg1"/>
                  </a:solidFill>
                  <a:latin typeface="Calibri" pitchFamily="34" charset="0"/>
                </a:rPr>
                <a:t>SD HOST : 2</a:t>
              </a:r>
            </a:p>
          </p:txBody>
        </p:sp>
        <p:sp>
          <p:nvSpPr>
            <p:cNvPr id="80932" name="AutoShape 129"/>
            <p:cNvSpPr>
              <a:spLocks noChangeArrowheads="1"/>
            </p:cNvSpPr>
            <p:nvPr/>
          </p:nvSpPr>
          <p:spPr bwMode="auto">
            <a:xfrm>
              <a:off x="182" y="3571"/>
              <a:ext cx="894" cy="229"/>
            </a:xfrm>
            <a:prstGeom prst="roundRect">
              <a:avLst>
                <a:gd name="adj" fmla="val 16667"/>
              </a:avLst>
            </a:prstGeom>
            <a:solidFill>
              <a:srgbClr val="000400"/>
            </a:solidFill>
            <a:ln w="57150" algn="ctr">
              <a:solidFill>
                <a:srgbClr val="FFFF00"/>
              </a:solidFill>
              <a:round/>
              <a:headEnd/>
              <a:tailEnd/>
            </a:ln>
          </p:spPr>
          <p:txBody>
            <a:bodyPr wrap="none" anchor="ctr"/>
            <a:lstStyle/>
            <a:p>
              <a:pPr algn="ctr"/>
              <a:r>
                <a:rPr lang="en-US" altLang="ja-JP" sz="1600" b="1">
                  <a:solidFill>
                    <a:schemeClr val="bg1"/>
                  </a:solidFill>
                  <a:latin typeface="Calibri" pitchFamily="34" charset="0"/>
                </a:rPr>
                <a:t>TDM : 1</a:t>
              </a:r>
              <a:endParaRPr lang="en-US" altLang="ja-JP" sz="1600" b="1">
                <a:solidFill>
                  <a:srgbClr val="FF0000"/>
                </a:solidFill>
                <a:latin typeface="Calibri" pitchFamily="34" charset="0"/>
              </a:endParaRPr>
            </a:p>
          </p:txBody>
        </p:sp>
        <p:sp>
          <p:nvSpPr>
            <p:cNvPr id="80933" name="AutoShape 130"/>
            <p:cNvSpPr>
              <a:spLocks noChangeArrowheads="1"/>
            </p:cNvSpPr>
            <p:nvPr/>
          </p:nvSpPr>
          <p:spPr bwMode="auto">
            <a:xfrm>
              <a:off x="182" y="2796"/>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SD HOST : 1</a:t>
              </a:r>
            </a:p>
          </p:txBody>
        </p:sp>
        <p:sp>
          <p:nvSpPr>
            <p:cNvPr id="80934" name="AutoShape 131"/>
            <p:cNvSpPr>
              <a:spLocks noChangeArrowheads="1"/>
            </p:cNvSpPr>
            <p:nvPr/>
          </p:nvSpPr>
          <p:spPr bwMode="auto">
            <a:xfrm>
              <a:off x="182" y="3312"/>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TDM : 1</a:t>
              </a:r>
              <a:endParaRPr lang="en-US" altLang="ja-JP" sz="1600" b="1">
                <a:solidFill>
                  <a:srgbClr val="FF0000"/>
                </a:solidFill>
                <a:latin typeface="Calibri" pitchFamily="34" charset="0"/>
              </a:endParaRPr>
            </a:p>
          </p:txBody>
        </p:sp>
        <p:sp>
          <p:nvSpPr>
            <p:cNvPr id="80935" name="Line 132"/>
            <p:cNvSpPr>
              <a:spLocks noChangeShapeType="1"/>
            </p:cNvSpPr>
            <p:nvPr/>
          </p:nvSpPr>
          <p:spPr bwMode="auto">
            <a:xfrm>
              <a:off x="1336" y="2288"/>
              <a:ext cx="199" cy="0"/>
            </a:xfrm>
            <a:prstGeom prst="line">
              <a:avLst/>
            </a:prstGeom>
            <a:noFill/>
            <a:ln w="28575">
              <a:solidFill>
                <a:srgbClr val="4279C6"/>
              </a:solidFill>
              <a:round/>
              <a:headEnd/>
              <a:tailEnd/>
            </a:ln>
          </p:spPr>
          <p:txBody>
            <a:bodyPr wrap="none" anchor="ctr"/>
            <a:lstStyle/>
            <a:p>
              <a:endParaRPr lang="en-US"/>
            </a:p>
          </p:txBody>
        </p:sp>
        <p:sp>
          <p:nvSpPr>
            <p:cNvPr id="80936" name="Text Box 133"/>
            <p:cNvSpPr txBox="1">
              <a:spLocks noChangeArrowheads="1"/>
            </p:cNvSpPr>
            <p:nvPr/>
          </p:nvSpPr>
          <p:spPr bwMode="auto">
            <a:xfrm>
              <a:off x="2848" y="3777"/>
              <a:ext cx="2861" cy="250"/>
            </a:xfrm>
            <a:prstGeom prst="rect">
              <a:avLst/>
            </a:prstGeom>
            <a:noFill/>
            <a:ln w="9525">
              <a:noFill/>
              <a:miter lim="800000"/>
              <a:headEnd/>
              <a:tailEnd/>
            </a:ln>
          </p:spPr>
          <p:txBody>
            <a:bodyPr lIns="0" tIns="0" rIns="0" bIns="0">
              <a:spAutoFit/>
            </a:bodyPr>
            <a:lstStyle/>
            <a:p>
              <a:pPr marL="450850" indent="-450850">
                <a:tabLst>
                  <a:tab pos="450850" algn="l"/>
                </a:tabLst>
              </a:pPr>
              <a:r>
                <a:rPr lang="en-US" altLang="ja-JP" sz="1200">
                  <a:latin typeface="Calibri" pitchFamily="34" charset="0"/>
                </a:rPr>
                <a:t>Note : The peripheral blocks outlined in yellow work as FPGA optional interface so that they cannot be used when an FPGA is connected.</a:t>
              </a:r>
            </a:p>
          </p:txBody>
        </p:sp>
        <p:sp>
          <p:nvSpPr>
            <p:cNvPr id="80937" name="AutoShape 134"/>
            <p:cNvSpPr>
              <a:spLocks noChangeArrowheads="1"/>
            </p:cNvSpPr>
            <p:nvPr/>
          </p:nvSpPr>
          <p:spPr bwMode="auto">
            <a:xfrm>
              <a:off x="1513" y="1900"/>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SPI : 2</a:t>
              </a:r>
            </a:p>
          </p:txBody>
        </p:sp>
        <p:sp>
          <p:nvSpPr>
            <p:cNvPr id="80938" name="AutoShape 135"/>
            <p:cNvSpPr>
              <a:spLocks noChangeArrowheads="1"/>
            </p:cNvSpPr>
            <p:nvPr/>
          </p:nvSpPr>
          <p:spPr bwMode="auto">
            <a:xfrm>
              <a:off x="1513" y="2181"/>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I2C : 2</a:t>
              </a:r>
            </a:p>
          </p:txBody>
        </p:sp>
        <p:sp>
          <p:nvSpPr>
            <p:cNvPr id="80939" name="AutoShape 136"/>
            <p:cNvSpPr>
              <a:spLocks noChangeArrowheads="1"/>
            </p:cNvSpPr>
            <p:nvPr/>
          </p:nvSpPr>
          <p:spPr bwMode="auto">
            <a:xfrm>
              <a:off x="1513" y="2463"/>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I2S : 5</a:t>
              </a:r>
              <a:endParaRPr lang="en-US" altLang="ja-JP" sz="1400" b="1">
                <a:solidFill>
                  <a:srgbClr val="FF0000"/>
                </a:solidFill>
                <a:latin typeface="Calibri" pitchFamily="34" charset="0"/>
              </a:endParaRPr>
            </a:p>
          </p:txBody>
        </p:sp>
        <p:sp>
          <p:nvSpPr>
            <p:cNvPr id="80940" name="AutoShape 137"/>
            <p:cNvSpPr>
              <a:spLocks noChangeArrowheads="1"/>
            </p:cNvSpPr>
            <p:nvPr/>
          </p:nvSpPr>
          <p:spPr bwMode="auto">
            <a:xfrm>
              <a:off x="1513" y="3026"/>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UART : 3</a:t>
              </a:r>
            </a:p>
          </p:txBody>
        </p:sp>
        <p:sp>
          <p:nvSpPr>
            <p:cNvPr id="80941" name="AutoShape 138"/>
            <p:cNvSpPr>
              <a:spLocks noChangeArrowheads="1"/>
            </p:cNvSpPr>
            <p:nvPr/>
          </p:nvSpPr>
          <p:spPr bwMode="auto">
            <a:xfrm>
              <a:off x="1513" y="3308"/>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Media LB</a:t>
              </a:r>
              <a:r>
                <a:rPr lang="en-US" altLang="ja-JP" sz="2000" baseline="30000">
                  <a:solidFill>
                    <a:schemeClr val="bg1"/>
                  </a:solidFill>
                  <a:latin typeface="Calibri" pitchFamily="34" charset="0"/>
                </a:rPr>
                <a:t>®</a:t>
              </a:r>
              <a:r>
                <a:rPr lang="en-US" altLang="ja-JP" sz="1600" b="1">
                  <a:solidFill>
                    <a:schemeClr val="bg1"/>
                  </a:solidFill>
                  <a:latin typeface="Calibri" pitchFamily="34" charset="0"/>
                </a:rPr>
                <a:t> : 1</a:t>
              </a:r>
            </a:p>
          </p:txBody>
        </p:sp>
        <p:sp>
          <p:nvSpPr>
            <p:cNvPr id="80942" name="AutoShape 139"/>
            <p:cNvSpPr>
              <a:spLocks noChangeArrowheads="1"/>
            </p:cNvSpPr>
            <p:nvPr/>
          </p:nvSpPr>
          <p:spPr bwMode="auto">
            <a:xfrm>
              <a:off x="1513" y="3590"/>
              <a:ext cx="894" cy="229"/>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GPIO : </a:t>
              </a:r>
              <a:r>
                <a:rPr lang="en-US" altLang="ja-JP" sz="1600" b="1">
                  <a:solidFill>
                    <a:schemeClr val="bg2"/>
                  </a:solidFill>
                  <a:latin typeface="Calibri" pitchFamily="34" charset="0"/>
                </a:rPr>
                <a:t>103*</a:t>
              </a:r>
            </a:p>
          </p:txBody>
        </p:sp>
        <p:sp>
          <p:nvSpPr>
            <p:cNvPr id="80943" name="AutoShape 140"/>
            <p:cNvSpPr>
              <a:spLocks noChangeArrowheads="1"/>
            </p:cNvSpPr>
            <p:nvPr/>
          </p:nvSpPr>
          <p:spPr bwMode="auto">
            <a:xfrm>
              <a:off x="1513" y="2745"/>
              <a:ext cx="894" cy="229"/>
            </a:xfrm>
            <a:prstGeom prst="roundRect">
              <a:avLst>
                <a:gd name="adj" fmla="val 16667"/>
              </a:avLst>
            </a:prstGeom>
            <a:solidFill>
              <a:srgbClr val="000400"/>
            </a:solidFill>
            <a:ln w="57150" algn="ctr">
              <a:solidFill>
                <a:srgbClr val="FFFF00"/>
              </a:solidFill>
              <a:round/>
              <a:headEnd/>
              <a:tailEnd/>
            </a:ln>
          </p:spPr>
          <p:txBody>
            <a:bodyPr wrap="none" anchor="ctr"/>
            <a:lstStyle/>
            <a:p>
              <a:pPr algn="ctr"/>
              <a:r>
                <a:rPr lang="en-US" altLang="ja-JP" sz="1600" b="1">
                  <a:solidFill>
                    <a:schemeClr val="bg1"/>
                  </a:solidFill>
                  <a:latin typeface="Calibri" pitchFamily="34" charset="0"/>
                </a:rPr>
                <a:t>I2S : 1</a:t>
              </a:r>
            </a:p>
          </p:txBody>
        </p:sp>
        <p:sp>
          <p:nvSpPr>
            <p:cNvPr id="80944" name="Line 141"/>
            <p:cNvSpPr>
              <a:spLocks noChangeShapeType="1"/>
            </p:cNvSpPr>
            <p:nvPr/>
          </p:nvSpPr>
          <p:spPr bwMode="auto">
            <a:xfrm rot="-5400000">
              <a:off x="1944" y="1513"/>
              <a:ext cx="106" cy="0"/>
            </a:xfrm>
            <a:prstGeom prst="line">
              <a:avLst/>
            </a:prstGeom>
            <a:noFill/>
            <a:ln w="28575">
              <a:solidFill>
                <a:srgbClr val="4279C6"/>
              </a:solidFill>
              <a:round/>
              <a:headEnd/>
              <a:tailEnd/>
            </a:ln>
          </p:spPr>
          <p:txBody>
            <a:bodyPr wrap="none" anchor="ctr"/>
            <a:lstStyle/>
            <a:p>
              <a:endParaRPr lang="en-US"/>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Codename Decoder</a:t>
            </a:r>
            <a:endParaRPr lang="en-US" dirty="0"/>
          </a:p>
        </p:txBody>
      </p:sp>
      <p:graphicFrame>
        <p:nvGraphicFramePr>
          <p:cNvPr id="7" name="Content Placeholder 6"/>
          <p:cNvGraphicFramePr>
            <a:graphicFrameLocks noGrp="1"/>
          </p:cNvGraphicFramePr>
          <p:nvPr>
            <p:ph idx="1"/>
          </p:nvPr>
        </p:nvGraphicFramePr>
        <p:xfrm>
          <a:off x="455612" y="1066800"/>
          <a:ext cx="8231188" cy="2661920"/>
        </p:xfrm>
        <a:graphic>
          <a:graphicData uri="http://schemas.openxmlformats.org/drawingml/2006/table">
            <a:tbl>
              <a:tblPr firstRow="1" bandRow="1">
                <a:tableStyleId>{5C22544A-7EE6-4342-B048-85BDC9FD1C3A}</a:tableStyleId>
              </a:tblPr>
              <a:tblGrid>
                <a:gridCol w="2140849"/>
                <a:gridCol w="6090339"/>
              </a:tblGrid>
              <a:tr h="370840">
                <a:tc>
                  <a:txBody>
                    <a:bodyPr/>
                    <a:lstStyle/>
                    <a:p>
                      <a:r>
                        <a:rPr lang="en-US" dirty="0" smtClean="0"/>
                        <a:t>Codename</a:t>
                      </a:r>
                      <a:endParaRPr lang="en-US" dirty="0"/>
                    </a:p>
                  </a:txBody>
                  <a:tcPr/>
                </a:tc>
                <a:tc>
                  <a:txBody>
                    <a:bodyPr/>
                    <a:lstStyle/>
                    <a:p>
                      <a:r>
                        <a:rPr lang="en-US" dirty="0" smtClean="0"/>
                        <a:t>Official name</a:t>
                      </a:r>
                      <a:endParaRPr lang="en-US" dirty="0"/>
                    </a:p>
                  </a:txBody>
                  <a:tcPr/>
                </a:tc>
              </a:tr>
              <a:tr h="370840">
                <a:tc>
                  <a:txBody>
                    <a:bodyPr/>
                    <a:lstStyle/>
                    <a:p>
                      <a:r>
                        <a:rPr lang="en-US" dirty="0" smtClean="0"/>
                        <a:t>Queens Bay</a:t>
                      </a:r>
                      <a:endParaRPr lang="en-US" dirty="0"/>
                    </a:p>
                  </a:txBody>
                  <a:tcPr/>
                </a:tc>
                <a:tc>
                  <a:txBody>
                    <a:bodyPr/>
                    <a:lstStyle/>
                    <a:p>
                      <a:r>
                        <a:rPr lang="en-US" sz="1800" dirty="0" smtClean="0"/>
                        <a:t>A Platform Solution Codename for the Tunnel Creek CPU</a:t>
                      </a:r>
                      <a:endParaRPr lang="en-US" dirty="0"/>
                    </a:p>
                  </a:txBody>
                  <a:tcPr/>
                </a:tc>
              </a:tr>
              <a:tr h="370840">
                <a:tc>
                  <a:txBody>
                    <a:bodyPr/>
                    <a:lstStyle/>
                    <a:p>
                      <a:r>
                        <a:rPr lang="en-US" dirty="0" smtClean="0"/>
                        <a:t>Tunnel Creek</a:t>
                      </a:r>
                      <a:endParaRPr lang="en-US" dirty="0"/>
                    </a:p>
                  </a:txBody>
                  <a:tcPr/>
                </a:tc>
                <a:tc>
                  <a:txBody>
                    <a:bodyPr/>
                    <a:lstStyle/>
                    <a:p>
                      <a:r>
                        <a:rPr lang="en-US" dirty="0" smtClean="0"/>
                        <a:t>CPU codename for the Intel® Atom™ Processor E6xx series</a:t>
                      </a:r>
                      <a:endParaRPr lang="en-US" dirty="0"/>
                    </a:p>
                  </a:txBody>
                  <a:tcPr/>
                </a:tc>
              </a:tr>
              <a:tr h="370840">
                <a:tc>
                  <a:txBody>
                    <a:bodyPr/>
                    <a:lstStyle/>
                    <a:p>
                      <a:r>
                        <a:rPr lang="en-US" dirty="0" err="1" smtClean="0"/>
                        <a:t>Topcliff</a:t>
                      </a:r>
                      <a:endParaRPr lang="en-US" dirty="0"/>
                    </a:p>
                  </a:txBody>
                  <a:tcPr/>
                </a:tc>
                <a:tc>
                  <a:txBody>
                    <a:bodyPr/>
                    <a:lstStyle/>
                    <a:p>
                      <a:r>
                        <a:rPr lang="en-US" dirty="0" smtClean="0"/>
                        <a:t>Intel® Platform Controller Hub EG20T</a:t>
                      </a:r>
                      <a:endParaRPr lang="en-US" dirty="0"/>
                    </a:p>
                  </a:txBody>
                  <a:tcPr/>
                </a:tc>
              </a:tr>
              <a:tr h="370840">
                <a:tc>
                  <a:txBody>
                    <a:bodyPr/>
                    <a:lstStyle/>
                    <a:p>
                      <a:r>
                        <a:rPr lang="en-US" dirty="0" smtClean="0"/>
                        <a:t>Crown Bay</a:t>
                      </a:r>
                      <a:endParaRPr lang="en-US" dirty="0"/>
                    </a:p>
                  </a:txBody>
                  <a:tcPr/>
                </a:tc>
                <a:tc>
                  <a:txBody>
                    <a:bodyPr/>
                    <a:lstStyle/>
                    <a:p>
                      <a:r>
                        <a:rPr lang="en-US" dirty="0" smtClean="0"/>
                        <a:t>Customer</a:t>
                      </a:r>
                      <a:r>
                        <a:rPr lang="en-US" baseline="0" dirty="0" smtClean="0"/>
                        <a:t> Reference Board for Tunnel Creek + </a:t>
                      </a:r>
                      <a:r>
                        <a:rPr lang="en-US" baseline="0" dirty="0" err="1" smtClean="0"/>
                        <a:t>Topcliff</a:t>
                      </a:r>
                      <a:endParaRPr lang="en-US" dirty="0"/>
                    </a:p>
                  </a:txBody>
                  <a:tcPr/>
                </a:tc>
              </a:tr>
            </a:tbl>
          </a:graphicData>
        </a:graphic>
      </p:graphicFrame>
      <p:sp>
        <p:nvSpPr>
          <p:cNvPr id="4" name="Slide Number Placeholder 3"/>
          <p:cNvSpPr>
            <a:spLocks noGrp="1"/>
          </p:cNvSpPr>
          <p:nvPr>
            <p:ph type="sldNum" sz="quarter" idx="11"/>
          </p:nvPr>
        </p:nvSpPr>
        <p:spPr/>
        <p:txBody>
          <a:bodyPr/>
          <a:lstStyle/>
          <a:p>
            <a:pPr>
              <a:defRPr/>
            </a:pPr>
            <a:fld id="{2F69A64A-7B08-4927-8671-8FA8A02B3B19}" type="slidenum">
              <a:rPr lang="en-US" smtClean="0"/>
              <a:pPr>
                <a:defRPr/>
              </a:pPr>
              <a:t>3</a:t>
            </a:fld>
            <a:endParaRPr lang="en-US"/>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455613" y="152400"/>
            <a:ext cx="7767637" cy="762000"/>
          </a:xfrm>
          <a:prstGeom prst="rect">
            <a:avLst/>
          </a:prstGeom>
          <a:noFill/>
          <a:ln w="9525">
            <a:noFill/>
            <a:miter lim="800000"/>
            <a:headEnd/>
            <a:tailEnd/>
          </a:ln>
        </p:spPr>
        <p:txBody>
          <a:bodyPr wrap="none" lIns="0" tIns="0" rIns="0" bIns="0">
            <a:spAutoFit/>
          </a:bodyPr>
          <a:lstStyle/>
          <a:p>
            <a:pPr eaLnBrk="0" hangingPunct="0"/>
            <a:r>
              <a:rPr lang="en-US" altLang="ja-JP" sz="2600" b="1">
                <a:latin typeface="HGP創英角ｺﾞｼｯｸUB"/>
                <a:ea typeface="HGP創英角ｺﾞｼｯｸUB"/>
                <a:cs typeface="HGP創英角ｺﾞｼｯｸUB"/>
              </a:rPr>
              <a:t>ML7810 for Low Sku In-Vehicle Infotainment</a:t>
            </a:r>
            <a:r>
              <a:rPr lang="en-US" altLang="ja-JP" sz="2600">
                <a:latin typeface="HGP創英角ｺﾞｼｯｸUB"/>
                <a:ea typeface="HGP創英角ｺﾞｼｯｸUB"/>
                <a:cs typeface="HGP創英角ｺﾞｼｯｸUB"/>
              </a:rPr>
              <a:t/>
            </a:r>
            <a:br>
              <a:rPr lang="en-US" altLang="ja-JP" sz="2600">
                <a:latin typeface="HGP創英角ｺﾞｼｯｸUB"/>
                <a:ea typeface="HGP創英角ｺﾞｼｯｸUB"/>
                <a:cs typeface="HGP創英角ｺﾞｼｯｸUB"/>
              </a:rPr>
            </a:br>
            <a:r>
              <a:rPr lang="en-US" altLang="ja-JP" sz="1200">
                <a:latin typeface="HGP創英角ｺﾞｼｯｸUB"/>
                <a:ea typeface="HGP創英角ｺﾞｼｯｸUB"/>
                <a:cs typeface="HGP創英角ｺﾞｼｯｸUB"/>
              </a:rPr>
              <a:t>This information is provided as a courtesy to our customers. Reprinted with permission. Intel makes no claims about </a:t>
            </a:r>
            <a:br>
              <a:rPr lang="en-US" altLang="ja-JP" sz="1200">
                <a:latin typeface="HGP創英角ｺﾞｼｯｸUB"/>
                <a:ea typeface="HGP創英角ｺﾞｼｯｸUB"/>
                <a:cs typeface="HGP創英角ｺﾞｼｯｸUB"/>
              </a:rPr>
            </a:br>
            <a:r>
              <a:rPr lang="en-US" altLang="ja-JP" sz="1200">
                <a:latin typeface="HGP創英角ｺﾞｼｯｸUB"/>
                <a:ea typeface="HGP創英角ｺﾞｼｯｸUB"/>
                <a:cs typeface="HGP創英角ｺﾞｼｯｸUB"/>
              </a:rPr>
              <a:t>the accuracy of this information. Contact the vendor directly for complete information about this device.</a:t>
            </a:r>
          </a:p>
        </p:txBody>
      </p:sp>
      <p:sp>
        <p:nvSpPr>
          <p:cNvPr id="82946" name="Rectangle 6"/>
          <p:cNvSpPr>
            <a:spLocks noChangeArrowheads="1"/>
          </p:cNvSpPr>
          <p:nvPr/>
        </p:nvSpPr>
        <p:spPr bwMode="auto">
          <a:xfrm>
            <a:off x="4483100" y="1112838"/>
            <a:ext cx="4360863" cy="3459162"/>
          </a:xfrm>
          <a:prstGeom prst="rect">
            <a:avLst/>
          </a:prstGeom>
          <a:noFill/>
          <a:ln w="9525" algn="ctr">
            <a:noFill/>
            <a:miter lim="800000"/>
            <a:headEnd/>
            <a:tailEnd/>
          </a:ln>
        </p:spPr>
        <p:txBody>
          <a:bodyPr/>
          <a:lstStyle/>
          <a:p>
            <a:pPr marL="177800" indent="-177800" eaLnBrk="0" hangingPunct="0">
              <a:lnSpc>
                <a:spcPct val="90000"/>
              </a:lnSpc>
              <a:buClr>
                <a:srgbClr val="779AE3"/>
              </a:buClr>
              <a:buFont typeface="Wingdings" pitchFamily="2" charset="2"/>
              <a:buNone/>
            </a:pPr>
            <a:r>
              <a:rPr lang="en-US" altLang="ja-JP" sz="1000">
                <a:solidFill>
                  <a:srgbClr val="292929"/>
                </a:solidFill>
                <a:latin typeface="Calibri" pitchFamily="34" charset="0"/>
              </a:rPr>
              <a:t>Operating voltage : 3.3V, 1.2V, 2.5V </a:t>
            </a:r>
          </a:p>
          <a:p>
            <a:pPr marL="177800" indent="-177800" eaLnBrk="0" hangingPunct="0">
              <a:lnSpc>
                <a:spcPct val="90000"/>
              </a:lnSpc>
              <a:buClr>
                <a:srgbClr val="779AE3"/>
              </a:buClr>
              <a:buFont typeface="Wingdings" pitchFamily="2" charset="2"/>
              <a:buNone/>
            </a:pPr>
            <a:r>
              <a:rPr lang="en-US" altLang="ja-JP" sz="1000">
                <a:solidFill>
                  <a:srgbClr val="292929"/>
                </a:solidFill>
                <a:latin typeface="Calibri" pitchFamily="34" charset="0"/>
              </a:rPr>
              <a:t>Consumption power : 0.7W (standard operation)</a:t>
            </a:r>
          </a:p>
          <a:p>
            <a:pPr marL="177800" indent="-177800" eaLnBrk="0" hangingPunct="0">
              <a:lnSpc>
                <a:spcPct val="90000"/>
              </a:lnSpc>
              <a:buClr>
                <a:srgbClr val="779AE3"/>
              </a:buClr>
              <a:buFont typeface="Wingdings" pitchFamily="2" charset="2"/>
              <a:buNone/>
            </a:pPr>
            <a:r>
              <a:rPr lang="en-US" altLang="ja-JP" sz="1000">
                <a:solidFill>
                  <a:srgbClr val="292929"/>
                </a:solidFill>
                <a:latin typeface="Calibri" pitchFamily="34" charset="0"/>
              </a:rPr>
              <a:t>Operating temperature : -40 to +85 degree C</a:t>
            </a:r>
          </a:p>
          <a:p>
            <a:pPr marL="177800" indent="-177800" eaLnBrk="0" hangingPunct="0">
              <a:lnSpc>
                <a:spcPct val="90000"/>
              </a:lnSpc>
              <a:buClr>
                <a:srgbClr val="779AE3"/>
              </a:buClr>
              <a:buFont typeface="Wingdings" pitchFamily="2" charset="2"/>
              <a:buNone/>
            </a:pPr>
            <a:r>
              <a:rPr lang="en-US" altLang="ja-JP" sz="1000">
                <a:solidFill>
                  <a:srgbClr val="292929"/>
                </a:solidFill>
                <a:latin typeface="Calibri" pitchFamily="34" charset="0"/>
              </a:rPr>
              <a:t>Package : 324pin BGA (19*19mm, 0.8mm pitch)</a:t>
            </a:r>
          </a:p>
          <a:p>
            <a:pPr marL="177800" indent="-177800" eaLnBrk="0" hangingPunct="0">
              <a:lnSpc>
                <a:spcPct val="90000"/>
              </a:lnSpc>
              <a:buClr>
                <a:srgbClr val="779AE3"/>
              </a:buClr>
              <a:buFont typeface="Wingdings" pitchFamily="2" charset="2"/>
              <a:buNone/>
            </a:pPr>
            <a:r>
              <a:rPr lang="en-US" altLang="ja-JP" sz="1000">
                <a:solidFill>
                  <a:srgbClr val="292929"/>
                </a:solidFill>
                <a:latin typeface="Calibri" pitchFamily="34" charset="0"/>
              </a:rPr>
              <a:t>Major peripheral functions</a:t>
            </a:r>
          </a:p>
          <a:p>
            <a:pPr marL="357188" lvl="1" indent="-177800" eaLnBrk="0" hangingPunct="0">
              <a:lnSpc>
                <a:spcPct val="80000"/>
              </a:lnSpc>
              <a:buClr>
                <a:srgbClr val="779AE3"/>
              </a:buClr>
              <a:buSzPct val="125000"/>
              <a:buFont typeface="Wingdings" pitchFamily="2" charset="2"/>
              <a:buNone/>
            </a:pPr>
            <a:r>
              <a:rPr lang="en-US" altLang="ja-JP" sz="1000">
                <a:solidFill>
                  <a:srgbClr val="292929"/>
                </a:solidFill>
                <a:latin typeface="Calibri" pitchFamily="34" charset="0"/>
              </a:rPr>
              <a:t>For storage :</a:t>
            </a:r>
          </a:p>
          <a:p>
            <a:pPr marL="530225" lvl="2" indent="-158750" eaLnBrk="0" hangingPunct="0">
              <a:lnSpc>
                <a:spcPct val="80000"/>
              </a:lnSpc>
              <a:buClr>
                <a:srgbClr val="779AE3"/>
              </a:buClr>
              <a:buFont typeface="Wingdings" pitchFamily="2" charset="2"/>
              <a:buNone/>
            </a:pPr>
            <a:r>
              <a:rPr lang="en-US" altLang="ja-JP" sz="1000">
                <a:solidFill>
                  <a:srgbClr val="292929"/>
                </a:solidFill>
                <a:latin typeface="Calibri" pitchFamily="34" charset="0"/>
              </a:rPr>
              <a:t>USB 2.0 host with DMA : 1</a:t>
            </a:r>
          </a:p>
          <a:p>
            <a:pPr marL="530225" lvl="2" indent="-158750" eaLnBrk="0" hangingPunct="0">
              <a:lnSpc>
                <a:spcPct val="80000"/>
              </a:lnSpc>
              <a:buClr>
                <a:srgbClr val="779AE3"/>
              </a:buClr>
              <a:buFont typeface="Wingdings" pitchFamily="2" charset="2"/>
              <a:buNone/>
            </a:pPr>
            <a:r>
              <a:rPr lang="en-US" altLang="ja-JP" sz="1000">
                <a:solidFill>
                  <a:srgbClr val="292929"/>
                </a:solidFill>
                <a:latin typeface="Calibri" pitchFamily="34" charset="0"/>
              </a:rPr>
              <a:t>USB 2.0 host/device switchable with DMA : 1</a:t>
            </a:r>
          </a:p>
          <a:p>
            <a:pPr marL="530225" lvl="2" indent="-158750" eaLnBrk="0" hangingPunct="0">
              <a:lnSpc>
                <a:spcPct val="80000"/>
              </a:lnSpc>
              <a:buClr>
                <a:srgbClr val="779AE3"/>
              </a:buClr>
              <a:buFont typeface="Wingdings" pitchFamily="2" charset="2"/>
              <a:buNone/>
            </a:pPr>
            <a:r>
              <a:rPr lang="en-US" altLang="ja-JP" sz="1000">
                <a:solidFill>
                  <a:srgbClr val="292929"/>
                </a:solidFill>
                <a:latin typeface="Calibri" pitchFamily="34" charset="0"/>
              </a:rPr>
              <a:t>SD host with DMA (support SDIO) : 2</a:t>
            </a:r>
          </a:p>
          <a:p>
            <a:pPr marL="530225" lvl="2" indent="-158750" eaLnBrk="0" hangingPunct="0">
              <a:lnSpc>
                <a:spcPct val="80000"/>
              </a:lnSpc>
              <a:buClr>
                <a:srgbClr val="779AE3"/>
              </a:buClr>
              <a:buFont typeface="Wingdings" pitchFamily="2" charset="2"/>
              <a:buNone/>
            </a:pPr>
            <a:r>
              <a:rPr lang="en-US" altLang="ja-JP" sz="1000">
                <a:solidFill>
                  <a:srgbClr val="292929"/>
                </a:solidFill>
                <a:latin typeface="Calibri" pitchFamily="34" charset="0"/>
              </a:rPr>
              <a:t>Serial ATA with DMA : 1</a:t>
            </a:r>
          </a:p>
          <a:p>
            <a:pPr marL="357188" lvl="1" indent="-177800" eaLnBrk="0" hangingPunct="0">
              <a:lnSpc>
                <a:spcPct val="80000"/>
              </a:lnSpc>
              <a:buClr>
                <a:srgbClr val="779AE3"/>
              </a:buClr>
              <a:buSzPct val="125000"/>
              <a:buFont typeface="Wingdings" pitchFamily="2" charset="2"/>
              <a:buNone/>
            </a:pPr>
            <a:r>
              <a:rPr lang="en-US" altLang="ja-JP" sz="1000">
                <a:solidFill>
                  <a:srgbClr val="292929"/>
                </a:solidFill>
                <a:latin typeface="Calibri" pitchFamily="34" charset="0"/>
              </a:rPr>
              <a:t>For communication :</a:t>
            </a:r>
          </a:p>
          <a:p>
            <a:pPr marL="530225" lvl="2" indent="-158750" eaLnBrk="0" hangingPunct="0">
              <a:lnSpc>
                <a:spcPct val="80000"/>
              </a:lnSpc>
              <a:buClr>
                <a:srgbClr val="779AE3"/>
              </a:buClr>
              <a:buFont typeface="Wingdings" pitchFamily="2" charset="2"/>
              <a:buNone/>
            </a:pPr>
            <a:r>
              <a:rPr lang="en-US" altLang="ja-JP" sz="1000">
                <a:solidFill>
                  <a:srgbClr val="292929"/>
                </a:solidFill>
                <a:latin typeface="Calibri" pitchFamily="34" charset="0"/>
              </a:rPr>
              <a:t>Gigabit Ethernet MAC with DMA : 1 (MUX with Video in)</a:t>
            </a:r>
          </a:p>
          <a:p>
            <a:pPr marL="530225" lvl="2" indent="-158750" eaLnBrk="0" hangingPunct="0">
              <a:lnSpc>
                <a:spcPct val="80000"/>
              </a:lnSpc>
              <a:buClr>
                <a:srgbClr val="779AE3"/>
              </a:buClr>
              <a:buFont typeface="Wingdings" pitchFamily="2" charset="2"/>
              <a:buNone/>
            </a:pPr>
            <a:r>
              <a:rPr lang="en-US" altLang="ja-JP" sz="1000">
                <a:solidFill>
                  <a:srgbClr val="292929"/>
                </a:solidFill>
                <a:latin typeface="Calibri" pitchFamily="34" charset="0"/>
              </a:rPr>
              <a:t>AES : 1</a:t>
            </a:r>
          </a:p>
          <a:p>
            <a:pPr marL="530225" lvl="2" indent="-158750" eaLnBrk="0" hangingPunct="0">
              <a:lnSpc>
                <a:spcPct val="80000"/>
              </a:lnSpc>
              <a:buClr>
                <a:srgbClr val="779AE3"/>
              </a:buClr>
              <a:buFont typeface="Wingdings" pitchFamily="2" charset="2"/>
              <a:buNone/>
            </a:pPr>
            <a:r>
              <a:rPr lang="en-US" altLang="ja-JP" sz="1000">
                <a:solidFill>
                  <a:srgbClr val="292929"/>
                </a:solidFill>
                <a:latin typeface="Calibri" pitchFamily="34" charset="0"/>
              </a:rPr>
              <a:t>CAN controller : 2</a:t>
            </a:r>
          </a:p>
          <a:p>
            <a:pPr marL="530225" lvl="2" indent="-158750" eaLnBrk="0" hangingPunct="0">
              <a:lnSpc>
                <a:spcPct val="80000"/>
              </a:lnSpc>
              <a:buClr>
                <a:srgbClr val="779AE3"/>
              </a:buClr>
              <a:buFont typeface="Wingdings" pitchFamily="2" charset="2"/>
              <a:buNone/>
            </a:pPr>
            <a:r>
              <a:rPr lang="en-US" altLang="ja-JP" sz="1000">
                <a:solidFill>
                  <a:srgbClr val="292929"/>
                </a:solidFill>
                <a:latin typeface="Calibri" pitchFamily="34" charset="0"/>
              </a:rPr>
              <a:t>Media LB with DTCP, DMA : 1</a:t>
            </a:r>
          </a:p>
          <a:p>
            <a:pPr marL="530225" lvl="2" indent="-158750" eaLnBrk="0" hangingPunct="0">
              <a:lnSpc>
                <a:spcPct val="80000"/>
              </a:lnSpc>
              <a:buClr>
                <a:srgbClr val="779AE3"/>
              </a:buClr>
              <a:buFont typeface="Wingdings" pitchFamily="2" charset="2"/>
              <a:buNone/>
            </a:pPr>
            <a:r>
              <a:rPr lang="en-US" altLang="ja-JP" sz="1000">
                <a:solidFill>
                  <a:srgbClr val="292929"/>
                </a:solidFill>
                <a:latin typeface="Calibri" pitchFamily="34" charset="0"/>
              </a:rPr>
              <a:t>VICS Decoder (DARC)  : 1 (MUX with SPI, UART)</a:t>
            </a:r>
          </a:p>
          <a:p>
            <a:pPr marL="357188" lvl="1" indent="-177800" eaLnBrk="0" hangingPunct="0">
              <a:lnSpc>
                <a:spcPct val="80000"/>
              </a:lnSpc>
              <a:buClr>
                <a:srgbClr val="779AE3"/>
              </a:buClr>
              <a:buSzPct val="125000"/>
              <a:buFont typeface="Wingdings" pitchFamily="2" charset="2"/>
              <a:buNone/>
            </a:pPr>
            <a:r>
              <a:rPr lang="en-US" altLang="ja-JP" sz="1000">
                <a:solidFill>
                  <a:srgbClr val="292929"/>
                </a:solidFill>
                <a:latin typeface="Calibri" pitchFamily="34" charset="0"/>
              </a:rPr>
              <a:t>For video</a:t>
            </a:r>
          </a:p>
          <a:p>
            <a:pPr marL="530225" lvl="2" indent="-158750" eaLnBrk="0" hangingPunct="0">
              <a:lnSpc>
                <a:spcPct val="80000"/>
              </a:lnSpc>
              <a:buClr>
                <a:srgbClr val="779AE3"/>
              </a:buClr>
              <a:buFont typeface="Wingdings" pitchFamily="2" charset="2"/>
              <a:buNone/>
            </a:pPr>
            <a:r>
              <a:rPr lang="en-US" altLang="ja-JP" sz="1000">
                <a:solidFill>
                  <a:srgbClr val="292929"/>
                </a:solidFill>
                <a:latin typeface="Calibri" pitchFamily="34" charset="0"/>
              </a:rPr>
              <a:t>Video input (BT656 x2 switch, RAW, Digital RGB) : 1</a:t>
            </a:r>
          </a:p>
          <a:p>
            <a:pPr marL="530225" lvl="2" indent="-158750" eaLnBrk="0" hangingPunct="0">
              <a:lnSpc>
                <a:spcPct val="80000"/>
              </a:lnSpc>
              <a:buClr>
                <a:srgbClr val="779AE3"/>
              </a:buClr>
              <a:buFont typeface="Wingdings" pitchFamily="2" charset="2"/>
              <a:buNone/>
            </a:pPr>
            <a:r>
              <a:rPr lang="en-US" altLang="ja-JP" sz="1000">
                <a:solidFill>
                  <a:srgbClr val="292929"/>
                </a:solidFill>
                <a:latin typeface="Calibri" pitchFamily="34" charset="0"/>
              </a:rPr>
              <a:t>DTV TS input (1seg, Full seg with DEMUX) : 2</a:t>
            </a:r>
            <a:br>
              <a:rPr lang="en-US" altLang="ja-JP" sz="1000">
                <a:solidFill>
                  <a:srgbClr val="292929"/>
                </a:solidFill>
                <a:latin typeface="Calibri" pitchFamily="34" charset="0"/>
              </a:rPr>
            </a:br>
            <a:r>
              <a:rPr lang="en-US" altLang="ja-JP" sz="1000">
                <a:solidFill>
                  <a:srgbClr val="292929"/>
                </a:solidFill>
                <a:latin typeface="Calibri" pitchFamily="34" charset="0"/>
              </a:rPr>
              <a:t>		                          (MUX with I2S, CAN, MediaLB)</a:t>
            </a:r>
          </a:p>
          <a:p>
            <a:pPr marL="357188" lvl="1" indent="-177800" eaLnBrk="0" hangingPunct="0">
              <a:lnSpc>
                <a:spcPct val="80000"/>
              </a:lnSpc>
              <a:buClr>
                <a:srgbClr val="779AE3"/>
              </a:buClr>
              <a:buSzPct val="125000"/>
              <a:buFont typeface="Wingdings" pitchFamily="2" charset="2"/>
              <a:buNone/>
            </a:pPr>
            <a:r>
              <a:rPr lang="en-US" altLang="ja-JP" sz="1000">
                <a:solidFill>
                  <a:srgbClr val="292929"/>
                </a:solidFill>
                <a:latin typeface="Calibri" pitchFamily="34" charset="0"/>
              </a:rPr>
              <a:t>Other peripheral functions :</a:t>
            </a:r>
          </a:p>
          <a:p>
            <a:pPr marL="357188" lvl="1" indent="-177800" eaLnBrk="0" hangingPunct="0">
              <a:lnSpc>
                <a:spcPct val="80000"/>
              </a:lnSpc>
              <a:buClr>
                <a:srgbClr val="779AE3"/>
              </a:buClr>
              <a:buSzPct val="125000"/>
              <a:buFont typeface="Wingdings" pitchFamily="2" charset="2"/>
              <a:buNone/>
            </a:pPr>
            <a:r>
              <a:rPr lang="en-US" altLang="ja-JP" sz="1000">
                <a:solidFill>
                  <a:srgbClr val="292929"/>
                </a:solidFill>
                <a:latin typeface="Calibri" pitchFamily="34" charset="0"/>
              </a:rPr>
              <a:t>	UART : 6,  SPI : 2,  I2C : 2, </a:t>
            </a:r>
          </a:p>
          <a:p>
            <a:pPr marL="357188" lvl="1" indent="-177800" eaLnBrk="0" hangingPunct="0">
              <a:lnSpc>
                <a:spcPct val="80000"/>
              </a:lnSpc>
              <a:buClr>
                <a:srgbClr val="779AE3"/>
              </a:buClr>
              <a:buSzPct val="125000"/>
              <a:buFont typeface="Wingdings" pitchFamily="2" charset="2"/>
              <a:buNone/>
            </a:pPr>
            <a:r>
              <a:rPr lang="en-US" altLang="ja-JP" sz="1000">
                <a:solidFill>
                  <a:srgbClr val="292929"/>
                </a:solidFill>
                <a:latin typeface="Calibri" pitchFamily="34" charset="0"/>
              </a:rPr>
              <a:t>	I2S (input/output) : 4, TDM : 1 (MUX with I2S)</a:t>
            </a:r>
          </a:p>
          <a:p>
            <a:pPr marL="357188" lvl="1" indent="-177800" eaLnBrk="0" hangingPunct="0">
              <a:lnSpc>
                <a:spcPct val="80000"/>
              </a:lnSpc>
              <a:buClr>
                <a:srgbClr val="779AE3"/>
              </a:buClr>
              <a:buSzPct val="125000"/>
              <a:buFont typeface="Wingdings" pitchFamily="2" charset="2"/>
              <a:buNone/>
            </a:pPr>
            <a:r>
              <a:rPr lang="en-US" altLang="ja-JP" sz="1000">
                <a:solidFill>
                  <a:srgbClr val="292929"/>
                </a:solidFill>
                <a:latin typeface="Calibri" pitchFamily="34" charset="0"/>
              </a:rPr>
              <a:t>	ADC : 4, GPIO : 32</a:t>
            </a:r>
          </a:p>
          <a:p>
            <a:pPr marL="177800" indent="-177800" eaLnBrk="0" hangingPunct="0">
              <a:lnSpc>
                <a:spcPct val="90000"/>
              </a:lnSpc>
              <a:buClr>
                <a:srgbClr val="779AE3"/>
              </a:buClr>
              <a:buFont typeface="Wingdings" pitchFamily="2" charset="2"/>
              <a:buNone/>
            </a:pPr>
            <a:r>
              <a:rPr lang="en-US" altLang="ja-JP" sz="1000">
                <a:solidFill>
                  <a:srgbClr val="292929"/>
                </a:solidFill>
                <a:latin typeface="Calibri" pitchFamily="34" charset="0"/>
              </a:rPr>
              <a:t>Early Failure Rate (50PPM)</a:t>
            </a:r>
          </a:p>
          <a:p>
            <a:pPr marL="177800" indent="-177800" eaLnBrk="0" hangingPunct="0">
              <a:lnSpc>
                <a:spcPct val="90000"/>
              </a:lnSpc>
              <a:buClr>
                <a:srgbClr val="779AE3"/>
              </a:buClr>
              <a:buFont typeface="Wingdings" pitchFamily="2" charset="2"/>
              <a:buNone/>
            </a:pPr>
            <a:r>
              <a:rPr lang="en-US" altLang="ja-JP" sz="1000">
                <a:solidFill>
                  <a:srgbClr val="292929"/>
                </a:solidFill>
                <a:latin typeface="Calibri" pitchFamily="34" charset="0"/>
              </a:rPr>
              <a:t>AEC-Q100 Grade 3 (TS-16949)</a:t>
            </a:r>
          </a:p>
        </p:txBody>
      </p:sp>
      <p:sp>
        <p:nvSpPr>
          <p:cNvPr id="82947" name="Text Box 7"/>
          <p:cNvSpPr txBox="1">
            <a:spLocks noChangeArrowheads="1"/>
          </p:cNvSpPr>
          <p:nvPr/>
        </p:nvSpPr>
        <p:spPr bwMode="auto">
          <a:xfrm>
            <a:off x="255588" y="4381500"/>
            <a:ext cx="4541837" cy="128588"/>
          </a:xfrm>
          <a:prstGeom prst="rect">
            <a:avLst/>
          </a:prstGeom>
          <a:noFill/>
          <a:ln w="9525">
            <a:noFill/>
            <a:miter lim="800000"/>
            <a:headEnd/>
            <a:tailEnd/>
          </a:ln>
        </p:spPr>
        <p:txBody>
          <a:bodyPr lIns="0" tIns="0" rIns="0" bIns="0">
            <a:spAutoFit/>
          </a:bodyPr>
          <a:lstStyle/>
          <a:p>
            <a:pPr marL="265113" indent="-265113">
              <a:lnSpc>
                <a:spcPct val="70000"/>
              </a:lnSpc>
              <a:tabLst>
                <a:tab pos="265113" algn="l"/>
              </a:tabLst>
            </a:pPr>
            <a:r>
              <a:rPr lang="ja-JP" altLang="en-US" sz="1200">
                <a:latin typeface="Calibri" pitchFamily="34" charset="0"/>
              </a:rPr>
              <a:t>* 	</a:t>
            </a:r>
            <a:r>
              <a:rPr lang="en-US" altLang="ja-JP" sz="1200">
                <a:latin typeface="Calibri" pitchFamily="34" charset="0"/>
              </a:rPr>
              <a:t>multiplexed with UART, SPI, I2S, CAN, MediaLB and Video input.</a:t>
            </a:r>
          </a:p>
        </p:txBody>
      </p:sp>
      <p:sp>
        <p:nvSpPr>
          <p:cNvPr id="82948" name="Text Box 8"/>
          <p:cNvSpPr txBox="1">
            <a:spLocks noChangeArrowheads="1"/>
          </p:cNvSpPr>
          <p:nvPr/>
        </p:nvSpPr>
        <p:spPr bwMode="auto">
          <a:xfrm>
            <a:off x="255588" y="4487863"/>
            <a:ext cx="4541837" cy="182562"/>
          </a:xfrm>
          <a:prstGeom prst="rect">
            <a:avLst/>
          </a:prstGeom>
          <a:noFill/>
          <a:ln w="9525">
            <a:noFill/>
            <a:miter lim="800000"/>
            <a:headEnd/>
            <a:tailEnd/>
          </a:ln>
        </p:spPr>
        <p:txBody>
          <a:bodyPr lIns="0" tIns="0" rIns="0" bIns="0">
            <a:spAutoFit/>
          </a:bodyPr>
          <a:lstStyle/>
          <a:p>
            <a:pPr marL="265113" indent="-265113">
              <a:tabLst>
                <a:tab pos="265113" algn="l"/>
              </a:tabLst>
            </a:pPr>
            <a:r>
              <a:rPr lang="en-US" altLang="ja-JP" sz="1200">
                <a:latin typeface="Calibri" pitchFamily="34" charset="0"/>
              </a:rPr>
              <a:t>Note : Gray color text is drop or subject to changes.</a:t>
            </a:r>
          </a:p>
        </p:txBody>
      </p:sp>
      <p:grpSp>
        <p:nvGrpSpPr>
          <p:cNvPr id="82949" name="Group 9"/>
          <p:cNvGrpSpPr>
            <a:grpSpLocks/>
          </p:cNvGrpSpPr>
          <p:nvPr/>
        </p:nvGrpSpPr>
        <p:grpSpPr bwMode="auto">
          <a:xfrm>
            <a:off x="250825" y="1069975"/>
            <a:ext cx="4073525" cy="3243263"/>
            <a:chOff x="158" y="754"/>
            <a:chExt cx="2541" cy="3370"/>
          </a:xfrm>
        </p:grpSpPr>
        <p:sp>
          <p:nvSpPr>
            <p:cNvPr id="82980" name="Rectangle 10"/>
            <p:cNvSpPr>
              <a:spLocks noChangeAspect="1" noChangeArrowheads="1"/>
            </p:cNvSpPr>
            <p:nvPr/>
          </p:nvSpPr>
          <p:spPr bwMode="auto">
            <a:xfrm>
              <a:off x="1202" y="1117"/>
              <a:ext cx="453" cy="363"/>
            </a:xfrm>
            <a:prstGeom prst="rect">
              <a:avLst/>
            </a:prstGeom>
            <a:solidFill>
              <a:srgbClr val="4279C6"/>
            </a:solidFill>
            <a:ln w="9525">
              <a:noFill/>
              <a:miter lim="800000"/>
              <a:headEnd/>
              <a:tailEnd/>
            </a:ln>
          </p:spPr>
          <p:txBody>
            <a:bodyPr vert="eaVert" wrap="none" anchor="ctr"/>
            <a:lstStyle/>
            <a:p>
              <a:pPr algn="ctr">
                <a:lnSpc>
                  <a:spcPct val="85000"/>
                </a:lnSpc>
              </a:pPr>
              <a:endParaRPr lang="ja-JP" altLang="ja-JP" sz="1400">
                <a:latin typeface="Calibri" pitchFamily="34" charset="0"/>
              </a:endParaRPr>
            </a:p>
          </p:txBody>
        </p:sp>
        <p:sp>
          <p:nvSpPr>
            <p:cNvPr id="82981" name="AutoShape 11"/>
            <p:cNvSpPr>
              <a:spLocks noChangeArrowheads="1"/>
            </p:cNvSpPr>
            <p:nvPr/>
          </p:nvSpPr>
          <p:spPr bwMode="auto">
            <a:xfrm>
              <a:off x="158" y="754"/>
              <a:ext cx="2541" cy="363"/>
            </a:xfrm>
            <a:prstGeom prst="roundRect">
              <a:avLst>
                <a:gd name="adj" fmla="val 39120"/>
              </a:avLst>
            </a:prstGeom>
            <a:solidFill>
              <a:srgbClr val="FF9A31"/>
            </a:solidFill>
            <a:ln w="9525" algn="ctr">
              <a:noFill/>
              <a:round/>
              <a:headEnd/>
              <a:tailEnd/>
            </a:ln>
          </p:spPr>
          <p:txBody>
            <a:bodyPr wrap="none" anchor="ctr"/>
            <a:lstStyle/>
            <a:p>
              <a:pPr algn="ctr"/>
              <a:r>
                <a:rPr lang="en-US" altLang="ja-JP" sz="2400" b="1">
                  <a:latin typeface="Calibri" pitchFamily="34" charset="0"/>
                  <a:ea typeface="HGP創英角ｺﾞｼｯｸUB"/>
                  <a:cs typeface="HGP創英角ｺﾞｼｯｸUB"/>
                </a:rPr>
                <a:t>Tunnel Creek</a:t>
              </a:r>
            </a:p>
          </p:txBody>
        </p:sp>
        <p:grpSp>
          <p:nvGrpSpPr>
            <p:cNvPr id="82982" name="Group 12"/>
            <p:cNvGrpSpPr>
              <a:grpSpLocks/>
            </p:cNvGrpSpPr>
            <p:nvPr/>
          </p:nvGrpSpPr>
          <p:grpSpPr bwMode="auto">
            <a:xfrm>
              <a:off x="158" y="1223"/>
              <a:ext cx="2541" cy="2901"/>
              <a:chOff x="158" y="1223"/>
              <a:chExt cx="2541" cy="2901"/>
            </a:xfrm>
          </p:grpSpPr>
          <p:sp>
            <p:nvSpPr>
              <p:cNvPr id="82983" name="AutoShape 13"/>
              <p:cNvSpPr>
                <a:spLocks noChangeArrowheads="1"/>
              </p:cNvSpPr>
              <p:nvPr/>
            </p:nvSpPr>
            <p:spPr bwMode="auto">
              <a:xfrm>
                <a:off x="158" y="1253"/>
                <a:ext cx="2541" cy="2871"/>
              </a:xfrm>
              <a:prstGeom prst="roundRect">
                <a:avLst>
                  <a:gd name="adj" fmla="val 6139"/>
                </a:avLst>
              </a:prstGeom>
              <a:solidFill>
                <a:srgbClr val="00BA52"/>
              </a:solidFill>
              <a:ln w="9525" algn="ctr">
                <a:noFill/>
                <a:round/>
                <a:headEnd/>
                <a:tailEnd/>
              </a:ln>
            </p:spPr>
            <p:txBody>
              <a:bodyPr wrap="none" anchor="ctr"/>
              <a:lstStyle/>
              <a:p>
                <a:endParaRPr lang="ja-JP" altLang="en-US"/>
              </a:p>
            </p:txBody>
          </p:sp>
          <p:sp>
            <p:nvSpPr>
              <p:cNvPr id="82984" name="Line 14"/>
              <p:cNvSpPr>
                <a:spLocks noChangeShapeType="1"/>
              </p:cNvSpPr>
              <p:nvPr/>
            </p:nvSpPr>
            <p:spPr bwMode="auto">
              <a:xfrm>
                <a:off x="1093" y="1721"/>
                <a:ext cx="227" cy="0"/>
              </a:xfrm>
              <a:prstGeom prst="line">
                <a:avLst/>
              </a:prstGeom>
              <a:noFill/>
              <a:ln w="28575">
                <a:solidFill>
                  <a:srgbClr val="4279C6"/>
                </a:solidFill>
                <a:round/>
                <a:headEnd/>
                <a:tailEnd/>
              </a:ln>
            </p:spPr>
            <p:txBody>
              <a:bodyPr wrap="none" anchor="ctr"/>
              <a:lstStyle/>
              <a:p>
                <a:endParaRPr lang="en-US"/>
              </a:p>
            </p:txBody>
          </p:sp>
          <p:sp>
            <p:nvSpPr>
              <p:cNvPr id="82985" name="AutoShape 15"/>
              <p:cNvSpPr>
                <a:spLocks noChangeArrowheads="1"/>
              </p:cNvSpPr>
              <p:nvPr/>
            </p:nvSpPr>
            <p:spPr bwMode="auto">
              <a:xfrm>
                <a:off x="158" y="1574"/>
                <a:ext cx="1020"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USB2.0 HOST : 1</a:t>
                </a:r>
              </a:p>
            </p:txBody>
          </p:sp>
          <p:sp>
            <p:nvSpPr>
              <p:cNvPr id="82986" name="Line 16"/>
              <p:cNvSpPr>
                <a:spLocks noChangeShapeType="1"/>
              </p:cNvSpPr>
              <p:nvPr/>
            </p:nvSpPr>
            <p:spPr bwMode="auto">
              <a:xfrm>
                <a:off x="1093" y="2038"/>
                <a:ext cx="227" cy="0"/>
              </a:xfrm>
              <a:prstGeom prst="line">
                <a:avLst/>
              </a:prstGeom>
              <a:noFill/>
              <a:ln w="28575">
                <a:solidFill>
                  <a:srgbClr val="4279C6"/>
                </a:solidFill>
                <a:round/>
                <a:headEnd/>
                <a:tailEnd/>
              </a:ln>
            </p:spPr>
            <p:txBody>
              <a:bodyPr wrap="none" anchor="ctr"/>
              <a:lstStyle/>
              <a:p>
                <a:endParaRPr lang="en-US"/>
              </a:p>
            </p:txBody>
          </p:sp>
          <p:sp>
            <p:nvSpPr>
              <p:cNvPr id="82987" name="AutoShape 17"/>
              <p:cNvSpPr>
                <a:spLocks noChangeArrowheads="1"/>
              </p:cNvSpPr>
              <p:nvPr/>
            </p:nvSpPr>
            <p:spPr bwMode="auto">
              <a:xfrm>
                <a:off x="158" y="1890"/>
                <a:ext cx="1020" cy="295"/>
              </a:xfrm>
              <a:prstGeom prst="roundRect">
                <a:avLst>
                  <a:gd name="adj" fmla="val 16667"/>
                </a:avLst>
              </a:prstGeom>
              <a:solidFill>
                <a:srgbClr val="000400"/>
              </a:solidFill>
              <a:ln w="9525" algn="ctr">
                <a:noFill/>
                <a:round/>
                <a:headEnd/>
                <a:tailEnd/>
              </a:ln>
            </p:spPr>
            <p:txBody>
              <a:bodyPr wrap="none" anchor="ctr"/>
              <a:lstStyle/>
              <a:p>
                <a:pPr algn="ctr">
                  <a:lnSpc>
                    <a:spcPct val="80000"/>
                  </a:lnSpc>
                </a:pPr>
                <a:r>
                  <a:rPr lang="en-US" altLang="ja-JP" sz="1600" b="1">
                    <a:solidFill>
                      <a:schemeClr val="bg1"/>
                    </a:solidFill>
                    <a:latin typeface="Calibri" pitchFamily="34" charset="0"/>
                  </a:rPr>
                  <a:t>USB2.0</a:t>
                </a:r>
                <a:br>
                  <a:rPr lang="en-US" altLang="ja-JP" sz="1600" b="1">
                    <a:solidFill>
                      <a:schemeClr val="bg1"/>
                    </a:solidFill>
                    <a:latin typeface="Calibri" pitchFamily="34" charset="0"/>
                  </a:rPr>
                </a:br>
                <a:r>
                  <a:rPr lang="en-US" altLang="ja-JP" sz="1600" b="1">
                    <a:solidFill>
                      <a:schemeClr val="bg1"/>
                    </a:solidFill>
                    <a:latin typeface="Calibri" pitchFamily="34" charset="0"/>
                  </a:rPr>
                  <a:t>HOST/Device : 1</a:t>
                </a:r>
              </a:p>
            </p:txBody>
          </p:sp>
          <p:sp>
            <p:nvSpPr>
              <p:cNvPr id="82988" name="Line 18"/>
              <p:cNvSpPr>
                <a:spLocks noChangeShapeType="1"/>
              </p:cNvSpPr>
              <p:nvPr/>
            </p:nvSpPr>
            <p:spPr bwMode="auto">
              <a:xfrm>
                <a:off x="1093" y="2355"/>
                <a:ext cx="227" cy="0"/>
              </a:xfrm>
              <a:prstGeom prst="line">
                <a:avLst/>
              </a:prstGeom>
              <a:noFill/>
              <a:ln w="28575">
                <a:solidFill>
                  <a:srgbClr val="4279C6"/>
                </a:solidFill>
                <a:round/>
                <a:headEnd/>
                <a:tailEnd/>
              </a:ln>
            </p:spPr>
            <p:txBody>
              <a:bodyPr wrap="none" anchor="ctr"/>
              <a:lstStyle/>
              <a:p>
                <a:endParaRPr lang="en-US"/>
              </a:p>
            </p:txBody>
          </p:sp>
          <p:sp>
            <p:nvSpPr>
              <p:cNvPr id="82989" name="AutoShape 19"/>
              <p:cNvSpPr>
                <a:spLocks noChangeArrowheads="1"/>
              </p:cNvSpPr>
              <p:nvPr/>
            </p:nvSpPr>
            <p:spPr bwMode="auto">
              <a:xfrm>
                <a:off x="158" y="2207"/>
                <a:ext cx="1020"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SD HOST : 2</a:t>
                </a:r>
              </a:p>
            </p:txBody>
          </p:sp>
          <p:sp>
            <p:nvSpPr>
              <p:cNvPr id="82990" name="Line 20"/>
              <p:cNvSpPr>
                <a:spLocks noChangeShapeType="1"/>
              </p:cNvSpPr>
              <p:nvPr/>
            </p:nvSpPr>
            <p:spPr bwMode="auto">
              <a:xfrm>
                <a:off x="1544" y="3623"/>
                <a:ext cx="227" cy="0"/>
              </a:xfrm>
              <a:prstGeom prst="line">
                <a:avLst/>
              </a:prstGeom>
              <a:noFill/>
              <a:ln w="28575">
                <a:solidFill>
                  <a:srgbClr val="4279C6"/>
                </a:solidFill>
                <a:round/>
                <a:headEnd/>
                <a:tailEnd/>
              </a:ln>
            </p:spPr>
            <p:txBody>
              <a:bodyPr wrap="none" anchor="ctr"/>
              <a:lstStyle/>
              <a:p>
                <a:endParaRPr lang="en-US"/>
              </a:p>
            </p:txBody>
          </p:sp>
          <p:sp>
            <p:nvSpPr>
              <p:cNvPr id="82991" name="AutoShape 21"/>
              <p:cNvSpPr>
                <a:spLocks noChangeArrowheads="1"/>
              </p:cNvSpPr>
              <p:nvPr/>
            </p:nvSpPr>
            <p:spPr bwMode="auto">
              <a:xfrm>
                <a:off x="1676" y="3476"/>
                <a:ext cx="1020"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VICS Decoder* : 1</a:t>
                </a:r>
                <a:endParaRPr lang="en-US" altLang="ja-JP" sz="1400" b="1">
                  <a:solidFill>
                    <a:schemeClr val="bg1"/>
                  </a:solidFill>
                  <a:latin typeface="Calibri" pitchFamily="34" charset="0"/>
                </a:endParaRPr>
              </a:p>
            </p:txBody>
          </p:sp>
          <p:sp>
            <p:nvSpPr>
              <p:cNvPr id="82992" name="Line 22"/>
              <p:cNvSpPr>
                <a:spLocks noChangeShapeType="1"/>
              </p:cNvSpPr>
              <p:nvPr/>
            </p:nvSpPr>
            <p:spPr bwMode="auto">
              <a:xfrm>
                <a:off x="1544" y="2670"/>
                <a:ext cx="227" cy="0"/>
              </a:xfrm>
              <a:prstGeom prst="line">
                <a:avLst/>
              </a:prstGeom>
              <a:noFill/>
              <a:ln w="28575">
                <a:solidFill>
                  <a:srgbClr val="4279C6"/>
                </a:solidFill>
                <a:round/>
                <a:headEnd/>
                <a:tailEnd/>
              </a:ln>
            </p:spPr>
            <p:txBody>
              <a:bodyPr wrap="none" anchor="ctr"/>
              <a:lstStyle/>
              <a:p>
                <a:endParaRPr lang="en-US"/>
              </a:p>
            </p:txBody>
          </p:sp>
          <p:sp>
            <p:nvSpPr>
              <p:cNvPr id="82993" name="AutoShape 23"/>
              <p:cNvSpPr>
                <a:spLocks noChangeArrowheads="1"/>
              </p:cNvSpPr>
              <p:nvPr/>
            </p:nvSpPr>
            <p:spPr bwMode="auto">
              <a:xfrm>
                <a:off x="1676" y="2522"/>
                <a:ext cx="1020"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GbE (MAC)* : 1</a:t>
                </a:r>
                <a:endParaRPr lang="en-US" altLang="ja-JP" sz="1200" b="1">
                  <a:solidFill>
                    <a:schemeClr val="bg1"/>
                  </a:solidFill>
                  <a:latin typeface="Calibri" pitchFamily="34" charset="0"/>
                </a:endParaRPr>
              </a:p>
            </p:txBody>
          </p:sp>
          <p:sp>
            <p:nvSpPr>
              <p:cNvPr id="82994" name="Line 24"/>
              <p:cNvSpPr>
                <a:spLocks noChangeShapeType="1"/>
              </p:cNvSpPr>
              <p:nvPr/>
            </p:nvSpPr>
            <p:spPr bwMode="auto">
              <a:xfrm>
                <a:off x="1093" y="2990"/>
                <a:ext cx="227" cy="0"/>
              </a:xfrm>
              <a:prstGeom prst="line">
                <a:avLst/>
              </a:prstGeom>
              <a:noFill/>
              <a:ln w="28575">
                <a:solidFill>
                  <a:srgbClr val="4279C6"/>
                </a:solidFill>
                <a:round/>
                <a:headEnd/>
                <a:tailEnd/>
              </a:ln>
            </p:spPr>
            <p:txBody>
              <a:bodyPr wrap="none" anchor="ctr"/>
              <a:lstStyle/>
              <a:p>
                <a:endParaRPr lang="en-US"/>
              </a:p>
            </p:txBody>
          </p:sp>
          <p:sp>
            <p:nvSpPr>
              <p:cNvPr id="82995" name="AutoShape 25"/>
              <p:cNvSpPr>
                <a:spLocks noChangeArrowheads="1"/>
              </p:cNvSpPr>
              <p:nvPr/>
            </p:nvSpPr>
            <p:spPr bwMode="auto">
              <a:xfrm>
                <a:off x="158" y="2842"/>
                <a:ext cx="1020"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TS input* : 2</a:t>
                </a:r>
              </a:p>
            </p:txBody>
          </p:sp>
          <p:sp>
            <p:nvSpPr>
              <p:cNvPr id="82996" name="Line 26"/>
              <p:cNvSpPr>
                <a:spLocks noChangeShapeType="1"/>
              </p:cNvSpPr>
              <p:nvPr/>
            </p:nvSpPr>
            <p:spPr bwMode="auto">
              <a:xfrm>
                <a:off x="1544" y="2042"/>
                <a:ext cx="227" cy="0"/>
              </a:xfrm>
              <a:prstGeom prst="line">
                <a:avLst/>
              </a:prstGeom>
              <a:noFill/>
              <a:ln w="28575">
                <a:solidFill>
                  <a:srgbClr val="4279C6"/>
                </a:solidFill>
                <a:round/>
                <a:headEnd/>
                <a:tailEnd/>
              </a:ln>
            </p:spPr>
            <p:txBody>
              <a:bodyPr wrap="none" anchor="ctr"/>
              <a:lstStyle/>
              <a:p>
                <a:endParaRPr lang="en-US"/>
              </a:p>
            </p:txBody>
          </p:sp>
          <p:sp>
            <p:nvSpPr>
              <p:cNvPr id="82997" name="AutoShape 27"/>
              <p:cNvSpPr>
                <a:spLocks noChangeArrowheads="1"/>
              </p:cNvSpPr>
              <p:nvPr/>
            </p:nvSpPr>
            <p:spPr bwMode="auto">
              <a:xfrm>
                <a:off x="1676" y="1894"/>
                <a:ext cx="1020" cy="295"/>
              </a:xfrm>
              <a:prstGeom prst="roundRect">
                <a:avLst>
                  <a:gd name="adj" fmla="val 16667"/>
                </a:avLst>
              </a:prstGeom>
              <a:solidFill>
                <a:srgbClr val="000400"/>
              </a:solidFill>
              <a:ln w="9525" algn="ctr">
                <a:noFill/>
                <a:round/>
                <a:headEnd/>
                <a:tailEnd/>
              </a:ln>
            </p:spPr>
            <p:txBody>
              <a:bodyPr wrap="none" anchor="ctr"/>
              <a:lstStyle/>
              <a:p>
                <a:pPr algn="ctr">
                  <a:lnSpc>
                    <a:spcPct val="80000"/>
                  </a:lnSpc>
                </a:pPr>
                <a:r>
                  <a:rPr lang="en-US" altLang="ja-JP" sz="1600" b="1">
                    <a:solidFill>
                      <a:schemeClr val="bg1"/>
                    </a:solidFill>
                    <a:latin typeface="Calibri" pitchFamily="34" charset="0"/>
                  </a:rPr>
                  <a:t>I2C : 2</a:t>
                </a:r>
                <a:endParaRPr lang="en-US" altLang="ja-JP" sz="1400" b="1">
                  <a:solidFill>
                    <a:schemeClr val="bg1"/>
                  </a:solidFill>
                  <a:latin typeface="Calibri" pitchFamily="34" charset="0"/>
                </a:endParaRPr>
              </a:p>
            </p:txBody>
          </p:sp>
          <p:sp>
            <p:nvSpPr>
              <p:cNvPr id="82998" name="Line 28"/>
              <p:cNvSpPr>
                <a:spLocks noChangeShapeType="1"/>
              </p:cNvSpPr>
              <p:nvPr/>
            </p:nvSpPr>
            <p:spPr bwMode="auto">
              <a:xfrm>
                <a:off x="1093" y="3306"/>
                <a:ext cx="227" cy="0"/>
              </a:xfrm>
              <a:prstGeom prst="line">
                <a:avLst/>
              </a:prstGeom>
              <a:noFill/>
              <a:ln w="28575">
                <a:solidFill>
                  <a:srgbClr val="4279C6"/>
                </a:solidFill>
                <a:round/>
                <a:headEnd/>
                <a:tailEnd/>
              </a:ln>
            </p:spPr>
            <p:txBody>
              <a:bodyPr wrap="none" anchor="ctr"/>
              <a:lstStyle/>
              <a:p>
                <a:endParaRPr lang="en-US"/>
              </a:p>
            </p:txBody>
          </p:sp>
          <p:sp>
            <p:nvSpPr>
              <p:cNvPr id="82999" name="AutoShape 29"/>
              <p:cNvSpPr>
                <a:spLocks noChangeArrowheads="1"/>
              </p:cNvSpPr>
              <p:nvPr/>
            </p:nvSpPr>
            <p:spPr bwMode="auto">
              <a:xfrm>
                <a:off x="158" y="3159"/>
                <a:ext cx="1020"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I2S : 4</a:t>
                </a:r>
              </a:p>
            </p:txBody>
          </p:sp>
          <p:sp>
            <p:nvSpPr>
              <p:cNvPr id="83000" name="Line 30"/>
              <p:cNvSpPr>
                <a:spLocks noChangeShapeType="1"/>
              </p:cNvSpPr>
              <p:nvPr/>
            </p:nvSpPr>
            <p:spPr bwMode="auto">
              <a:xfrm>
                <a:off x="1544" y="2989"/>
                <a:ext cx="227" cy="0"/>
              </a:xfrm>
              <a:prstGeom prst="line">
                <a:avLst/>
              </a:prstGeom>
              <a:noFill/>
              <a:ln w="28575">
                <a:solidFill>
                  <a:srgbClr val="4279C6"/>
                </a:solidFill>
                <a:round/>
                <a:headEnd/>
                <a:tailEnd/>
              </a:ln>
            </p:spPr>
            <p:txBody>
              <a:bodyPr wrap="none" anchor="ctr"/>
              <a:lstStyle/>
              <a:p>
                <a:endParaRPr lang="en-US"/>
              </a:p>
            </p:txBody>
          </p:sp>
          <p:sp>
            <p:nvSpPr>
              <p:cNvPr id="83001" name="AutoShape 31"/>
              <p:cNvSpPr>
                <a:spLocks noChangeArrowheads="1"/>
              </p:cNvSpPr>
              <p:nvPr/>
            </p:nvSpPr>
            <p:spPr bwMode="auto">
              <a:xfrm>
                <a:off x="1676" y="2841"/>
                <a:ext cx="1020" cy="295"/>
              </a:xfrm>
              <a:prstGeom prst="roundRect">
                <a:avLst>
                  <a:gd name="adj" fmla="val 16667"/>
                </a:avLst>
              </a:prstGeom>
              <a:solidFill>
                <a:srgbClr val="000400"/>
              </a:solidFill>
              <a:ln w="9525" algn="ctr">
                <a:noFill/>
                <a:round/>
                <a:headEnd/>
                <a:tailEnd/>
              </a:ln>
            </p:spPr>
            <p:txBody>
              <a:bodyPr wrap="none" anchor="ctr"/>
              <a:lstStyle/>
              <a:p>
                <a:pPr algn="ctr">
                  <a:lnSpc>
                    <a:spcPct val="80000"/>
                  </a:lnSpc>
                </a:pPr>
                <a:r>
                  <a:rPr lang="en-US" altLang="ja-JP" sz="1600" b="1">
                    <a:solidFill>
                      <a:schemeClr val="bg1"/>
                    </a:solidFill>
                    <a:latin typeface="Calibri" pitchFamily="34" charset="0"/>
                  </a:rPr>
                  <a:t>AES : 1</a:t>
                </a:r>
                <a:endParaRPr lang="en-US" altLang="ja-JP" sz="1400" b="1">
                  <a:solidFill>
                    <a:schemeClr val="bg1"/>
                  </a:solidFill>
                  <a:latin typeface="Calibri" pitchFamily="34" charset="0"/>
                </a:endParaRPr>
              </a:p>
            </p:txBody>
          </p:sp>
          <p:sp>
            <p:nvSpPr>
              <p:cNvPr id="83002" name="Line 32"/>
              <p:cNvSpPr>
                <a:spLocks noChangeShapeType="1"/>
              </p:cNvSpPr>
              <p:nvPr/>
            </p:nvSpPr>
            <p:spPr bwMode="auto">
              <a:xfrm>
                <a:off x="1093" y="3623"/>
                <a:ext cx="227" cy="0"/>
              </a:xfrm>
              <a:prstGeom prst="line">
                <a:avLst/>
              </a:prstGeom>
              <a:noFill/>
              <a:ln w="28575">
                <a:solidFill>
                  <a:srgbClr val="4279C6"/>
                </a:solidFill>
                <a:round/>
                <a:headEnd/>
                <a:tailEnd/>
              </a:ln>
            </p:spPr>
            <p:txBody>
              <a:bodyPr wrap="none" anchor="ctr"/>
              <a:lstStyle/>
              <a:p>
                <a:endParaRPr lang="en-US"/>
              </a:p>
            </p:txBody>
          </p:sp>
          <p:sp>
            <p:nvSpPr>
              <p:cNvPr id="83003" name="AutoShape 33"/>
              <p:cNvSpPr>
                <a:spLocks noChangeArrowheads="1"/>
              </p:cNvSpPr>
              <p:nvPr/>
            </p:nvSpPr>
            <p:spPr bwMode="auto">
              <a:xfrm>
                <a:off x="158" y="3476"/>
                <a:ext cx="1020"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UART : 6</a:t>
                </a:r>
              </a:p>
            </p:txBody>
          </p:sp>
          <p:sp>
            <p:nvSpPr>
              <p:cNvPr id="83004" name="Line 34"/>
              <p:cNvSpPr>
                <a:spLocks noChangeShapeType="1"/>
              </p:cNvSpPr>
              <p:nvPr/>
            </p:nvSpPr>
            <p:spPr bwMode="auto">
              <a:xfrm>
                <a:off x="1544" y="3306"/>
                <a:ext cx="227" cy="0"/>
              </a:xfrm>
              <a:prstGeom prst="line">
                <a:avLst/>
              </a:prstGeom>
              <a:noFill/>
              <a:ln w="28575">
                <a:solidFill>
                  <a:srgbClr val="4279C6"/>
                </a:solidFill>
                <a:round/>
                <a:headEnd/>
                <a:tailEnd/>
              </a:ln>
            </p:spPr>
            <p:txBody>
              <a:bodyPr wrap="none" anchor="ctr"/>
              <a:lstStyle/>
              <a:p>
                <a:endParaRPr lang="en-US"/>
              </a:p>
            </p:txBody>
          </p:sp>
          <p:sp>
            <p:nvSpPr>
              <p:cNvPr id="83005" name="AutoShape 35"/>
              <p:cNvSpPr>
                <a:spLocks noChangeArrowheads="1"/>
              </p:cNvSpPr>
              <p:nvPr/>
            </p:nvSpPr>
            <p:spPr bwMode="auto">
              <a:xfrm>
                <a:off x="1676" y="3158"/>
                <a:ext cx="1020" cy="295"/>
              </a:xfrm>
              <a:prstGeom prst="roundRect">
                <a:avLst>
                  <a:gd name="adj" fmla="val 16667"/>
                </a:avLst>
              </a:prstGeom>
              <a:solidFill>
                <a:srgbClr val="000400"/>
              </a:solidFill>
              <a:ln w="9525" algn="ctr">
                <a:noFill/>
                <a:round/>
                <a:headEnd/>
                <a:tailEnd/>
              </a:ln>
            </p:spPr>
            <p:txBody>
              <a:bodyPr wrap="none" anchor="ctr"/>
              <a:lstStyle/>
              <a:p>
                <a:pPr algn="ctr">
                  <a:lnSpc>
                    <a:spcPct val="80000"/>
                  </a:lnSpc>
                </a:pPr>
                <a:r>
                  <a:rPr lang="en-US" altLang="ja-JP" sz="1600" b="1">
                    <a:solidFill>
                      <a:schemeClr val="bg1"/>
                    </a:solidFill>
                    <a:latin typeface="Calibri" pitchFamily="34" charset="0"/>
                  </a:rPr>
                  <a:t>CAN Controller : 2</a:t>
                </a:r>
                <a:endParaRPr lang="en-US" altLang="ja-JP" sz="1400" b="1">
                  <a:solidFill>
                    <a:schemeClr val="bg1"/>
                  </a:solidFill>
                  <a:latin typeface="Calibri" pitchFamily="34" charset="0"/>
                </a:endParaRPr>
              </a:p>
            </p:txBody>
          </p:sp>
          <p:sp>
            <p:nvSpPr>
              <p:cNvPr id="83006" name="Line 36"/>
              <p:cNvSpPr>
                <a:spLocks noChangeShapeType="1"/>
              </p:cNvSpPr>
              <p:nvPr/>
            </p:nvSpPr>
            <p:spPr bwMode="auto">
              <a:xfrm>
                <a:off x="1544" y="1726"/>
                <a:ext cx="227" cy="0"/>
              </a:xfrm>
              <a:prstGeom prst="line">
                <a:avLst/>
              </a:prstGeom>
              <a:noFill/>
              <a:ln w="28575">
                <a:solidFill>
                  <a:srgbClr val="4279C6"/>
                </a:solidFill>
                <a:round/>
                <a:headEnd/>
                <a:tailEnd/>
              </a:ln>
            </p:spPr>
            <p:txBody>
              <a:bodyPr wrap="none" anchor="ctr"/>
              <a:lstStyle/>
              <a:p>
                <a:endParaRPr lang="en-US"/>
              </a:p>
            </p:txBody>
          </p:sp>
          <p:sp>
            <p:nvSpPr>
              <p:cNvPr id="83007" name="AutoShape 37"/>
              <p:cNvSpPr>
                <a:spLocks noChangeArrowheads="1"/>
              </p:cNvSpPr>
              <p:nvPr/>
            </p:nvSpPr>
            <p:spPr bwMode="auto">
              <a:xfrm>
                <a:off x="1676" y="1579"/>
                <a:ext cx="1020"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SPI : 2</a:t>
                </a:r>
              </a:p>
            </p:txBody>
          </p:sp>
          <p:sp>
            <p:nvSpPr>
              <p:cNvPr id="83008" name="Line 38"/>
              <p:cNvSpPr>
                <a:spLocks noChangeShapeType="1"/>
              </p:cNvSpPr>
              <p:nvPr/>
            </p:nvSpPr>
            <p:spPr bwMode="auto">
              <a:xfrm>
                <a:off x="1093" y="2675"/>
                <a:ext cx="227" cy="0"/>
              </a:xfrm>
              <a:prstGeom prst="line">
                <a:avLst/>
              </a:prstGeom>
              <a:noFill/>
              <a:ln w="28575">
                <a:solidFill>
                  <a:srgbClr val="4279C6"/>
                </a:solidFill>
                <a:round/>
                <a:headEnd/>
                <a:tailEnd/>
              </a:ln>
            </p:spPr>
            <p:txBody>
              <a:bodyPr wrap="none" anchor="ctr"/>
              <a:lstStyle/>
              <a:p>
                <a:endParaRPr lang="en-US"/>
              </a:p>
            </p:txBody>
          </p:sp>
          <p:sp>
            <p:nvSpPr>
              <p:cNvPr id="83009" name="AutoShape 39"/>
              <p:cNvSpPr>
                <a:spLocks noChangeArrowheads="1"/>
              </p:cNvSpPr>
              <p:nvPr/>
            </p:nvSpPr>
            <p:spPr bwMode="auto">
              <a:xfrm>
                <a:off x="158" y="2527"/>
                <a:ext cx="1020"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Video input : 1</a:t>
                </a:r>
              </a:p>
              <a:p>
                <a:pPr algn="ctr">
                  <a:lnSpc>
                    <a:spcPct val="90000"/>
                  </a:lnSpc>
                </a:pPr>
                <a:r>
                  <a:rPr lang="en-US" altLang="ja-JP" sz="1400" b="1">
                    <a:solidFill>
                      <a:schemeClr val="bg1"/>
                    </a:solidFill>
                    <a:latin typeface="Calibri" pitchFamily="34" charset="0"/>
                  </a:rPr>
                  <a:t>(BT656, RAW, dRGB)</a:t>
                </a:r>
              </a:p>
            </p:txBody>
          </p:sp>
          <p:sp>
            <p:nvSpPr>
              <p:cNvPr id="83010" name="Line 40"/>
              <p:cNvSpPr>
                <a:spLocks noChangeShapeType="1"/>
              </p:cNvSpPr>
              <p:nvPr/>
            </p:nvSpPr>
            <p:spPr bwMode="auto">
              <a:xfrm>
                <a:off x="1547" y="2358"/>
                <a:ext cx="227" cy="0"/>
              </a:xfrm>
              <a:prstGeom prst="line">
                <a:avLst/>
              </a:prstGeom>
              <a:noFill/>
              <a:ln w="28575">
                <a:solidFill>
                  <a:srgbClr val="4279C6"/>
                </a:solidFill>
                <a:round/>
                <a:headEnd/>
                <a:tailEnd/>
              </a:ln>
            </p:spPr>
            <p:txBody>
              <a:bodyPr wrap="none" anchor="ctr"/>
              <a:lstStyle/>
              <a:p>
                <a:endParaRPr lang="en-US"/>
              </a:p>
            </p:txBody>
          </p:sp>
          <p:sp>
            <p:nvSpPr>
              <p:cNvPr id="83011" name="AutoShape 41"/>
              <p:cNvSpPr>
                <a:spLocks noChangeArrowheads="1"/>
              </p:cNvSpPr>
              <p:nvPr/>
            </p:nvSpPr>
            <p:spPr bwMode="auto">
              <a:xfrm>
                <a:off x="1679" y="2210"/>
                <a:ext cx="1020"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ADC : 4</a:t>
                </a:r>
                <a:endParaRPr lang="en-US" altLang="ja-JP" sz="1200" b="1">
                  <a:solidFill>
                    <a:schemeClr val="bg1"/>
                  </a:solidFill>
                  <a:latin typeface="Calibri" pitchFamily="34" charset="0"/>
                </a:endParaRPr>
              </a:p>
            </p:txBody>
          </p:sp>
          <p:sp>
            <p:nvSpPr>
              <p:cNvPr id="83012" name="Rectangle 42"/>
              <p:cNvSpPr>
                <a:spLocks noChangeAspect="1" noChangeArrowheads="1"/>
              </p:cNvSpPr>
              <p:nvPr/>
            </p:nvSpPr>
            <p:spPr bwMode="auto">
              <a:xfrm>
                <a:off x="1307" y="1223"/>
                <a:ext cx="243" cy="2751"/>
              </a:xfrm>
              <a:prstGeom prst="rect">
                <a:avLst/>
              </a:prstGeom>
              <a:solidFill>
                <a:srgbClr val="4279C6"/>
              </a:solidFill>
              <a:ln w="9525">
                <a:noFill/>
                <a:miter lim="800000"/>
                <a:headEnd/>
                <a:tailEnd/>
              </a:ln>
            </p:spPr>
            <p:txBody>
              <a:bodyPr vert="eaVert" wrap="none" anchor="ctr"/>
              <a:lstStyle/>
              <a:p>
                <a:pPr algn="ctr">
                  <a:lnSpc>
                    <a:spcPct val="85000"/>
                  </a:lnSpc>
                </a:pPr>
                <a:endParaRPr lang="ja-JP" altLang="ja-JP">
                  <a:latin typeface="Calibri" pitchFamily="34" charset="0"/>
                </a:endParaRPr>
              </a:p>
            </p:txBody>
          </p:sp>
          <p:sp>
            <p:nvSpPr>
              <p:cNvPr id="138283" name="AutoShape 43"/>
              <p:cNvSpPr>
                <a:spLocks noChangeArrowheads="1"/>
              </p:cNvSpPr>
              <p:nvPr/>
            </p:nvSpPr>
            <p:spPr bwMode="auto">
              <a:xfrm>
                <a:off x="975" y="1252"/>
                <a:ext cx="907" cy="294"/>
              </a:xfrm>
              <a:prstGeom prst="roundRect">
                <a:avLst>
                  <a:gd name="adj" fmla="val 16667"/>
                </a:avLst>
              </a:prstGeom>
              <a:solidFill>
                <a:srgbClr val="CE3C39"/>
              </a:solidFill>
              <a:ln w="9525" algn="ctr">
                <a:noFill/>
                <a:round/>
                <a:headEnd/>
                <a:tailEnd/>
              </a:ln>
              <a:effectLst/>
            </p:spPr>
            <p:txBody>
              <a:bodyPr wrap="none" anchor="ctr"/>
              <a:lstStyle/>
              <a:p>
                <a:pPr algn="ctr">
                  <a:defRPr/>
                </a:pPr>
                <a:r>
                  <a:rPr lang="en-US" altLang="ja-JP" b="1">
                    <a:solidFill>
                      <a:schemeClr val="bg1"/>
                    </a:solidFill>
                    <a:effectLst>
                      <a:outerShdw blurRad="38100" dist="38100" dir="2700000" algn="tl">
                        <a:srgbClr val="000000"/>
                      </a:outerShdw>
                    </a:effectLst>
                    <a:latin typeface="Calibri" pitchFamily="34" charset="0"/>
                    <a:cs typeface="Arial" pitchFamily="34" charset="0"/>
                  </a:rPr>
                  <a:t>PCI Express x1</a:t>
                </a:r>
              </a:p>
            </p:txBody>
          </p:sp>
          <p:sp>
            <p:nvSpPr>
              <p:cNvPr id="83014" name="Line 44"/>
              <p:cNvSpPr>
                <a:spLocks noChangeShapeType="1"/>
              </p:cNvSpPr>
              <p:nvPr/>
            </p:nvSpPr>
            <p:spPr bwMode="auto">
              <a:xfrm>
                <a:off x="1547" y="3934"/>
                <a:ext cx="227" cy="0"/>
              </a:xfrm>
              <a:prstGeom prst="line">
                <a:avLst/>
              </a:prstGeom>
              <a:noFill/>
              <a:ln w="28575">
                <a:solidFill>
                  <a:srgbClr val="4279C6"/>
                </a:solidFill>
                <a:round/>
                <a:headEnd/>
                <a:tailEnd/>
              </a:ln>
            </p:spPr>
            <p:txBody>
              <a:bodyPr wrap="none" anchor="ctr"/>
              <a:lstStyle/>
              <a:p>
                <a:endParaRPr lang="en-US"/>
              </a:p>
            </p:txBody>
          </p:sp>
          <p:sp>
            <p:nvSpPr>
              <p:cNvPr id="83015" name="AutoShape 45"/>
              <p:cNvSpPr>
                <a:spLocks noChangeArrowheads="1"/>
              </p:cNvSpPr>
              <p:nvPr/>
            </p:nvSpPr>
            <p:spPr bwMode="auto">
              <a:xfrm>
                <a:off x="1679" y="3787"/>
                <a:ext cx="1020"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MediaLB : 1</a:t>
                </a:r>
                <a:endParaRPr lang="en-US" altLang="ja-JP" sz="1400" b="1">
                  <a:solidFill>
                    <a:schemeClr val="bg1"/>
                  </a:solidFill>
                  <a:latin typeface="Calibri" pitchFamily="34" charset="0"/>
                </a:endParaRPr>
              </a:p>
            </p:txBody>
          </p:sp>
          <p:sp>
            <p:nvSpPr>
              <p:cNvPr id="83016" name="Line 46"/>
              <p:cNvSpPr>
                <a:spLocks noChangeShapeType="1"/>
              </p:cNvSpPr>
              <p:nvPr/>
            </p:nvSpPr>
            <p:spPr bwMode="auto">
              <a:xfrm>
                <a:off x="1096" y="3934"/>
                <a:ext cx="227" cy="0"/>
              </a:xfrm>
              <a:prstGeom prst="line">
                <a:avLst/>
              </a:prstGeom>
              <a:noFill/>
              <a:ln w="28575">
                <a:solidFill>
                  <a:srgbClr val="4279C6"/>
                </a:solidFill>
                <a:round/>
                <a:headEnd/>
                <a:tailEnd/>
              </a:ln>
            </p:spPr>
            <p:txBody>
              <a:bodyPr wrap="none" anchor="ctr"/>
              <a:lstStyle/>
              <a:p>
                <a:endParaRPr lang="en-US"/>
              </a:p>
            </p:txBody>
          </p:sp>
          <p:sp>
            <p:nvSpPr>
              <p:cNvPr id="83017" name="AutoShape 47"/>
              <p:cNvSpPr>
                <a:spLocks noChangeArrowheads="1"/>
              </p:cNvSpPr>
              <p:nvPr/>
            </p:nvSpPr>
            <p:spPr bwMode="auto">
              <a:xfrm>
                <a:off x="161" y="3787"/>
                <a:ext cx="1020" cy="295"/>
              </a:xfrm>
              <a:prstGeom prst="roundRect">
                <a:avLst>
                  <a:gd name="adj" fmla="val 16667"/>
                </a:avLst>
              </a:prstGeom>
              <a:solidFill>
                <a:srgbClr val="000400"/>
              </a:solidFill>
              <a:ln w="9525" algn="ctr">
                <a:noFill/>
                <a:round/>
                <a:headEnd/>
                <a:tailEnd/>
              </a:ln>
            </p:spPr>
            <p:txBody>
              <a:bodyPr wrap="none" anchor="ctr"/>
              <a:lstStyle/>
              <a:p>
                <a:pPr algn="ctr"/>
                <a:r>
                  <a:rPr lang="en-US" altLang="ja-JP" sz="1600" b="1">
                    <a:solidFill>
                      <a:schemeClr val="bg1"/>
                    </a:solidFill>
                    <a:latin typeface="Calibri" pitchFamily="34" charset="0"/>
                  </a:rPr>
                  <a:t>SATA : 1</a:t>
                </a:r>
              </a:p>
            </p:txBody>
          </p:sp>
        </p:grpSp>
      </p:grpSp>
      <p:grpSp>
        <p:nvGrpSpPr>
          <p:cNvPr id="82950" name="Group 81"/>
          <p:cNvGrpSpPr>
            <a:grpSpLocks/>
          </p:cNvGrpSpPr>
          <p:nvPr/>
        </p:nvGrpSpPr>
        <p:grpSpPr bwMode="auto">
          <a:xfrm>
            <a:off x="228600" y="4810125"/>
            <a:ext cx="8534400" cy="1133475"/>
            <a:chOff x="158" y="2968"/>
            <a:chExt cx="5413" cy="776"/>
          </a:xfrm>
        </p:grpSpPr>
        <p:sp>
          <p:nvSpPr>
            <p:cNvPr id="138245" name="Rectangle 5"/>
            <p:cNvSpPr>
              <a:spLocks noChangeArrowheads="1"/>
            </p:cNvSpPr>
            <p:nvPr/>
          </p:nvSpPr>
          <p:spPr bwMode="auto">
            <a:xfrm>
              <a:off x="158" y="2968"/>
              <a:ext cx="5413" cy="776"/>
            </a:xfrm>
            <a:prstGeom prst="rect">
              <a:avLst/>
            </a:prstGeom>
            <a:solidFill>
              <a:srgbClr val="FFFF99"/>
            </a:solidFill>
            <a:ln w="9525" algn="ctr">
              <a:noFill/>
              <a:miter lim="800000"/>
              <a:headEnd/>
              <a:tailEnd/>
            </a:ln>
            <a:effectLst>
              <a:outerShdw dist="107763" dir="2700000" algn="ctr" rotWithShape="0">
                <a:schemeClr val="bg2">
                  <a:alpha val="50000"/>
                </a:schemeClr>
              </a:outerShdw>
            </a:effectLst>
          </p:spPr>
          <p:txBody>
            <a:bodyPr wrap="none" anchor="ctr"/>
            <a:lstStyle/>
            <a:p>
              <a:endParaRPr lang="ja-JP" altLang="en-US"/>
            </a:p>
          </p:txBody>
        </p:sp>
        <p:sp>
          <p:nvSpPr>
            <p:cNvPr id="82952" name="Text Box 49"/>
            <p:cNvSpPr txBox="1">
              <a:spLocks noChangeArrowheads="1"/>
            </p:cNvSpPr>
            <p:nvPr/>
          </p:nvSpPr>
          <p:spPr bwMode="auto">
            <a:xfrm>
              <a:off x="1340" y="3010"/>
              <a:ext cx="1095" cy="105"/>
            </a:xfrm>
            <a:prstGeom prst="rect">
              <a:avLst/>
            </a:prstGeom>
            <a:noFill/>
            <a:ln w="9525">
              <a:noFill/>
              <a:miter lim="800000"/>
              <a:headEnd/>
              <a:tailEnd/>
            </a:ln>
          </p:spPr>
          <p:txBody>
            <a:bodyPr lIns="3600" tIns="3600" rIns="3600" bIns="3600">
              <a:spAutoFit/>
            </a:bodyPr>
            <a:lstStyle/>
            <a:p>
              <a:pPr algn="dist">
                <a:lnSpc>
                  <a:spcPct val="96000"/>
                </a:lnSpc>
              </a:pPr>
              <a:r>
                <a:rPr lang="en-US" altLang="ja-JP" sz="1000" u="sng">
                  <a:solidFill>
                    <a:srgbClr val="FF0000"/>
                  </a:solidFill>
                  <a:latin typeface="Arial Black" pitchFamily="34" charset="0"/>
                  <a:ea typeface="MS Mincho" pitchFamily="49" charset="-128"/>
                </a:rPr>
                <a:t>Middle</a:t>
              </a:r>
              <a:r>
                <a:rPr lang="en-US" altLang="ja-JP" sz="1000" b="1" u="sng">
                  <a:ea typeface="MS Mincho" pitchFamily="49" charset="-128"/>
                </a:rPr>
                <a:t>-End System</a:t>
              </a:r>
            </a:p>
          </p:txBody>
        </p:sp>
        <p:grpSp>
          <p:nvGrpSpPr>
            <p:cNvPr id="82953" name="Group 50"/>
            <p:cNvGrpSpPr>
              <a:grpSpLocks/>
            </p:cNvGrpSpPr>
            <p:nvPr/>
          </p:nvGrpSpPr>
          <p:grpSpPr bwMode="auto">
            <a:xfrm>
              <a:off x="1638" y="3246"/>
              <a:ext cx="503" cy="453"/>
              <a:chOff x="1700" y="2377"/>
              <a:chExt cx="687" cy="693"/>
            </a:xfrm>
          </p:grpSpPr>
          <p:sp>
            <p:nvSpPr>
              <p:cNvPr id="82977" name="AutoShape 51"/>
              <p:cNvSpPr>
                <a:spLocks noChangeAspect="1" noChangeArrowheads="1"/>
              </p:cNvSpPr>
              <p:nvPr/>
            </p:nvSpPr>
            <p:spPr bwMode="auto">
              <a:xfrm>
                <a:off x="1700" y="2377"/>
                <a:ext cx="687" cy="693"/>
              </a:xfrm>
              <a:prstGeom prst="roundRect">
                <a:avLst>
                  <a:gd name="adj" fmla="val 16667"/>
                </a:avLst>
              </a:prstGeom>
              <a:solidFill>
                <a:srgbClr val="009900"/>
              </a:solidFill>
              <a:ln w="9525" algn="ctr">
                <a:solidFill>
                  <a:schemeClr val="tx1"/>
                </a:solidFill>
                <a:round/>
                <a:headEnd/>
                <a:tailEnd/>
              </a:ln>
            </p:spPr>
            <p:txBody>
              <a:bodyPr wrap="none" anchor="ctr"/>
              <a:lstStyle/>
              <a:p>
                <a:pPr algn="ctr"/>
                <a:endParaRPr lang="ja-JP" altLang="en-US" sz="1000">
                  <a:latin typeface="Arial Black" pitchFamily="34" charset="0"/>
                  <a:ea typeface="HGP創英角ｺﾞｼｯｸUB"/>
                  <a:cs typeface="HGP創英角ｺﾞｼｯｸUB"/>
                </a:endParaRPr>
              </a:p>
            </p:txBody>
          </p:sp>
          <p:sp>
            <p:nvSpPr>
              <p:cNvPr id="82978" name="Rectangle 52"/>
              <p:cNvSpPr>
                <a:spLocks noChangeArrowheads="1"/>
              </p:cNvSpPr>
              <p:nvPr/>
            </p:nvSpPr>
            <p:spPr bwMode="auto">
              <a:xfrm>
                <a:off x="1757" y="2443"/>
                <a:ext cx="568" cy="572"/>
              </a:xfrm>
              <a:prstGeom prst="rect">
                <a:avLst/>
              </a:prstGeom>
              <a:solidFill>
                <a:schemeClr val="tx1"/>
              </a:solidFill>
              <a:ln w="9525" algn="ctr">
                <a:solidFill>
                  <a:schemeClr val="tx1"/>
                </a:solidFill>
                <a:miter lim="800000"/>
                <a:headEnd/>
                <a:tailEnd/>
              </a:ln>
            </p:spPr>
            <p:txBody>
              <a:bodyPr wrap="none" tIns="18000" anchorCtr="1"/>
              <a:lstStyle/>
              <a:p>
                <a:pPr algn="ctr">
                  <a:lnSpc>
                    <a:spcPct val="90000"/>
                  </a:lnSpc>
                </a:pPr>
                <a:r>
                  <a:rPr lang="en-US" altLang="ja-JP" sz="1000">
                    <a:solidFill>
                      <a:schemeClr val="bg1"/>
                    </a:solidFill>
                    <a:latin typeface="Arial Black" pitchFamily="34" charset="0"/>
                    <a:ea typeface="HGP創英角ｺﾞｼｯｸUB"/>
                    <a:cs typeface="HGP創英角ｺﾞｼｯｸUB"/>
                  </a:rPr>
                  <a:t>ML7213</a:t>
                </a:r>
              </a:p>
              <a:p>
                <a:pPr algn="ctr">
                  <a:lnSpc>
                    <a:spcPct val="90000"/>
                  </a:lnSpc>
                </a:pPr>
                <a:r>
                  <a:rPr lang="en-US" altLang="ja-JP" sz="1000">
                    <a:solidFill>
                      <a:schemeClr val="bg1"/>
                    </a:solidFill>
                    <a:latin typeface="Arial Black" pitchFamily="34" charset="0"/>
                    <a:ea typeface="HGP創英角ｺﾞｼｯｸUB"/>
                    <a:cs typeface="HGP創英角ｺﾞｼｯｸUB"/>
                  </a:rPr>
                  <a:t>for</a:t>
                </a:r>
              </a:p>
              <a:p>
                <a:pPr algn="ctr">
                  <a:lnSpc>
                    <a:spcPct val="90000"/>
                  </a:lnSpc>
                </a:pPr>
                <a:r>
                  <a:rPr lang="en-US" altLang="ja-JP" sz="1000">
                    <a:solidFill>
                      <a:schemeClr val="bg1"/>
                    </a:solidFill>
                    <a:latin typeface="Arial Black" pitchFamily="34" charset="0"/>
                    <a:ea typeface="HGP創英角ｺﾞｼｯｸUB"/>
                    <a:cs typeface="HGP創英角ｺﾞｼｯｸUB"/>
                  </a:rPr>
                  <a:t>Mid-end</a:t>
                </a:r>
              </a:p>
              <a:p>
                <a:pPr algn="ctr">
                  <a:lnSpc>
                    <a:spcPct val="90000"/>
                  </a:lnSpc>
                </a:pPr>
                <a:endParaRPr lang="ja-JP" altLang="en-US" sz="1000">
                  <a:solidFill>
                    <a:schemeClr val="bg1"/>
                  </a:solidFill>
                  <a:latin typeface="Arial Black" pitchFamily="34" charset="0"/>
                  <a:ea typeface="HGP創英角ｺﾞｼｯｸUB"/>
                  <a:cs typeface="HGP創英角ｺﾞｼｯｸUB"/>
                </a:endParaRPr>
              </a:p>
            </p:txBody>
          </p:sp>
          <p:pic>
            <p:nvPicPr>
              <p:cNvPr id="82979" name="Picture 53" descr="マーク白"/>
              <p:cNvPicPr>
                <a:picLocks noChangeAspect="1" noChangeArrowheads="1"/>
              </p:cNvPicPr>
              <p:nvPr/>
            </p:nvPicPr>
            <p:blipFill>
              <a:blip r:embed="rId3" cstate="print"/>
              <a:srcRect/>
              <a:stretch>
                <a:fillRect/>
              </a:stretch>
            </p:blipFill>
            <p:spPr bwMode="auto">
              <a:xfrm>
                <a:off x="1898" y="2846"/>
                <a:ext cx="284" cy="128"/>
              </a:xfrm>
              <a:prstGeom prst="rect">
                <a:avLst/>
              </a:prstGeom>
              <a:noFill/>
              <a:ln w="9525">
                <a:noFill/>
                <a:miter lim="800000"/>
                <a:headEnd/>
                <a:tailEnd/>
              </a:ln>
            </p:spPr>
          </p:pic>
        </p:grpSp>
        <p:sp>
          <p:nvSpPr>
            <p:cNvPr id="82954" name="AutoShape 54"/>
            <p:cNvSpPr>
              <a:spLocks noChangeArrowheads="1"/>
            </p:cNvSpPr>
            <p:nvPr/>
          </p:nvSpPr>
          <p:spPr bwMode="auto">
            <a:xfrm>
              <a:off x="1340" y="3114"/>
              <a:ext cx="1101" cy="85"/>
            </a:xfrm>
            <a:prstGeom prst="roundRect">
              <a:avLst>
                <a:gd name="adj" fmla="val 39120"/>
              </a:avLst>
            </a:prstGeom>
            <a:solidFill>
              <a:srgbClr val="FF9A31"/>
            </a:solidFill>
            <a:ln w="9525" algn="ctr">
              <a:noFill/>
              <a:round/>
              <a:headEnd/>
              <a:tailEnd/>
            </a:ln>
          </p:spPr>
          <p:txBody>
            <a:bodyPr wrap="none" tIns="18000" bIns="18000" anchor="ctr"/>
            <a:lstStyle/>
            <a:p>
              <a:pPr algn="ctr"/>
              <a:r>
                <a:rPr lang="en-US" altLang="ja-JP" sz="1400" b="1">
                  <a:latin typeface="Calibri" pitchFamily="34" charset="0"/>
                  <a:ea typeface="HGP創英角ｺﾞｼｯｸUB"/>
                  <a:cs typeface="HGP創英角ｺﾞｼｯｸUB"/>
                </a:rPr>
                <a:t>Tunnel Creek</a:t>
              </a:r>
            </a:p>
          </p:txBody>
        </p:sp>
        <p:cxnSp>
          <p:nvCxnSpPr>
            <p:cNvPr id="82955" name="AutoShape 55"/>
            <p:cNvCxnSpPr>
              <a:cxnSpLocks noChangeShapeType="1"/>
              <a:stCxn id="82954" idx="2"/>
              <a:endCxn id="82977" idx="0"/>
            </p:cNvCxnSpPr>
            <p:nvPr/>
          </p:nvCxnSpPr>
          <p:spPr bwMode="auto">
            <a:xfrm flipH="1">
              <a:off x="1890" y="3199"/>
              <a:ext cx="1" cy="47"/>
            </a:xfrm>
            <a:prstGeom prst="straightConnector1">
              <a:avLst/>
            </a:prstGeom>
            <a:noFill/>
            <a:ln w="9525">
              <a:solidFill>
                <a:schemeClr val="tx1"/>
              </a:solidFill>
              <a:round/>
              <a:headEnd/>
              <a:tailEnd/>
            </a:ln>
          </p:spPr>
        </p:cxnSp>
        <p:sp>
          <p:nvSpPr>
            <p:cNvPr id="82956" name="Text Box 57"/>
            <p:cNvSpPr txBox="1">
              <a:spLocks noChangeArrowheads="1"/>
            </p:cNvSpPr>
            <p:nvPr/>
          </p:nvSpPr>
          <p:spPr bwMode="auto">
            <a:xfrm>
              <a:off x="176" y="3010"/>
              <a:ext cx="1086" cy="105"/>
            </a:xfrm>
            <a:prstGeom prst="rect">
              <a:avLst/>
            </a:prstGeom>
            <a:noFill/>
            <a:ln w="9525">
              <a:noFill/>
              <a:miter lim="800000"/>
              <a:headEnd/>
              <a:tailEnd/>
            </a:ln>
          </p:spPr>
          <p:txBody>
            <a:bodyPr lIns="3600" tIns="3600" rIns="3600" bIns="3600">
              <a:spAutoFit/>
            </a:bodyPr>
            <a:lstStyle/>
            <a:p>
              <a:pPr algn="dist">
                <a:lnSpc>
                  <a:spcPct val="96000"/>
                </a:lnSpc>
              </a:pPr>
              <a:r>
                <a:rPr lang="en-US" altLang="ja-JP" sz="1000" u="sng">
                  <a:solidFill>
                    <a:srgbClr val="FF0000"/>
                  </a:solidFill>
                  <a:latin typeface="Arial Black" pitchFamily="34" charset="0"/>
                  <a:ea typeface="MS Mincho" pitchFamily="49" charset="-128"/>
                </a:rPr>
                <a:t>Low</a:t>
              </a:r>
              <a:r>
                <a:rPr lang="en-US" altLang="ja-JP" sz="1000" b="1" u="sng">
                  <a:ea typeface="MS Mincho" pitchFamily="49" charset="-128"/>
                </a:rPr>
                <a:t>-End System</a:t>
              </a:r>
            </a:p>
          </p:txBody>
        </p:sp>
        <p:grpSp>
          <p:nvGrpSpPr>
            <p:cNvPr id="82957" name="Group 58"/>
            <p:cNvGrpSpPr>
              <a:grpSpLocks/>
            </p:cNvGrpSpPr>
            <p:nvPr/>
          </p:nvGrpSpPr>
          <p:grpSpPr bwMode="auto">
            <a:xfrm>
              <a:off x="460" y="3253"/>
              <a:ext cx="502" cy="453"/>
              <a:chOff x="1700" y="3116"/>
              <a:chExt cx="687" cy="693"/>
            </a:xfrm>
          </p:grpSpPr>
          <p:sp>
            <p:nvSpPr>
              <p:cNvPr id="82974" name="AutoShape 59"/>
              <p:cNvSpPr>
                <a:spLocks noChangeAspect="1" noChangeArrowheads="1"/>
              </p:cNvSpPr>
              <p:nvPr/>
            </p:nvSpPr>
            <p:spPr bwMode="auto">
              <a:xfrm>
                <a:off x="1700" y="3116"/>
                <a:ext cx="687" cy="693"/>
              </a:xfrm>
              <a:prstGeom prst="roundRect">
                <a:avLst>
                  <a:gd name="adj" fmla="val 16667"/>
                </a:avLst>
              </a:prstGeom>
              <a:solidFill>
                <a:srgbClr val="009900"/>
              </a:solidFill>
              <a:ln w="9525" algn="ctr">
                <a:solidFill>
                  <a:schemeClr val="tx1"/>
                </a:solidFill>
                <a:round/>
                <a:headEnd/>
                <a:tailEnd/>
              </a:ln>
            </p:spPr>
            <p:txBody>
              <a:bodyPr wrap="none" anchor="ctr"/>
              <a:lstStyle/>
              <a:p>
                <a:pPr algn="ctr"/>
                <a:endParaRPr lang="ja-JP" altLang="en-US" sz="1000">
                  <a:latin typeface="Arial Black" pitchFamily="34" charset="0"/>
                  <a:ea typeface="HGP創英角ｺﾞｼｯｸUB"/>
                  <a:cs typeface="HGP創英角ｺﾞｼｯｸUB"/>
                </a:endParaRPr>
              </a:p>
            </p:txBody>
          </p:sp>
          <p:sp>
            <p:nvSpPr>
              <p:cNvPr id="82975" name="Rectangle 60"/>
              <p:cNvSpPr>
                <a:spLocks noChangeArrowheads="1"/>
              </p:cNvSpPr>
              <p:nvPr/>
            </p:nvSpPr>
            <p:spPr bwMode="auto">
              <a:xfrm>
                <a:off x="1757" y="3182"/>
                <a:ext cx="568" cy="572"/>
              </a:xfrm>
              <a:prstGeom prst="rect">
                <a:avLst/>
              </a:prstGeom>
              <a:solidFill>
                <a:schemeClr val="tx1"/>
              </a:solidFill>
              <a:ln w="9525" algn="ctr">
                <a:solidFill>
                  <a:schemeClr val="tx1"/>
                </a:solidFill>
                <a:miter lim="800000"/>
                <a:headEnd/>
                <a:tailEnd/>
              </a:ln>
            </p:spPr>
            <p:txBody>
              <a:bodyPr wrap="none" tIns="18000" anchorCtr="1"/>
              <a:lstStyle/>
              <a:p>
                <a:pPr algn="ctr">
                  <a:lnSpc>
                    <a:spcPct val="90000"/>
                  </a:lnSpc>
                </a:pPr>
                <a:r>
                  <a:rPr lang="en-US" altLang="ja-JP" sz="1000">
                    <a:solidFill>
                      <a:schemeClr val="bg1"/>
                    </a:solidFill>
                    <a:latin typeface="Arial Black" pitchFamily="34" charset="0"/>
                    <a:ea typeface="HGP創英角ｺﾞｼｯｸUB"/>
                    <a:cs typeface="HGP創英角ｺﾞｼｯｸUB"/>
                  </a:rPr>
                  <a:t>ML7810</a:t>
                </a:r>
              </a:p>
              <a:p>
                <a:pPr algn="ctr">
                  <a:lnSpc>
                    <a:spcPct val="90000"/>
                  </a:lnSpc>
                </a:pPr>
                <a:r>
                  <a:rPr lang="en-US" altLang="ja-JP" sz="1000">
                    <a:solidFill>
                      <a:schemeClr val="bg1"/>
                    </a:solidFill>
                    <a:latin typeface="Arial Black" pitchFamily="34" charset="0"/>
                    <a:ea typeface="HGP創英角ｺﾞｼｯｸUB"/>
                    <a:cs typeface="HGP創英角ｺﾞｼｯｸUB"/>
                  </a:rPr>
                  <a:t>for</a:t>
                </a:r>
              </a:p>
              <a:p>
                <a:pPr algn="ctr">
                  <a:lnSpc>
                    <a:spcPct val="90000"/>
                  </a:lnSpc>
                </a:pPr>
                <a:r>
                  <a:rPr lang="en-US" altLang="ja-JP" sz="1000">
                    <a:solidFill>
                      <a:schemeClr val="bg1"/>
                    </a:solidFill>
                    <a:latin typeface="Arial Black" pitchFamily="34" charset="0"/>
                    <a:ea typeface="HGP創英角ｺﾞｼｯｸUB"/>
                    <a:cs typeface="HGP創英角ｺﾞｼｯｸUB"/>
                  </a:rPr>
                  <a:t>Low-end</a:t>
                </a:r>
              </a:p>
              <a:p>
                <a:pPr algn="ctr">
                  <a:lnSpc>
                    <a:spcPct val="90000"/>
                  </a:lnSpc>
                </a:pPr>
                <a:endParaRPr lang="ja-JP" altLang="en-US" sz="1000">
                  <a:solidFill>
                    <a:schemeClr val="bg1"/>
                  </a:solidFill>
                  <a:latin typeface="Arial Black" pitchFamily="34" charset="0"/>
                  <a:ea typeface="HGP創英角ｺﾞｼｯｸUB"/>
                  <a:cs typeface="HGP創英角ｺﾞｼｯｸUB"/>
                </a:endParaRPr>
              </a:p>
            </p:txBody>
          </p:sp>
          <p:pic>
            <p:nvPicPr>
              <p:cNvPr id="82976" name="Picture 61" descr="マーク白"/>
              <p:cNvPicPr>
                <a:picLocks noChangeAspect="1" noChangeArrowheads="1"/>
              </p:cNvPicPr>
              <p:nvPr/>
            </p:nvPicPr>
            <p:blipFill>
              <a:blip r:embed="rId3" cstate="print"/>
              <a:srcRect/>
              <a:stretch>
                <a:fillRect/>
              </a:stretch>
            </p:blipFill>
            <p:spPr bwMode="auto">
              <a:xfrm>
                <a:off x="1898" y="3585"/>
                <a:ext cx="284" cy="128"/>
              </a:xfrm>
              <a:prstGeom prst="rect">
                <a:avLst/>
              </a:prstGeom>
              <a:noFill/>
              <a:ln w="9525">
                <a:noFill/>
                <a:miter lim="800000"/>
                <a:headEnd/>
                <a:tailEnd/>
              </a:ln>
            </p:spPr>
          </p:pic>
        </p:grpSp>
        <p:sp>
          <p:nvSpPr>
            <p:cNvPr id="82958" name="AutoShape 62"/>
            <p:cNvSpPr>
              <a:spLocks noChangeArrowheads="1"/>
            </p:cNvSpPr>
            <p:nvPr/>
          </p:nvSpPr>
          <p:spPr bwMode="auto">
            <a:xfrm>
              <a:off x="161" y="3114"/>
              <a:ext cx="1101" cy="85"/>
            </a:xfrm>
            <a:prstGeom prst="roundRect">
              <a:avLst>
                <a:gd name="adj" fmla="val 39120"/>
              </a:avLst>
            </a:prstGeom>
            <a:solidFill>
              <a:srgbClr val="FF9A31"/>
            </a:solidFill>
            <a:ln w="9525" algn="ctr">
              <a:noFill/>
              <a:round/>
              <a:headEnd/>
              <a:tailEnd/>
            </a:ln>
          </p:spPr>
          <p:txBody>
            <a:bodyPr wrap="none" tIns="18000" bIns="18000" anchor="ctr"/>
            <a:lstStyle/>
            <a:p>
              <a:pPr algn="ctr"/>
              <a:r>
                <a:rPr lang="en-US" altLang="ja-JP" sz="1400" b="1">
                  <a:latin typeface="Calibri" pitchFamily="34" charset="0"/>
                  <a:ea typeface="HGP創英角ｺﾞｼｯｸUB"/>
                  <a:cs typeface="HGP創英角ｺﾞｼｯｸUB"/>
                </a:rPr>
                <a:t>Tunnel Creek</a:t>
              </a:r>
            </a:p>
          </p:txBody>
        </p:sp>
        <p:cxnSp>
          <p:nvCxnSpPr>
            <p:cNvPr id="82959" name="AutoShape 63"/>
            <p:cNvCxnSpPr>
              <a:cxnSpLocks noChangeShapeType="1"/>
              <a:stCxn id="82974" idx="0"/>
              <a:endCxn id="82958" idx="2"/>
            </p:cNvCxnSpPr>
            <p:nvPr/>
          </p:nvCxnSpPr>
          <p:spPr bwMode="auto">
            <a:xfrm flipV="1">
              <a:off x="711" y="3199"/>
              <a:ext cx="1" cy="54"/>
            </a:xfrm>
            <a:prstGeom prst="straightConnector1">
              <a:avLst/>
            </a:prstGeom>
            <a:noFill/>
            <a:ln w="9525">
              <a:solidFill>
                <a:schemeClr val="tx1"/>
              </a:solidFill>
              <a:round/>
              <a:headEnd/>
              <a:tailEnd/>
            </a:ln>
          </p:spPr>
        </p:cxnSp>
        <p:sp>
          <p:nvSpPr>
            <p:cNvPr id="82960" name="AutoShape 65"/>
            <p:cNvSpPr>
              <a:spLocks noChangeArrowheads="1"/>
            </p:cNvSpPr>
            <p:nvPr/>
          </p:nvSpPr>
          <p:spPr bwMode="auto">
            <a:xfrm>
              <a:off x="2519" y="3114"/>
              <a:ext cx="1101" cy="85"/>
            </a:xfrm>
            <a:prstGeom prst="roundRect">
              <a:avLst>
                <a:gd name="adj" fmla="val 39120"/>
              </a:avLst>
            </a:prstGeom>
            <a:solidFill>
              <a:srgbClr val="FF9A31"/>
            </a:solidFill>
            <a:ln w="9525" algn="ctr">
              <a:noFill/>
              <a:round/>
              <a:headEnd/>
              <a:tailEnd/>
            </a:ln>
          </p:spPr>
          <p:txBody>
            <a:bodyPr wrap="none" tIns="18000" bIns="18000" anchor="ctr"/>
            <a:lstStyle/>
            <a:p>
              <a:pPr algn="ctr"/>
              <a:r>
                <a:rPr lang="en-US" altLang="ja-JP" sz="1400" b="1">
                  <a:latin typeface="Calibri" pitchFamily="34" charset="0"/>
                  <a:ea typeface="HGP創英角ｺﾞｼｯｸUB"/>
                  <a:cs typeface="HGP創英角ｺﾞｼｯｸUB"/>
                </a:rPr>
                <a:t>Tunnel Creek</a:t>
              </a:r>
            </a:p>
          </p:txBody>
        </p:sp>
        <p:sp>
          <p:nvSpPr>
            <p:cNvPr id="82961" name="Text Box 66"/>
            <p:cNvSpPr txBox="1">
              <a:spLocks noChangeArrowheads="1"/>
            </p:cNvSpPr>
            <p:nvPr/>
          </p:nvSpPr>
          <p:spPr bwMode="auto">
            <a:xfrm>
              <a:off x="2533" y="3010"/>
              <a:ext cx="1087" cy="105"/>
            </a:xfrm>
            <a:prstGeom prst="rect">
              <a:avLst/>
            </a:prstGeom>
            <a:noFill/>
            <a:ln w="9525">
              <a:noFill/>
              <a:miter lim="800000"/>
              <a:headEnd/>
              <a:tailEnd/>
            </a:ln>
          </p:spPr>
          <p:txBody>
            <a:bodyPr lIns="3600" tIns="3600" rIns="3600" bIns="3600">
              <a:spAutoFit/>
            </a:bodyPr>
            <a:lstStyle/>
            <a:p>
              <a:pPr algn="dist">
                <a:lnSpc>
                  <a:spcPct val="96000"/>
                </a:lnSpc>
              </a:pPr>
              <a:r>
                <a:rPr lang="en-US" altLang="ja-JP" sz="1000" u="sng">
                  <a:solidFill>
                    <a:srgbClr val="FF0000"/>
                  </a:solidFill>
                  <a:latin typeface="Arial Black" pitchFamily="34" charset="0"/>
                  <a:ea typeface="MS Mincho" pitchFamily="49" charset="-128"/>
                </a:rPr>
                <a:t>High</a:t>
              </a:r>
              <a:r>
                <a:rPr lang="en-US" altLang="ja-JP" sz="1000" b="1" u="sng">
                  <a:ea typeface="MS Mincho" pitchFamily="49" charset="-128"/>
                </a:rPr>
                <a:t>-End System</a:t>
              </a:r>
            </a:p>
          </p:txBody>
        </p:sp>
        <p:grpSp>
          <p:nvGrpSpPr>
            <p:cNvPr id="82962" name="Group 67"/>
            <p:cNvGrpSpPr>
              <a:grpSpLocks/>
            </p:cNvGrpSpPr>
            <p:nvPr/>
          </p:nvGrpSpPr>
          <p:grpSpPr bwMode="auto">
            <a:xfrm>
              <a:off x="2533" y="3246"/>
              <a:ext cx="1074" cy="460"/>
              <a:chOff x="3708" y="2215"/>
              <a:chExt cx="1467" cy="704"/>
            </a:xfrm>
          </p:grpSpPr>
          <p:grpSp>
            <p:nvGrpSpPr>
              <p:cNvPr id="82966" name="Group 68"/>
              <p:cNvGrpSpPr>
                <a:grpSpLocks/>
              </p:cNvGrpSpPr>
              <p:nvPr/>
            </p:nvGrpSpPr>
            <p:grpSpPr bwMode="auto">
              <a:xfrm>
                <a:off x="4488" y="2226"/>
                <a:ext cx="687" cy="693"/>
                <a:chOff x="1700" y="3116"/>
                <a:chExt cx="687" cy="693"/>
              </a:xfrm>
            </p:grpSpPr>
            <p:sp>
              <p:nvSpPr>
                <p:cNvPr id="82971" name="AutoShape 69"/>
                <p:cNvSpPr>
                  <a:spLocks noChangeAspect="1" noChangeArrowheads="1"/>
                </p:cNvSpPr>
                <p:nvPr/>
              </p:nvSpPr>
              <p:spPr bwMode="auto">
                <a:xfrm>
                  <a:off x="1700" y="3116"/>
                  <a:ext cx="687" cy="693"/>
                </a:xfrm>
                <a:prstGeom prst="roundRect">
                  <a:avLst>
                    <a:gd name="adj" fmla="val 16667"/>
                  </a:avLst>
                </a:prstGeom>
                <a:solidFill>
                  <a:srgbClr val="009900"/>
                </a:solidFill>
                <a:ln w="9525" algn="ctr">
                  <a:solidFill>
                    <a:schemeClr val="tx1"/>
                  </a:solidFill>
                  <a:round/>
                  <a:headEnd/>
                  <a:tailEnd/>
                </a:ln>
              </p:spPr>
              <p:txBody>
                <a:bodyPr wrap="none" anchor="ctr"/>
                <a:lstStyle/>
                <a:p>
                  <a:pPr algn="ctr"/>
                  <a:endParaRPr lang="ja-JP" altLang="en-US" sz="1000">
                    <a:latin typeface="Arial Black" pitchFamily="34" charset="0"/>
                    <a:ea typeface="HGP創英角ｺﾞｼｯｸUB"/>
                    <a:cs typeface="HGP創英角ｺﾞｼｯｸUB"/>
                  </a:endParaRPr>
                </a:p>
              </p:txBody>
            </p:sp>
            <p:sp>
              <p:nvSpPr>
                <p:cNvPr id="82972" name="Rectangle 70"/>
                <p:cNvSpPr>
                  <a:spLocks noChangeArrowheads="1"/>
                </p:cNvSpPr>
                <p:nvPr/>
              </p:nvSpPr>
              <p:spPr bwMode="auto">
                <a:xfrm>
                  <a:off x="1757" y="3182"/>
                  <a:ext cx="568" cy="572"/>
                </a:xfrm>
                <a:prstGeom prst="rect">
                  <a:avLst/>
                </a:prstGeom>
                <a:solidFill>
                  <a:schemeClr val="tx1"/>
                </a:solidFill>
                <a:ln w="9525" algn="ctr">
                  <a:solidFill>
                    <a:schemeClr val="tx1"/>
                  </a:solidFill>
                  <a:miter lim="800000"/>
                  <a:headEnd/>
                  <a:tailEnd/>
                </a:ln>
              </p:spPr>
              <p:txBody>
                <a:bodyPr wrap="none" tIns="18000" anchorCtr="1"/>
                <a:lstStyle/>
                <a:p>
                  <a:pPr algn="ctr">
                    <a:lnSpc>
                      <a:spcPct val="90000"/>
                    </a:lnSpc>
                  </a:pPr>
                  <a:r>
                    <a:rPr lang="en-US" altLang="ja-JP" sz="1000">
                      <a:solidFill>
                        <a:schemeClr val="bg1"/>
                      </a:solidFill>
                      <a:latin typeface="Arial Black" pitchFamily="34" charset="0"/>
                      <a:ea typeface="HGP創英角ｺﾞｼｯｸUB"/>
                      <a:cs typeface="HGP創英角ｺﾞｼｯｸUB"/>
                    </a:rPr>
                    <a:t>ML7810</a:t>
                  </a:r>
                </a:p>
                <a:p>
                  <a:pPr algn="ctr">
                    <a:lnSpc>
                      <a:spcPct val="90000"/>
                    </a:lnSpc>
                  </a:pPr>
                  <a:r>
                    <a:rPr lang="en-US" altLang="ja-JP" sz="1000">
                      <a:solidFill>
                        <a:schemeClr val="bg1"/>
                      </a:solidFill>
                      <a:latin typeface="Arial Black" pitchFamily="34" charset="0"/>
                      <a:ea typeface="HGP創英角ｺﾞｼｯｸUB"/>
                      <a:cs typeface="HGP創英角ｺﾞｼｯｸUB"/>
                    </a:rPr>
                    <a:t>for</a:t>
                  </a:r>
                </a:p>
                <a:p>
                  <a:pPr algn="ctr">
                    <a:lnSpc>
                      <a:spcPct val="90000"/>
                    </a:lnSpc>
                  </a:pPr>
                  <a:r>
                    <a:rPr lang="en-US" altLang="ja-JP" sz="1000">
                      <a:solidFill>
                        <a:schemeClr val="bg1"/>
                      </a:solidFill>
                      <a:latin typeface="Arial Black" pitchFamily="34" charset="0"/>
                      <a:ea typeface="HGP創英角ｺﾞｼｯｸUB"/>
                      <a:cs typeface="HGP創英角ｺﾞｼｯｸUB"/>
                    </a:rPr>
                    <a:t>Low-end</a:t>
                  </a:r>
                </a:p>
                <a:p>
                  <a:pPr algn="ctr">
                    <a:lnSpc>
                      <a:spcPct val="90000"/>
                    </a:lnSpc>
                  </a:pPr>
                  <a:endParaRPr lang="ja-JP" altLang="en-US" sz="1000">
                    <a:solidFill>
                      <a:schemeClr val="bg1"/>
                    </a:solidFill>
                    <a:latin typeface="Arial Black" pitchFamily="34" charset="0"/>
                    <a:ea typeface="HGP創英角ｺﾞｼｯｸUB"/>
                    <a:cs typeface="HGP創英角ｺﾞｼｯｸUB"/>
                  </a:endParaRPr>
                </a:p>
              </p:txBody>
            </p:sp>
            <p:pic>
              <p:nvPicPr>
                <p:cNvPr id="82973" name="Picture 71" descr="マーク白"/>
                <p:cNvPicPr>
                  <a:picLocks noChangeAspect="1" noChangeArrowheads="1"/>
                </p:cNvPicPr>
                <p:nvPr/>
              </p:nvPicPr>
              <p:blipFill>
                <a:blip r:embed="rId3" cstate="print"/>
                <a:srcRect/>
                <a:stretch>
                  <a:fillRect/>
                </a:stretch>
              </p:blipFill>
              <p:spPr bwMode="auto">
                <a:xfrm>
                  <a:off x="1898" y="3585"/>
                  <a:ext cx="284" cy="128"/>
                </a:xfrm>
                <a:prstGeom prst="rect">
                  <a:avLst/>
                </a:prstGeom>
                <a:noFill/>
                <a:ln w="9525">
                  <a:noFill/>
                  <a:miter lim="800000"/>
                  <a:headEnd/>
                  <a:tailEnd/>
                </a:ln>
              </p:spPr>
            </p:pic>
          </p:grpSp>
          <p:grpSp>
            <p:nvGrpSpPr>
              <p:cNvPr id="82967" name="Group 72"/>
              <p:cNvGrpSpPr>
                <a:grpSpLocks/>
              </p:cNvGrpSpPr>
              <p:nvPr/>
            </p:nvGrpSpPr>
            <p:grpSpPr bwMode="auto">
              <a:xfrm>
                <a:off x="3708" y="2215"/>
                <a:ext cx="687" cy="693"/>
                <a:chOff x="1700" y="2377"/>
                <a:chExt cx="687" cy="693"/>
              </a:xfrm>
            </p:grpSpPr>
            <p:sp>
              <p:nvSpPr>
                <p:cNvPr id="82968" name="AutoShape 73"/>
                <p:cNvSpPr>
                  <a:spLocks noChangeAspect="1" noChangeArrowheads="1"/>
                </p:cNvSpPr>
                <p:nvPr/>
              </p:nvSpPr>
              <p:spPr bwMode="auto">
                <a:xfrm>
                  <a:off x="1700" y="2377"/>
                  <a:ext cx="687" cy="693"/>
                </a:xfrm>
                <a:prstGeom prst="roundRect">
                  <a:avLst>
                    <a:gd name="adj" fmla="val 16667"/>
                  </a:avLst>
                </a:prstGeom>
                <a:solidFill>
                  <a:srgbClr val="009900"/>
                </a:solidFill>
                <a:ln w="9525" algn="ctr">
                  <a:solidFill>
                    <a:schemeClr val="tx1"/>
                  </a:solidFill>
                  <a:round/>
                  <a:headEnd/>
                  <a:tailEnd/>
                </a:ln>
              </p:spPr>
              <p:txBody>
                <a:bodyPr wrap="none" anchor="ctr"/>
                <a:lstStyle/>
                <a:p>
                  <a:pPr algn="ctr"/>
                  <a:endParaRPr lang="ja-JP" altLang="en-US" sz="1000">
                    <a:latin typeface="Arial Black" pitchFamily="34" charset="0"/>
                    <a:ea typeface="HGP創英角ｺﾞｼｯｸUB"/>
                    <a:cs typeface="HGP創英角ｺﾞｼｯｸUB"/>
                  </a:endParaRPr>
                </a:p>
              </p:txBody>
            </p:sp>
            <p:sp>
              <p:nvSpPr>
                <p:cNvPr id="82969" name="Rectangle 74"/>
                <p:cNvSpPr>
                  <a:spLocks noChangeArrowheads="1"/>
                </p:cNvSpPr>
                <p:nvPr/>
              </p:nvSpPr>
              <p:spPr bwMode="auto">
                <a:xfrm>
                  <a:off x="1757" y="2443"/>
                  <a:ext cx="568" cy="572"/>
                </a:xfrm>
                <a:prstGeom prst="rect">
                  <a:avLst/>
                </a:prstGeom>
                <a:solidFill>
                  <a:schemeClr val="tx1"/>
                </a:solidFill>
                <a:ln w="9525" algn="ctr">
                  <a:solidFill>
                    <a:schemeClr val="tx1"/>
                  </a:solidFill>
                  <a:miter lim="800000"/>
                  <a:headEnd/>
                  <a:tailEnd/>
                </a:ln>
              </p:spPr>
              <p:txBody>
                <a:bodyPr wrap="none" tIns="18000" anchorCtr="1"/>
                <a:lstStyle/>
                <a:p>
                  <a:pPr algn="ctr">
                    <a:lnSpc>
                      <a:spcPct val="90000"/>
                    </a:lnSpc>
                  </a:pPr>
                  <a:r>
                    <a:rPr lang="en-US" altLang="ja-JP" sz="1000">
                      <a:solidFill>
                        <a:schemeClr val="bg1"/>
                      </a:solidFill>
                      <a:latin typeface="Arial Black" pitchFamily="34" charset="0"/>
                      <a:ea typeface="HGP創英角ｺﾞｼｯｸUB"/>
                      <a:cs typeface="HGP創英角ｺﾞｼｯｸUB"/>
                    </a:rPr>
                    <a:t>ML7213</a:t>
                  </a:r>
                </a:p>
                <a:p>
                  <a:pPr algn="ctr">
                    <a:lnSpc>
                      <a:spcPct val="90000"/>
                    </a:lnSpc>
                  </a:pPr>
                  <a:r>
                    <a:rPr lang="en-US" altLang="ja-JP" sz="1000">
                      <a:solidFill>
                        <a:schemeClr val="bg1"/>
                      </a:solidFill>
                      <a:latin typeface="Arial Black" pitchFamily="34" charset="0"/>
                      <a:ea typeface="HGP創英角ｺﾞｼｯｸUB"/>
                      <a:cs typeface="HGP創英角ｺﾞｼｯｸUB"/>
                    </a:rPr>
                    <a:t>for</a:t>
                  </a:r>
                </a:p>
                <a:p>
                  <a:pPr algn="ctr">
                    <a:lnSpc>
                      <a:spcPct val="90000"/>
                    </a:lnSpc>
                  </a:pPr>
                  <a:r>
                    <a:rPr lang="en-US" altLang="ja-JP" sz="1000">
                      <a:solidFill>
                        <a:schemeClr val="bg1"/>
                      </a:solidFill>
                      <a:latin typeface="Arial Black" pitchFamily="34" charset="0"/>
                      <a:ea typeface="HGP創英角ｺﾞｼｯｸUB"/>
                      <a:cs typeface="HGP創英角ｺﾞｼｯｸUB"/>
                    </a:rPr>
                    <a:t>Mid-end</a:t>
                  </a:r>
                </a:p>
                <a:p>
                  <a:pPr algn="ctr">
                    <a:lnSpc>
                      <a:spcPct val="90000"/>
                    </a:lnSpc>
                  </a:pPr>
                  <a:endParaRPr lang="ja-JP" altLang="en-US" sz="1000">
                    <a:solidFill>
                      <a:schemeClr val="bg1"/>
                    </a:solidFill>
                    <a:latin typeface="Arial Black" pitchFamily="34" charset="0"/>
                    <a:ea typeface="HGP創英角ｺﾞｼｯｸUB"/>
                    <a:cs typeface="HGP創英角ｺﾞｼｯｸUB"/>
                  </a:endParaRPr>
                </a:p>
              </p:txBody>
            </p:sp>
            <p:pic>
              <p:nvPicPr>
                <p:cNvPr id="82970" name="Picture 75" descr="マーク白"/>
                <p:cNvPicPr>
                  <a:picLocks noChangeAspect="1" noChangeArrowheads="1"/>
                </p:cNvPicPr>
                <p:nvPr/>
              </p:nvPicPr>
              <p:blipFill>
                <a:blip r:embed="rId3" cstate="print"/>
                <a:srcRect/>
                <a:stretch>
                  <a:fillRect/>
                </a:stretch>
              </p:blipFill>
              <p:spPr bwMode="auto">
                <a:xfrm>
                  <a:off x="1898" y="2846"/>
                  <a:ext cx="284" cy="128"/>
                </a:xfrm>
                <a:prstGeom prst="rect">
                  <a:avLst/>
                </a:prstGeom>
                <a:noFill/>
                <a:ln w="9525">
                  <a:noFill/>
                  <a:miter lim="800000"/>
                  <a:headEnd/>
                  <a:tailEnd/>
                </a:ln>
              </p:spPr>
            </p:pic>
          </p:grpSp>
        </p:grpSp>
        <p:sp>
          <p:nvSpPr>
            <p:cNvPr id="82963" name="Line 76"/>
            <p:cNvSpPr>
              <a:spLocks noChangeShapeType="1"/>
            </p:cNvSpPr>
            <p:nvPr/>
          </p:nvSpPr>
          <p:spPr bwMode="auto">
            <a:xfrm flipV="1">
              <a:off x="2773" y="3221"/>
              <a:ext cx="1" cy="25"/>
            </a:xfrm>
            <a:prstGeom prst="line">
              <a:avLst/>
            </a:prstGeom>
            <a:noFill/>
            <a:ln w="9525">
              <a:solidFill>
                <a:schemeClr val="tx1"/>
              </a:solidFill>
              <a:round/>
              <a:headEnd/>
              <a:tailEnd/>
            </a:ln>
          </p:spPr>
          <p:txBody>
            <a:bodyPr wrap="none" anchor="ctr"/>
            <a:lstStyle/>
            <a:p>
              <a:endParaRPr lang="en-US"/>
            </a:p>
          </p:txBody>
        </p:sp>
        <p:sp>
          <p:nvSpPr>
            <p:cNvPr id="82964" name="Line 77"/>
            <p:cNvSpPr>
              <a:spLocks noChangeShapeType="1"/>
            </p:cNvSpPr>
            <p:nvPr/>
          </p:nvSpPr>
          <p:spPr bwMode="auto">
            <a:xfrm flipV="1">
              <a:off x="3379" y="3221"/>
              <a:ext cx="1" cy="25"/>
            </a:xfrm>
            <a:prstGeom prst="line">
              <a:avLst/>
            </a:prstGeom>
            <a:noFill/>
            <a:ln w="9525">
              <a:solidFill>
                <a:schemeClr val="tx1"/>
              </a:solidFill>
              <a:round/>
              <a:headEnd/>
              <a:tailEnd/>
            </a:ln>
          </p:spPr>
          <p:txBody>
            <a:bodyPr wrap="none" anchor="ctr"/>
            <a:lstStyle/>
            <a:p>
              <a:endParaRPr lang="en-US"/>
            </a:p>
          </p:txBody>
        </p:sp>
        <p:sp>
          <p:nvSpPr>
            <p:cNvPr id="82965" name="Rectangle 78"/>
            <p:cNvSpPr>
              <a:spLocks noChangeArrowheads="1"/>
            </p:cNvSpPr>
            <p:nvPr/>
          </p:nvSpPr>
          <p:spPr bwMode="auto">
            <a:xfrm>
              <a:off x="3717" y="3042"/>
              <a:ext cx="1782" cy="450"/>
            </a:xfrm>
            <a:prstGeom prst="rect">
              <a:avLst/>
            </a:prstGeom>
            <a:solidFill>
              <a:srgbClr val="FFFF99"/>
            </a:solidFill>
            <a:ln w="9525" algn="ctr">
              <a:solidFill>
                <a:schemeClr val="tx1"/>
              </a:solidFill>
              <a:miter lim="800000"/>
              <a:headEnd/>
              <a:tailEnd/>
            </a:ln>
          </p:spPr>
          <p:txBody>
            <a:bodyPr lIns="72000" tIns="72000" rIns="72000" bIns="72000">
              <a:spAutoFit/>
            </a:bodyPr>
            <a:lstStyle/>
            <a:p>
              <a:pPr eaLnBrk="0" hangingPunct="0"/>
              <a:r>
                <a:rPr lang="en-US" altLang="ja-JP" sz="1100" b="1">
                  <a:latin typeface="Calibri" pitchFamily="34" charset="0"/>
                  <a:ea typeface="HGP創英角ｺﾞｼｯｸUB"/>
                  <a:cs typeface="HGP創英角ｺﾞｼｯｸUB"/>
                </a:rPr>
                <a:t>With this ML7810, OKI Semi IVI IOHs could cover from high-end to low-end with one single platform.</a:t>
              </a:r>
            </a:p>
          </p:txBody>
        </p:sp>
      </p:gr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a:xfrm>
            <a:off x="455613" y="152400"/>
            <a:ext cx="7826375" cy="762000"/>
          </a:xfrm>
        </p:spPr>
        <p:txBody>
          <a:bodyPr wrap="none">
            <a:spAutoFit/>
          </a:bodyPr>
          <a:lstStyle/>
          <a:p>
            <a:r>
              <a:rPr lang="en-US" smtClean="0"/>
              <a:t>STMicro ConneXt* </a:t>
            </a:r>
            <a:r>
              <a:rPr lang="en-US" altLang="ja-JP" b="0" smtClean="0">
                <a:solidFill>
                  <a:schemeClr val="tx1"/>
                </a:solidFill>
                <a:latin typeface="HGP創英角ｺﾞｼｯｸUB"/>
                <a:ea typeface="HGP創英角ｺﾞｼｯｸUB"/>
                <a:cs typeface="HGP創英角ｺﾞｼｯｸUB"/>
              </a:rPr>
              <a:t/>
            </a:r>
            <a:br>
              <a:rPr lang="en-US" altLang="ja-JP" b="0" smtClean="0">
                <a:solidFill>
                  <a:schemeClr val="tx1"/>
                </a:solidFill>
                <a:latin typeface="HGP創英角ｺﾞｼｯｸUB"/>
                <a:ea typeface="HGP創英角ｺﾞｼｯｸUB"/>
                <a:cs typeface="HGP創英角ｺﾞｼｯｸUB"/>
              </a:rPr>
            </a:br>
            <a:r>
              <a:rPr lang="en-US" altLang="ja-JP" sz="1200" b="0" smtClean="0">
                <a:solidFill>
                  <a:schemeClr val="tx1"/>
                </a:solidFill>
                <a:latin typeface="HGP創英角ｺﾞｼｯｸUB"/>
                <a:ea typeface="HGP創英角ｺﾞｼｯｸUB"/>
                <a:cs typeface="HGP創英角ｺﾞｼｯｸUB"/>
              </a:rPr>
              <a:t>This information is provided as a courtesy to our customers. Reprinted with permission. Intel makes no claims about </a:t>
            </a:r>
            <a:br>
              <a:rPr lang="en-US" altLang="ja-JP" sz="1200" b="0" smtClean="0">
                <a:solidFill>
                  <a:schemeClr val="tx1"/>
                </a:solidFill>
                <a:latin typeface="HGP創英角ｺﾞｼｯｸUB"/>
                <a:ea typeface="HGP創英角ｺﾞｼｯｸUB"/>
                <a:cs typeface="HGP創英角ｺﾞｼｯｸUB"/>
              </a:rPr>
            </a:br>
            <a:r>
              <a:rPr lang="en-US" altLang="ja-JP" sz="1200" b="0" smtClean="0">
                <a:solidFill>
                  <a:schemeClr val="tx1"/>
                </a:solidFill>
                <a:latin typeface="HGP創英角ｺﾞｼｯｸUB"/>
                <a:ea typeface="HGP創英角ｺﾞｼｯｸUB"/>
                <a:cs typeface="HGP創英角ｺﾞｼｯｸUB"/>
              </a:rPr>
              <a:t>the accuracy of this information. Contact the vendor directly for complete information about this device.</a:t>
            </a:r>
            <a:endParaRPr lang="en-US" sz="1200" b="0" smtClean="0">
              <a:solidFill>
                <a:schemeClr val="tx1"/>
              </a:solidFill>
              <a:latin typeface="HGP創英角ｺﾞｼｯｸUB"/>
              <a:ea typeface="HGP創英角ｺﾞｼｯｸUB"/>
              <a:cs typeface="HGP創英角ｺﾞｼｯｸUB"/>
            </a:endParaRPr>
          </a:p>
        </p:txBody>
      </p:sp>
      <p:sp>
        <p:nvSpPr>
          <p:cNvPr id="48" name="Slide Number Placeholder 5"/>
          <p:cNvSpPr txBox="1">
            <a:spLocks noGrp="1"/>
          </p:cNvSpPr>
          <p:nvPr/>
        </p:nvSpPr>
        <p:spPr bwMode="auto">
          <a:xfrm>
            <a:off x="76200" y="6400800"/>
            <a:ext cx="415925" cy="304800"/>
          </a:xfrm>
          <a:prstGeom prst="rect">
            <a:avLst/>
          </a:prstGeom>
          <a:noFill/>
          <a:ln>
            <a:miter lim="800000"/>
            <a:headEnd/>
            <a:tailEnd/>
          </a:ln>
        </p:spPr>
        <p:txBody>
          <a:bodyPr lIns="0" tIns="0" rIns="0" bIns="0"/>
          <a:lstStyle/>
          <a:p>
            <a:pPr eaLnBrk="0" fontAlgn="auto" hangingPunct="0">
              <a:spcBef>
                <a:spcPts val="0"/>
              </a:spcBef>
              <a:spcAft>
                <a:spcPts val="0"/>
              </a:spcAft>
              <a:defRPr/>
            </a:pPr>
            <a:fld id="{FF860715-BD33-4F71-BD53-AE5CFA48B4CF}" type="slidenum">
              <a:rPr lang="en-US" altLang="ja-JP" sz="800">
                <a:solidFill>
                  <a:schemeClr val="bg1"/>
                </a:solidFill>
                <a:latin typeface="+mn-lt"/>
                <a:ea typeface="SimSun" pitchFamily="2" charset="-122"/>
                <a:cs typeface="+mn-cs"/>
              </a:rPr>
              <a:pPr eaLnBrk="0" fontAlgn="auto" hangingPunct="0">
                <a:spcBef>
                  <a:spcPts val="0"/>
                </a:spcBef>
                <a:spcAft>
                  <a:spcPts val="0"/>
                </a:spcAft>
                <a:defRPr/>
              </a:pPr>
              <a:t>31</a:t>
            </a:fld>
            <a:endParaRPr lang="en-US" altLang="ja-JP" sz="800" dirty="0">
              <a:solidFill>
                <a:schemeClr val="bg1"/>
              </a:solidFill>
              <a:latin typeface="+mn-lt"/>
              <a:ea typeface="SimSun" pitchFamily="2" charset="-122"/>
              <a:cs typeface="+mn-cs"/>
            </a:endParaRPr>
          </a:p>
        </p:txBody>
      </p:sp>
      <p:pic>
        <p:nvPicPr>
          <p:cNvPr id="84995" name="Picture 46"/>
          <p:cNvPicPr>
            <a:picLocks noChangeAspect="1" noChangeArrowheads="1"/>
          </p:cNvPicPr>
          <p:nvPr/>
        </p:nvPicPr>
        <p:blipFill>
          <a:blip r:embed="rId3" cstate="print"/>
          <a:srcRect/>
          <a:stretch>
            <a:fillRect/>
          </a:stretch>
        </p:blipFill>
        <p:spPr bwMode="auto">
          <a:xfrm>
            <a:off x="4800600" y="1128713"/>
            <a:ext cx="609600" cy="369887"/>
          </a:xfrm>
          <a:prstGeom prst="rect">
            <a:avLst/>
          </a:prstGeom>
          <a:noFill/>
          <a:ln w="9525">
            <a:noFill/>
            <a:miter lim="800000"/>
            <a:headEnd/>
            <a:tailEnd/>
          </a:ln>
        </p:spPr>
      </p:pic>
      <p:pic>
        <p:nvPicPr>
          <p:cNvPr id="84996" name="Picture 47"/>
          <p:cNvPicPr>
            <a:picLocks noChangeAspect="1" noChangeArrowheads="1"/>
          </p:cNvPicPr>
          <p:nvPr/>
        </p:nvPicPr>
        <p:blipFill>
          <a:blip r:embed="rId4" cstate="print"/>
          <a:srcRect/>
          <a:stretch>
            <a:fillRect/>
          </a:stretch>
        </p:blipFill>
        <p:spPr bwMode="auto">
          <a:xfrm>
            <a:off x="4495800" y="1585913"/>
            <a:ext cx="514350" cy="495300"/>
          </a:xfrm>
          <a:prstGeom prst="rect">
            <a:avLst/>
          </a:prstGeom>
          <a:noFill/>
          <a:ln w="9525">
            <a:noFill/>
            <a:miter lim="800000"/>
            <a:headEnd/>
            <a:tailEnd/>
          </a:ln>
        </p:spPr>
      </p:pic>
      <p:pic>
        <p:nvPicPr>
          <p:cNvPr id="84997" name="Picture 48"/>
          <p:cNvPicPr>
            <a:picLocks noChangeAspect="1" noChangeArrowheads="1"/>
          </p:cNvPicPr>
          <p:nvPr/>
        </p:nvPicPr>
        <p:blipFill>
          <a:blip r:embed="rId5" cstate="print"/>
          <a:srcRect/>
          <a:stretch>
            <a:fillRect/>
          </a:stretch>
        </p:blipFill>
        <p:spPr bwMode="auto">
          <a:xfrm>
            <a:off x="7848600" y="3657600"/>
            <a:ext cx="279400" cy="381000"/>
          </a:xfrm>
          <a:prstGeom prst="rect">
            <a:avLst/>
          </a:prstGeom>
          <a:noFill/>
          <a:ln w="9525">
            <a:noFill/>
            <a:miter lim="800000"/>
            <a:headEnd/>
            <a:tailEnd/>
          </a:ln>
        </p:spPr>
      </p:pic>
      <p:pic>
        <p:nvPicPr>
          <p:cNvPr id="84998" name="Picture 50" descr="BOZE system2_alpha2"/>
          <p:cNvPicPr>
            <a:picLocks noChangeAspect="1" noChangeArrowheads="1"/>
          </p:cNvPicPr>
          <p:nvPr/>
        </p:nvPicPr>
        <p:blipFill>
          <a:blip r:embed="rId6" cstate="print"/>
          <a:srcRect/>
          <a:stretch>
            <a:fillRect/>
          </a:stretch>
        </p:blipFill>
        <p:spPr bwMode="auto">
          <a:xfrm>
            <a:off x="4648200" y="2225675"/>
            <a:ext cx="609600" cy="350838"/>
          </a:xfrm>
          <a:prstGeom prst="rect">
            <a:avLst/>
          </a:prstGeom>
          <a:noFill/>
          <a:ln w="9525">
            <a:noFill/>
            <a:miter lim="800000"/>
            <a:headEnd/>
            <a:tailEnd/>
          </a:ln>
        </p:spPr>
      </p:pic>
      <p:pic>
        <p:nvPicPr>
          <p:cNvPr id="84999" name="Picture 51"/>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8077200" y="2743200"/>
            <a:ext cx="285750" cy="277813"/>
          </a:xfrm>
          <a:prstGeom prst="rect">
            <a:avLst/>
          </a:prstGeom>
          <a:noFill/>
          <a:ln w="9525">
            <a:noFill/>
            <a:miter lim="800000"/>
            <a:headEnd/>
            <a:tailEnd/>
          </a:ln>
        </p:spPr>
      </p:pic>
      <p:pic>
        <p:nvPicPr>
          <p:cNvPr id="85000" name="Picture 52"/>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7924800" y="2792413"/>
            <a:ext cx="285750" cy="277812"/>
          </a:xfrm>
          <a:prstGeom prst="rect">
            <a:avLst/>
          </a:prstGeom>
          <a:noFill/>
          <a:ln w="9525">
            <a:noFill/>
            <a:miter lim="800000"/>
            <a:headEnd/>
            <a:tailEnd/>
          </a:ln>
        </p:spPr>
      </p:pic>
      <p:pic>
        <p:nvPicPr>
          <p:cNvPr id="45" name="Picture 53" descr="AGP8X_board_alpha"/>
          <p:cNvPicPr>
            <a:picLocks noChangeAspect="1" noChangeArrowheads="1"/>
          </p:cNvPicPr>
          <p:nvPr/>
        </p:nvPicPr>
        <p:blipFill>
          <a:blip r:embed="rId8" cstate="print"/>
          <a:srcRect/>
          <a:stretch>
            <a:fillRect/>
          </a:stretch>
        </p:blipFill>
        <p:spPr bwMode="auto">
          <a:xfrm>
            <a:off x="5029200" y="1662113"/>
            <a:ext cx="457200" cy="412750"/>
          </a:xfrm>
          <a:prstGeom prst="rect">
            <a:avLst/>
          </a:prstGeom>
          <a:noFill/>
          <a:effectLst>
            <a:outerShdw dist="35921" dir="2700000" algn="ctr" rotWithShape="0">
              <a:schemeClr val="bg2"/>
            </a:outerShdw>
          </a:effectLst>
        </p:spPr>
      </p:pic>
      <p:pic>
        <p:nvPicPr>
          <p:cNvPr id="85002" name="Picture 54" descr="hard drive"/>
          <p:cNvPicPr>
            <a:picLocks noChangeAspect="1" noChangeArrowheads="1"/>
          </p:cNvPicPr>
          <p:nvPr/>
        </p:nvPicPr>
        <p:blipFill>
          <a:blip r:embed="rId9" cstate="print"/>
          <a:srcRect/>
          <a:stretch>
            <a:fillRect/>
          </a:stretch>
        </p:blipFill>
        <p:spPr bwMode="auto">
          <a:xfrm>
            <a:off x="4876800" y="3505200"/>
            <a:ext cx="457200" cy="319088"/>
          </a:xfrm>
          <a:prstGeom prst="rect">
            <a:avLst/>
          </a:prstGeom>
          <a:noFill/>
          <a:ln w="9525">
            <a:noFill/>
            <a:miter lim="800000"/>
            <a:headEnd/>
            <a:tailEnd/>
          </a:ln>
        </p:spPr>
      </p:pic>
      <p:pic>
        <p:nvPicPr>
          <p:cNvPr id="85003" name="Picture 56" descr="sodimm3"/>
          <p:cNvPicPr>
            <a:picLocks noChangeAspect="1" noChangeArrowheads="1"/>
          </p:cNvPicPr>
          <p:nvPr/>
        </p:nvPicPr>
        <p:blipFill>
          <a:blip r:embed="rId10" cstate="print"/>
          <a:srcRect l="3751" t="28296" r="4773" b="31023"/>
          <a:stretch>
            <a:fillRect/>
          </a:stretch>
        </p:blipFill>
        <p:spPr bwMode="auto">
          <a:xfrm>
            <a:off x="7924800" y="1263650"/>
            <a:ext cx="381000" cy="169863"/>
          </a:xfrm>
          <a:prstGeom prst="rect">
            <a:avLst/>
          </a:prstGeom>
          <a:noFill/>
          <a:ln w="9525">
            <a:noFill/>
            <a:miter lim="800000"/>
            <a:headEnd/>
            <a:tailEnd/>
          </a:ln>
        </p:spPr>
      </p:pic>
      <p:sp>
        <p:nvSpPr>
          <p:cNvPr id="85004" name="Line 57"/>
          <p:cNvSpPr>
            <a:spLocks noChangeShapeType="1"/>
          </p:cNvSpPr>
          <p:nvPr/>
        </p:nvSpPr>
        <p:spPr bwMode="auto">
          <a:xfrm flipH="1">
            <a:off x="5410200" y="1357313"/>
            <a:ext cx="609600" cy="0"/>
          </a:xfrm>
          <a:prstGeom prst="line">
            <a:avLst/>
          </a:prstGeom>
          <a:noFill/>
          <a:ln w="28575">
            <a:solidFill>
              <a:schemeClr val="tx1"/>
            </a:solidFill>
            <a:round/>
            <a:headEnd/>
            <a:tailEnd/>
          </a:ln>
        </p:spPr>
        <p:txBody>
          <a:bodyPr/>
          <a:lstStyle/>
          <a:p>
            <a:endParaRPr lang="en-US"/>
          </a:p>
        </p:txBody>
      </p:sp>
      <p:sp>
        <p:nvSpPr>
          <p:cNvPr id="85005" name="Line 59"/>
          <p:cNvSpPr>
            <a:spLocks noChangeShapeType="1"/>
          </p:cNvSpPr>
          <p:nvPr/>
        </p:nvSpPr>
        <p:spPr bwMode="auto">
          <a:xfrm>
            <a:off x="5486400" y="1814513"/>
            <a:ext cx="390525" cy="0"/>
          </a:xfrm>
          <a:prstGeom prst="line">
            <a:avLst/>
          </a:prstGeom>
          <a:noFill/>
          <a:ln w="28575">
            <a:solidFill>
              <a:schemeClr val="tx1"/>
            </a:solidFill>
            <a:round/>
            <a:headEnd/>
            <a:tailEnd/>
          </a:ln>
        </p:spPr>
        <p:txBody>
          <a:bodyPr/>
          <a:lstStyle/>
          <a:p>
            <a:endParaRPr lang="en-US"/>
          </a:p>
        </p:txBody>
      </p:sp>
      <p:sp>
        <p:nvSpPr>
          <p:cNvPr id="85006" name="Line 60"/>
          <p:cNvSpPr>
            <a:spLocks noChangeShapeType="1"/>
          </p:cNvSpPr>
          <p:nvPr/>
        </p:nvSpPr>
        <p:spPr bwMode="auto">
          <a:xfrm>
            <a:off x="4953000" y="1814513"/>
            <a:ext cx="152400" cy="0"/>
          </a:xfrm>
          <a:prstGeom prst="line">
            <a:avLst/>
          </a:prstGeom>
          <a:noFill/>
          <a:ln w="28575">
            <a:solidFill>
              <a:schemeClr val="tx1"/>
            </a:solidFill>
            <a:round/>
            <a:headEnd/>
            <a:tailEnd/>
          </a:ln>
        </p:spPr>
        <p:txBody>
          <a:bodyPr/>
          <a:lstStyle/>
          <a:p>
            <a:endParaRPr lang="en-US"/>
          </a:p>
        </p:txBody>
      </p:sp>
      <p:sp>
        <p:nvSpPr>
          <p:cNvPr id="85007" name="Line 63"/>
          <p:cNvSpPr>
            <a:spLocks noChangeShapeType="1"/>
          </p:cNvSpPr>
          <p:nvPr/>
        </p:nvSpPr>
        <p:spPr bwMode="auto">
          <a:xfrm flipH="1">
            <a:off x="5257800" y="2043113"/>
            <a:ext cx="762000" cy="304800"/>
          </a:xfrm>
          <a:prstGeom prst="line">
            <a:avLst/>
          </a:prstGeom>
          <a:noFill/>
          <a:ln w="28575">
            <a:solidFill>
              <a:schemeClr val="tx1"/>
            </a:solidFill>
            <a:round/>
            <a:headEnd/>
            <a:tailEnd/>
          </a:ln>
        </p:spPr>
        <p:txBody>
          <a:bodyPr/>
          <a:lstStyle/>
          <a:p>
            <a:endParaRPr lang="en-US"/>
          </a:p>
        </p:txBody>
      </p:sp>
      <p:sp>
        <p:nvSpPr>
          <p:cNvPr id="85008" name="Line 64"/>
          <p:cNvSpPr>
            <a:spLocks noChangeShapeType="1"/>
          </p:cNvSpPr>
          <p:nvPr/>
        </p:nvSpPr>
        <p:spPr bwMode="auto">
          <a:xfrm flipH="1">
            <a:off x="7162800" y="1333500"/>
            <a:ext cx="762000" cy="0"/>
          </a:xfrm>
          <a:prstGeom prst="line">
            <a:avLst/>
          </a:prstGeom>
          <a:noFill/>
          <a:ln w="28575">
            <a:solidFill>
              <a:schemeClr val="tx1"/>
            </a:solidFill>
            <a:round/>
            <a:headEnd/>
            <a:tailEnd/>
          </a:ln>
        </p:spPr>
        <p:txBody>
          <a:bodyPr/>
          <a:lstStyle/>
          <a:p>
            <a:endParaRPr lang="en-US"/>
          </a:p>
        </p:txBody>
      </p:sp>
      <p:sp>
        <p:nvSpPr>
          <p:cNvPr id="54" name="Text Box 65"/>
          <p:cNvSpPr txBox="1">
            <a:spLocks noChangeArrowheads="1"/>
          </p:cNvSpPr>
          <p:nvPr/>
        </p:nvSpPr>
        <p:spPr bwMode="auto">
          <a:xfrm>
            <a:off x="5410200" y="1806575"/>
            <a:ext cx="685800" cy="2143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latin typeface="Arial" pitchFamily="34" charset="0"/>
                <a:cs typeface="Arial" pitchFamily="34" charset="0"/>
              </a:rPr>
              <a:t>SDVO</a:t>
            </a:r>
          </a:p>
        </p:txBody>
      </p:sp>
      <p:sp>
        <p:nvSpPr>
          <p:cNvPr id="55" name="Text Box 66"/>
          <p:cNvSpPr txBox="1">
            <a:spLocks noChangeArrowheads="1"/>
          </p:cNvSpPr>
          <p:nvPr/>
        </p:nvSpPr>
        <p:spPr bwMode="auto">
          <a:xfrm>
            <a:off x="5410200" y="1144588"/>
            <a:ext cx="533400" cy="2143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latin typeface="Arial" pitchFamily="34" charset="0"/>
                <a:cs typeface="Arial" pitchFamily="34" charset="0"/>
              </a:rPr>
              <a:t>LVDS</a:t>
            </a:r>
          </a:p>
        </p:txBody>
      </p:sp>
      <p:sp>
        <p:nvSpPr>
          <p:cNvPr id="56" name="Rectangle 67"/>
          <p:cNvSpPr>
            <a:spLocks noChangeArrowheads="1"/>
          </p:cNvSpPr>
          <p:nvPr/>
        </p:nvSpPr>
        <p:spPr bwMode="auto">
          <a:xfrm>
            <a:off x="4343400" y="2500313"/>
            <a:ext cx="1676400" cy="2143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altLang="zh-CN" sz="800" b="1">
                <a:latin typeface="Arial" pitchFamily="34" charset="0"/>
                <a:ea typeface="SimSun" pitchFamily="2" charset="-122"/>
                <a:cs typeface="Arial" pitchFamily="34" charset="0"/>
              </a:rPr>
              <a:t>Intel® High Definition Audio</a:t>
            </a:r>
            <a:endParaRPr lang="en-US" sz="800" b="1">
              <a:latin typeface="Arial" pitchFamily="34" charset="0"/>
              <a:cs typeface="Arial" pitchFamily="34" charset="0"/>
            </a:endParaRPr>
          </a:p>
        </p:txBody>
      </p:sp>
      <p:sp>
        <p:nvSpPr>
          <p:cNvPr id="57" name="Text Box 68"/>
          <p:cNvSpPr txBox="1">
            <a:spLocks noChangeArrowheads="1"/>
          </p:cNvSpPr>
          <p:nvPr/>
        </p:nvSpPr>
        <p:spPr bwMode="auto">
          <a:xfrm>
            <a:off x="7086600" y="1066800"/>
            <a:ext cx="1905000" cy="2143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latin typeface="Arial" pitchFamily="34" charset="0"/>
                <a:cs typeface="Arial" pitchFamily="34" charset="0"/>
              </a:rPr>
              <a:t>DDR2 (up to 800MTs mem down)</a:t>
            </a:r>
          </a:p>
        </p:txBody>
      </p:sp>
      <p:sp>
        <p:nvSpPr>
          <p:cNvPr id="85013" name="Line 69"/>
          <p:cNvSpPr>
            <a:spLocks noChangeShapeType="1"/>
          </p:cNvSpPr>
          <p:nvPr/>
        </p:nvSpPr>
        <p:spPr bwMode="auto">
          <a:xfrm flipH="1">
            <a:off x="7162800" y="1717675"/>
            <a:ext cx="762000" cy="0"/>
          </a:xfrm>
          <a:prstGeom prst="line">
            <a:avLst/>
          </a:prstGeom>
          <a:noFill/>
          <a:ln w="28575">
            <a:solidFill>
              <a:schemeClr val="tx1"/>
            </a:solidFill>
            <a:round/>
            <a:headEnd/>
            <a:tailEnd/>
          </a:ln>
        </p:spPr>
        <p:txBody>
          <a:bodyPr/>
          <a:lstStyle/>
          <a:p>
            <a:endParaRPr lang="en-US"/>
          </a:p>
        </p:txBody>
      </p:sp>
      <p:sp>
        <p:nvSpPr>
          <p:cNvPr id="85014" name="Rectangle 70"/>
          <p:cNvSpPr>
            <a:spLocks noChangeArrowheads="1"/>
          </p:cNvSpPr>
          <p:nvPr/>
        </p:nvSpPr>
        <p:spPr bwMode="auto">
          <a:xfrm>
            <a:off x="7924800" y="1966913"/>
            <a:ext cx="685800" cy="304800"/>
          </a:xfrm>
          <a:prstGeom prst="rect">
            <a:avLst/>
          </a:prstGeom>
          <a:solidFill>
            <a:schemeClr val="accent1"/>
          </a:solidFill>
          <a:ln w="28575">
            <a:noFill/>
            <a:miter lim="800000"/>
            <a:headEnd/>
            <a:tailEnd/>
          </a:ln>
        </p:spPr>
        <p:txBody>
          <a:bodyPr wrap="none" anchor="ctr"/>
          <a:lstStyle/>
          <a:p>
            <a:r>
              <a:rPr lang="en-US" sz="1000" b="1">
                <a:solidFill>
                  <a:schemeClr val="bg1"/>
                </a:solidFill>
              </a:rPr>
              <a:t>14 GPIO</a:t>
            </a:r>
          </a:p>
        </p:txBody>
      </p:sp>
      <p:sp>
        <p:nvSpPr>
          <p:cNvPr id="85015" name="Rectangle 71"/>
          <p:cNvSpPr>
            <a:spLocks noChangeArrowheads="1"/>
          </p:cNvSpPr>
          <p:nvPr/>
        </p:nvSpPr>
        <p:spPr bwMode="auto">
          <a:xfrm>
            <a:off x="7924800" y="1585913"/>
            <a:ext cx="685800" cy="304800"/>
          </a:xfrm>
          <a:prstGeom prst="rect">
            <a:avLst/>
          </a:prstGeom>
          <a:solidFill>
            <a:schemeClr val="accent1"/>
          </a:solidFill>
          <a:ln w="28575">
            <a:noFill/>
            <a:miter lim="800000"/>
            <a:headEnd/>
            <a:tailEnd/>
          </a:ln>
        </p:spPr>
        <p:txBody>
          <a:bodyPr wrap="none" anchor="ctr"/>
          <a:lstStyle/>
          <a:p>
            <a:r>
              <a:rPr lang="en-US" sz="1000" b="1">
                <a:solidFill>
                  <a:schemeClr val="bg1"/>
                </a:solidFill>
              </a:rPr>
              <a:t>SPI Flash</a:t>
            </a:r>
          </a:p>
        </p:txBody>
      </p:sp>
      <p:sp>
        <p:nvSpPr>
          <p:cNvPr id="85016" name="Line 72"/>
          <p:cNvSpPr>
            <a:spLocks noChangeShapeType="1"/>
          </p:cNvSpPr>
          <p:nvPr/>
        </p:nvSpPr>
        <p:spPr bwMode="auto">
          <a:xfrm flipH="1" flipV="1">
            <a:off x="7162800" y="2195513"/>
            <a:ext cx="762000" cy="304800"/>
          </a:xfrm>
          <a:prstGeom prst="line">
            <a:avLst/>
          </a:prstGeom>
          <a:noFill/>
          <a:ln w="28575">
            <a:solidFill>
              <a:schemeClr val="tx1"/>
            </a:solidFill>
            <a:round/>
            <a:headEnd/>
            <a:tailEnd/>
          </a:ln>
        </p:spPr>
        <p:txBody>
          <a:bodyPr/>
          <a:lstStyle/>
          <a:p>
            <a:endParaRPr lang="en-US"/>
          </a:p>
        </p:txBody>
      </p:sp>
      <p:sp>
        <p:nvSpPr>
          <p:cNvPr id="85017" name="Rectangle 73"/>
          <p:cNvSpPr>
            <a:spLocks noChangeArrowheads="1"/>
          </p:cNvSpPr>
          <p:nvPr/>
        </p:nvSpPr>
        <p:spPr bwMode="auto">
          <a:xfrm>
            <a:off x="7924800" y="2347913"/>
            <a:ext cx="685800" cy="304800"/>
          </a:xfrm>
          <a:prstGeom prst="rect">
            <a:avLst/>
          </a:prstGeom>
          <a:solidFill>
            <a:schemeClr val="accent1"/>
          </a:solidFill>
          <a:ln w="28575">
            <a:noFill/>
            <a:miter lim="800000"/>
            <a:headEnd/>
            <a:tailEnd/>
          </a:ln>
        </p:spPr>
        <p:txBody>
          <a:bodyPr wrap="none" anchor="ctr"/>
          <a:lstStyle/>
          <a:p>
            <a:r>
              <a:rPr lang="en-US" sz="1000" b="1">
                <a:solidFill>
                  <a:schemeClr val="bg1"/>
                </a:solidFill>
              </a:rPr>
              <a:t>SIO</a:t>
            </a:r>
          </a:p>
        </p:txBody>
      </p:sp>
      <p:sp>
        <p:nvSpPr>
          <p:cNvPr id="85018" name="Line 74"/>
          <p:cNvSpPr>
            <a:spLocks noChangeShapeType="1"/>
          </p:cNvSpPr>
          <p:nvPr/>
        </p:nvSpPr>
        <p:spPr bwMode="auto">
          <a:xfrm flipH="1">
            <a:off x="7162800" y="2043113"/>
            <a:ext cx="762000" cy="0"/>
          </a:xfrm>
          <a:prstGeom prst="line">
            <a:avLst/>
          </a:prstGeom>
          <a:noFill/>
          <a:ln w="28575">
            <a:solidFill>
              <a:schemeClr val="tx1"/>
            </a:solidFill>
            <a:round/>
            <a:headEnd/>
            <a:tailEnd/>
          </a:ln>
        </p:spPr>
        <p:txBody>
          <a:bodyPr/>
          <a:lstStyle/>
          <a:p>
            <a:endParaRPr lang="en-US"/>
          </a:p>
        </p:txBody>
      </p:sp>
      <p:sp>
        <p:nvSpPr>
          <p:cNvPr id="64" name="Text Box 75"/>
          <p:cNvSpPr txBox="1">
            <a:spLocks noChangeArrowheads="1"/>
          </p:cNvSpPr>
          <p:nvPr/>
        </p:nvSpPr>
        <p:spPr bwMode="auto">
          <a:xfrm>
            <a:off x="7467600" y="2195513"/>
            <a:ext cx="533400" cy="2143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latin typeface="Arial" pitchFamily="34" charset="0"/>
                <a:cs typeface="Arial" pitchFamily="34" charset="0"/>
              </a:rPr>
              <a:t>LPC</a:t>
            </a:r>
          </a:p>
        </p:txBody>
      </p:sp>
      <p:pic>
        <p:nvPicPr>
          <p:cNvPr id="85020" name="Picture 76"/>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8229600" y="2832100"/>
            <a:ext cx="285750" cy="277813"/>
          </a:xfrm>
          <a:prstGeom prst="rect">
            <a:avLst/>
          </a:prstGeom>
          <a:noFill/>
          <a:ln w="9525">
            <a:noFill/>
            <a:miter lim="800000"/>
            <a:headEnd/>
            <a:tailEnd/>
          </a:ln>
        </p:spPr>
      </p:pic>
      <p:sp>
        <p:nvSpPr>
          <p:cNvPr id="85021" name="Line 77"/>
          <p:cNvSpPr>
            <a:spLocks noChangeShapeType="1"/>
          </p:cNvSpPr>
          <p:nvPr/>
        </p:nvSpPr>
        <p:spPr bwMode="auto">
          <a:xfrm flipH="1" flipV="1">
            <a:off x="7010400" y="2271713"/>
            <a:ext cx="1066800" cy="685800"/>
          </a:xfrm>
          <a:prstGeom prst="line">
            <a:avLst/>
          </a:prstGeom>
          <a:noFill/>
          <a:ln w="28575">
            <a:solidFill>
              <a:schemeClr val="tx1"/>
            </a:solidFill>
            <a:round/>
            <a:headEnd/>
            <a:tailEnd/>
          </a:ln>
        </p:spPr>
        <p:txBody>
          <a:bodyPr/>
          <a:lstStyle/>
          <a:p>
            <a:endParaRPr lang="en-US"/>
          </a:p>
        </p:txBody>
      </p:sp>
      <p:sp>
        <p:nvSpPr>
          <p:cNvPr id="67" name="Text Box 79"/>
          <p:cNvSpPr txBox="1">
            <a:spLocks noChangeArrowheads="1"/>
          </p:cNvSpPr>
          <p:nvPr/>
        </p:nvSpPr>
        <p:spPr bwMode="auto">
          <a:xfrm>
            <a:off x="7391400" y="2895600"/>
            <a:ext cx="762000" cy="2143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latin typeface="Arial" pitchFamily="34" charset="0"/>
                <a:cs typeface="Arial" pitchFamily="34" charset="0"/>
              </a:rPr>
              <a:t>PCIe 3x1</a:t>
            </a:r>
          </a:p>
        </p:txBody>
      </p:sp>
      <p:sp>
        <p:nvSpPr>
          <p:cNvPr id="85023" name="Line 80"/>
          <p:cNvSpPr>
            <a:spLocks noChangeShapeType="1"/>
          </p:cNvSpPr>
          <p:nvPr/>
        </p:nvSpPr>
        <p:spPr bwMode="auto">
          <a:xfrm flipH="1" flipV="1">
            <a:off x="6553200" y="2057400"/>
            <a:ext cx="0" cy="1447800"/>
          </a:xfrm>
          <a:prstGeom prst="line">
            <a:avLst/>
          </a:prstGeom>
          <a:noFill/>
          <a:ln w="28575">
            <a:solidFill>
              <a:schemeClr val="tx1"/>
            </a:solidFill>
            <a:round/>
            <a:headEnd/>
            <a:tailEnd/>
          </a:ln>
        </p:spPr>
        <p:txBody>
          <a:bodyPr/>
          <a:lstStyle/>
          <a:p>
            <a:endParaRPr lang="en-US"/>
          </a:p>
        </p:txBody>
      </p:sp>
      <p:sp>
        <p:nvSpPr>
          <p:cNvPr id="85024" name="Line 81"/>
          <p:cNvSpPr>
            <a:spLocks noChangeShapeType="1"/>
          </p:cNvSpPr>
          <p:nvPr/>
        </p:nvSpPr>
        <p:spPr bwMode="auto">
          <a:xfrm flipH="1" flipV="1">
            <a:off x="5334000" y="3657600"/>
            <a:ext cx="685800" cy="304800"/>
          </a:xfrm>
          <a:prstGeom prst="line">
            <a:avLst/>
          </a:prstGeom>
          <a:noFill/>
          <a:ln w="28575">
            <a:solidFill>
              <a:schemeClr val="tx1"/>
            </a:solidFill>
            <a:round/>
            <a:headEnd/>
            <a:tailEnd/>
          </a:ln>
        </p:spPr>
        <p:txBody>
          <a:bodyPr/>
          <a:lstStyle/>
          <a:p>
            <a:endParaRPr lang="en-US"/>
          </a:p>
        </p:txBody>
      </p:sp>
      <p:pic>
        <p:nvPicPr>
          <p:cNvPr id="85025" name="Picture 82"/>
          <p:cNvPicPr>
            <a:picLocks noChangeAspect="1" noChangeArrowheads="1"/>
          </p:cNvPicPr>
          <p:nvPr/>
        </p:nvPicPr>
        <p:blipFill>
          <a:blip r:embed="rId11" cstate="print"/>
          <a:srcRect/>
          <a:stretch>
            <a:fillRect/>
          </a:stretch>
        </p:blipFill>
        <p:spPr bwMode="auto">
          <a:xfrm>
            <a:off x="8077200" y="4267200"/>
            <a:ext cx="457200" cy="354013"/>
          </a:xfrm>
          <a:prstGeom prst="rect">
            <a:avLst/>
          </a:prstGeom>
          <a:noFill/>
          <a:ln w="9525">
            <a:noFill/>
            <a:miter lim="800000"/>
            <a:headEnd/>
            <a:tailEnd/>
          </a:ln>
        </p:spPr>
      </p:pic>
      <p:pic>
        <p:nvPicPr>
          <p:cNvPr id="85026" name="Picture 85"/>
          <p:cNvPicPr>
            <a:picLocks noChangeAspect="1" noChangeArrowheads="1"/>
          </p:cNvPicPr>
          <p:nvPr/>
        </p:nvPicPr>
        <p:blipFill>
          <a:blip r:embed="rId12" cstate="print"/>
          <a:srcRect/>
          <a:stretch>
            <a:fillRect/>
          </a:stretch>
        </p:blipFill>
        <p:spPr bwMode="auto">
          <a:xfrm>
            <a:off x="4648200" y="4419600"/>
            <a:ext cx="381000" cy="176213"/>
          </a:xfrm>
          <a:prstGeom prst="rect">
            <a:avLst/>
          </a:prstGeom>
          <a:noFill/>
          <a:ln w="9525">
            <a:noFill/>
            <a:miter lim="800000"/>
            <a:headEnd/>
            <a:tailEnd/>
          </a:ln>
        </p:spPr>
      </p:pic>
      <p:pic>
        <p:nvPicPr>
          <p:cNvPr id="85027" name="Picture 86"/>
          <p:cNvPicPr>
            <a:picLocks noChangeAspect="1" noChangeArrowheads="1"/>
          </p:cNvPicPr>
          <p:nvPr/>
        </p:nvPicPr>
        <p:blipFill>
          <a:blip r:embed="rId5" cstate="print"/>
          <a:srcRect/>
          <a:stretch>
            <a:fillRect/>
          </a:stretch>
        </p:blipFill>
        <p:spPr bwMode="auto">
          <a:xfrm>
            <a:off x="8026400" y="3733800"/>
            <a:ext cx="279400" cy="381000"/>
          </a:xfrm>
          <a:prstGeom prst="rect">
            <a:avLst/>
          </a:prstGeom>
          <a:noFill/>
          <a:ln w="9525">
            <a:noFill/>
            <a:miter lim="800000"/>
            <a:headEnd/>
            <a:tailEnd/>
          </a:ln>
        </p:spPr>
      </p:pic>
      <p:sp>
        <p:nvSpPr>
          <p:cNvPr id="85028" name="Rectangle 87"/>
          <p:cNvSpPr>
            <a:spLocks noChangeArrowheads="1"/>
          </p:cNvSpPr>
          <p:nvPr/>
        </p:nvSpPr>
        <p:spPr bwMode="auto">
          <a:xfrm>
            <a:off x="4876800" y="5257800"/>
            <a:ext cx="685800" cy="304800"/>
          </a:xfrm>
          <a:prstGeom prst="rect">
            <a:avLst/>
          </a:prstGeom>
          <a:solidFill>
            <a:schemeClr val="accent1"/>
          </a:solidFill>
          <a:ln w="28575">
            <a:noFill/>
            <a:miter lim="800000"/>
            <a:headEnd/>
            <a:tailEnd/>
          </a:ln>
        </p:spPr>
        <p:txBody>
          <a:bodyPr wrap="none" anchor="ctr"/>
          <a:lstStyle/>
          <a:p>
            <a:r>
              <a:rPr lang="en-US" sz="1000" b="1">
                <a:solidFill>
                  <a:schemeClr val="bg1"/>
                </a:solidFill>
              </a:rPr>
              <a:t>1 CAN</a:t>
            </a:r>
          </a:p>
        </p:txBody>
      </p:sp>
      <p:sp>
        <p:nvSpPr>
          <p:cNvPr id="85029" name="Rectangle 88"/>
          <p:cNvSpPr>
            <a:spLocks noChangeArrowheads="1"/>
          </p:cNvSpPr>
          <p:nvPr/>
        </p:nvSpPr>
        <p:spPr bwMode="auto">
          <a:xfrm>
            <a:off x="5334000" y="5638800"/>
            <a:ext cx="685800" cy="304800"/>
          </a:xfrm>
          <a:prstGeom prst="rect">
            <a:avLst/>
          </a:prstGeom>
          <a:solidFill>
            <a:schemeClr val="accent1"/>
          </a:solidFill>
          <a:ln w="28575">
            <a:noFill/>
            <a:miter lim="800000"/>
            <a:headEnd/>
            <a:tailEnd/>
          </a:ln>
        </p:spPr>
        <p:txBody>
          <a:bodyPr wrap="none" anchor="ctr"/>
          <a:lstStyle/>
          <a:p>
            <a:r>
              <a:rPr lang="en-US" sz="1000" b="1">
                <a:solidFill>
                  <a:schemeClr val="bg1"/>
                </a:solidFill>
              </a:rPr>
              <a:t>4 I2C</a:t>
            </a:r>
          </a:p>
        </p:txBody>
      </p:sp>
      <p:sp>
        <p:nvSpPr>
          <p:cNvPr id="85030" name="Rectangle 89"/>
          <p:cNvSpPr>
            <a:spLocks noChangeArrowheads="1"/>
          </p:cNvSpPr>
          <p:nvPr/>
        </p:nvSpPr>
        <p:spPr bwMode="auto">
          <a:xfrm>
            <a:off x="7848600" y="5181600"/>
            <a:ext cx="685800" cy="304800"/>
          </a:xfrm>
          <a:prstGeom prst="rect">
            <a:avLst/>
          </a:prstGeom>
          <a:solidFill>
            <a:schemeClr val="accent1"/>
          </a:solidFill>
          <a:ln w="28575">
            <a:noFill/>
            <a:miter lim="800000"/>
            <a:headEnd/>
            <a:tailEnd/>
          </a:ln>
        </p:spPr>
        <p:txBody>
          <a:bodyPr wrap="none" anchor="ctr"/>
          <a:lstStyle/>
          <a:p>
            <a:r>
              <a:rPr lang="en-US" sz="1000" b="1">
                <a:solidFill>
                  <a:schemeClr val="bg1"/>
                </a:solidFill>
              </a:rPr>
              <a:t>4 SPI</a:t>
            </a:r>
          </a:p>
        </p:txBody>
      </p:sp>
      <p:sp>
        <p:nvSpPr>
          <p:cNvPr id="85031" name="Line 90"/>
          <p:cNvSpPr>
            <a:spLocks noChangeShapeType="1"/>
          </p:cNvSpPr>
          <p:nvPr/>
        </p:nvSpPr>
        <p:spPr bwMode="auto">
          <a:xfrm flipH="1">
            <a:off x="5486400" y="4129088"/>
            <a:ext cx="533400" cy="0"/>
          </a:xfrm>
          <a:prstGeom prst="line">
            <a:avLst/>
          </a:prstGeom>
          <a:noFill/>
          <a:ln w="28575">
            <a:solidFill>
              <a:schemeClr val="tx1"/>
            </a:solidFill>
            <a:round/>
            <a:headEnd/>
            <a:tailEnd/>
          </a:ln>
        </p:spPr>
        <p:txBody>
          <a:bodyPr/>
          <a:lstStyle/>
          <a:p>
            <a:endParaRPr lang="en-US"/>
          </a:p>
        </p:txBody>
      </p:sp>
      <p:sp>
        <p:nvSpPr>
          <p:cNvPr id="85032" name="Line 91"/>
          <p:cNvSpPr>
            <a:spLocks noChangeShapeType="1"/>
          </p:cNvSpPr>
          <p:nvPr/>
        </p:nvSpPr>
        <p:spPr bwMode="auto">
          <a:xfrm flipH="1">
            <a:off x="5029200" y="4343400"/>
            <a:ext cx="990600" cy="152400"/>
          </a:xfrm>
          <a:prstGeom prst="line">
            <a:avLst/>
          </a:prstGeom>
          <a:noFill/>
          <a:ln w="28575">
            <a:solidFill>
              <a:schemeClr val="tx1"/>
            </a:solidFill>
            <a:round/>
            <a:headEnd/>
            <a:tailEnd/>
          </a:ln>
        </p:spPr>
        <p:txBody>
          <a:bodyPr/>
          <a:lstStyle/>
          <a:p>
            <a:endParaRPr lang="en-US"/>
          </a:p>
        </p:txBody>
      </p:sp>
      <p:sp>
        <p:nvSpPr>
          <p:cNvPr id="80" name="Text Box 92"/>
          <p:cNvSpPr txBox="1">
            <a:spLocks noChangeArrowheads="1"/>
          </p:cNvSpPr>
          <p:nvPr/>
        </p:nvSpPr>
        <p:spPr bwMode="auto">
          <a:xfrm>
            <a:off x="7620000" y="4343400"/>
            <a:ext cx="685800" cy="2143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latin typeface="Arial" pitchFamily="34" charset="0"/>
                <a:cs typeface="Arial" pitchFamily="34" charset="0"/>
              </a:rPr>
              <a:t>4 UART</a:t>
            </a:r>
          </a:p>
        </p:txBody>
      </p:sp>
      <p:sp>
        <p:nvSpPr>
          <p:cNvPr id="81" name="Text Box 93"/>
          <p:cNvSpPr txBox="1">
            <a:spLocks noChangeArrowheads="1"/>
          </p:cNvSpPr>
          <p:nvPr/>
        </p:nvSpPr>
        <p:spPr bwMode="auto">
          <a:xfrm>
            <a:off x="4267200" y="4572000"/>
            <a:ext cx="1371600" cy="2143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t>1 USB2.0 client / OTG</a:t>
            </a:r>
          </a:p>
        </p:txBody>
      </p:sp>
      <p:sp>
        <p:nvSpPr>
          <p:cNvPr id="82" name="Text Box 94"/>
          <p:cNvSpPr txBox="1">
            <a:spLocks noChangeArrowheads="1"/>
          </p:cNvSpPr>
          <p:nvPr/>
        </p:nvSpPr>
        <p:spPr bwMode="auto">
          <a:xfrm>
            <a:off x="4495800" y="4191000"/>
            <a:ext cx="990600" cy="2143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t>3 USB2.0 host</a:t>
            </a:r>
          </a:p>
        </p:txBody>
      </p:sp>
      <p:sp>
        <p:nvSpPr>
          <p:cNvPr id="83" name="Text Box 95"/>
          <p:cNvSpPr txBox="1">
            <a:spLocks noChangeArrowheads="1"/>
          </p:cNvSpPr>
          <p:nvPr/>
        </p:nvSpPr>
        <p:spPr bwMode="auto">
          <a:xfrm>
            <a:off x="4800600" y="3824288"/>
            <a:ext cx="685800" cy="2143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latin typeface="Arial" pitchFamily="34" charset="0"/>
                <a:cs typeface="Arial" pitchFamily="34" charset="0"/>
              </a:rPr>
              <a:t>2 SATA II</a:t>
            </a:r>
          </a:p>
        </p:txBody>
      </p:sp>
      <p:sp>
        <p:nvSpPr>
          <p:cNvPr id="85037" name="Line 96"/>
          <p:cNvSpPr>
            <a:spLocks noChangeShapeType="1"/>
          </p:cNvSpPr>
          <p:nvPr/>
        </p:nvSpPr>
        <p:spPr bwMode="auto">
          <a:xfrm flipH="1">
            <a:off x="5105400" y="4419600"/>
            <a:ext cx="990600" cy="457200"/>
          </a:xfrm>
          <a:prstGeom prst="line">
            <a:avLst/>
          </a:prstGeom>
          <a:noFill/>
          <a:ln w="28575">
            <a:solidFill>
              <a:schemeClr val="tx1"/>
            </a:solidFill>
            <a:round/>
            <a:headEnd/>
            <a:tailEnd/>
          </a:ln>
        </p:spPr>
        <p:txBody>
          <a:bodyPr/>
          <a:lstStyle/>
          <a:p>
            <a:endParaRPr lang="en-US"/>
          </a:p>
        </p:txBody>
      </p:sp>
      <p:sp>
        <p:nvSpPr>
          <p:cNvPr id="85038" name="Line 97"/>
          <p:cNvSpPr>
            <a:spLocks noChangeShapeType="1"/>
          </p:cNvSpPr>
          <p:nvPr/>
        </p:nvSpPr>
        <p:spPr bwMode="auto">
          <a:xfrm flipH="1">
            <a:off x="5562600" y="4648200"/>
            <a:ext cx="685800" cy="609600"/>
          </a:xfrm>
          <a:prstGeom prst="line">
            <a:avLst/>
          </a:prstGeom>
          <a:noFill/>
          <a:ln w="28575">
            <a:solidFill>
              <a:schemeClr val="tx1"/>
            </a:solidFill>
            <a:round/>
            <a:headEnd/>
            <a:tailEnd/>
          </a:ln>
        </p:spPr>
        <p:txBody>
          <a:bodyPr/>
          <a:lstStyle/>
          <a:p>
            <a:endParaRPr lang="en-US"/>
          </a:p>
        </p:txBody>
      </p:sp>
      <p:sp>
        <p:nvSpPr>
          <p:cNvPr id="85039" name="Line 98"/>
          <p:cNvSpPr>
            <a:spLocks noChangeShapeType="1"/>
          </p:cNvSpPr>
          <p:nvPr/>
        </p:nvSpPr>
        <p:spPr bwMode="auto">
          <a:xfrm>
            <a:off x="7162800" y="4343400"/>
            <a:ext cx="990600" cy="457200"/>
          </a:xfrm>
          <a:prstGeom prst="line">
            <a:avLst/>
          </a:prstGeom>
          <a:noFill/>
          <a:ln w="28575">
            <a:solidFill>
              <a:schemeClr val="tx1"/>
            </a:solidFill>
            <a:round/>
            <a:headEnd/>
            <a:tailEnd/>
          </a:ln>
        </p:spPr>
        <p:txBody>
          <a:bodyPr/>
          <a:lstStyle/>
          <a:p>
            <a:endParaRPr lang="en-US"/>
          </a:p>
        </p:txBody>
      </p:sp>
      <p:sp>
        <p:nvSpPr>
          <p:cNvPr id="85040" name="Line 99"/>
          <p:cNvSpPr>
            <a:spLocks noChangeShapeType="1"/>
          </p:cNvSpPr>
          <p:nvPr/>
        </p:nvSpPr>
        <p:spPr bwMode="auto">
          <a:xfrm>
            <a:off x="7162800" y="4191000"/>
            <a:ext cx="914400" cy="228600"/>
          </a:xfrm>
          <a:prstGeom prst="line">
            <a:avLst/>
          </a:prstGeom>
          <a:noFill/>
          <a:ln w="28575">
            <a:solidFill>
              <a:schemeClr val="tx1"/>
            </a:solidFill>
            <a:round/>
            <a:headEnd/>
            <a:tailEnd/>
          </a:ln>
        </p:spPr>
        <p:txBody>
          <a:bodyPr/>
          <a:lstStyle/>
          <a:p>
            <a:endParaRPr lang="en-US"/>
          </a:p>
        </p:txBody>
      </p:sp>
      <p:sp>
        <p:nvSpPr>
          <p:cNvPr id="85041" name="Line 100"/>
          <p:cNvSpPr>
            <a:spLocks noChangeShapeType="1"/>
          </p:cNvSpPr>
          <p:nvPr/>
        </p:nvSpPr>
        <p:spPr bwMode="auto">
          <a:xfrm>
            <a:off x="7162800" y="4038600"/>
            <a:ext cx="609600" cy="0"/>
          </a:xfrm>
          <a:prstGeom prst="line">
            <a:avLst/>
          </a:prstGeom>
          <a:noFill/>
          <a:ln w="28575">
            <a:solidFill>
              <a:schemeClr val="tx1"/>
            </a:solidFill>
            <a:round/>
            <a:headEnd/>
            <a:tailEnd/>
          </a:ln>
        </p:spPr>
        <p:txBody>
          <a:bodyPr/>
          <a:lstStyle/>
          <a:p>
            <a:endParaRPr lang="en-US"/>
          </a:p>
        </p:txBody>
      </p:sp>
      <p:sp>
        <p:nvSpPr>
          <p:cNvPr id="89" name="Text Box 101"/>
          <p:cNvSpPr txBox="1">
            <a:spLocks noChangeArrowheads="1"/>
          </p:cNvSpPr>
          <p:nvPr/>
        </p:nvSpPr>
        <p:spPr bwMode="auto">
          <a:xfrm>
            <a:off x="7162800" y="3824288"/>
            <a:ext cx="990600" cy="2143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t>4 SD/SDIO/MMC</a:t>
            </a:r>
          </a:p>
        </p:txBody>
      </p:sp>
      <p:pic>
        <p:nvPicPr>
          <p:cNvPr id="85043" name="Picture 102"/>
          <p:cNvPicPr>
            <a:picLocks noChangeAspect="1" noChangeArrowheads="1"/>
          </p:cNvPicPr>
          <p:nvPr/>
        </p:nvPicPr>
        <p:blipFill>
          <a:blip r:embed="rId13" cstate="print"/>
          <a:srcRect/>
          <a:stretch>
            <a:fillRect/>
          </a:stretch>
        </p:blipFill>
        <p:spPr bwMode="auto">
          <a:xfrm>
            <a:off x="4648200" y="4800600"/>
            <a:ext cx="457200" cy="288925"/>
          </a:xfrm>
          <a:prstGeom prst="rect">
            <a:avLst/>
          </a:prstGeom>
          <a:noFill/>
          <a:ln w="9525">
            <a:noFill/>
            <a:miter lim="800000"/>
            <a:headEnd/>
            <a:tailEnd/>
          </a:ln>
        </p:spPr>
      </p:pic>
      <p:sp>
        <p:nvSpPr>
          <p:cNvPr id="85044" name="Line 103"/>
          <p:cNvSpPr>
            <a:spLocks noChangeShapeType="1"/>
          </p:cNvSpPr>
          <p:nvPr/>
        </p:nvSpPr>
        <p:spPr bwMode="auto">
          <a:xfrm flipH="1">
            <a:off x="5791200" y="4648200"/>
            <a:ext cx="685800" cy="990600"/>
          </a:xfrm>
          <a:prstGeom prst="line">
            <a:avLst/>
          </a:prstGeom>
          <a:noFill/>
          <a:ln w="28575">
            <a:solidFill>
              <a:schemeClr val="tx1"/>
            </a:solidFill>
            <a:round/>
            <a:headEnd/>
            <a:tailEnd/>
          </a:ln>
        </p:spPr>
        <p:txBody>
          <a:bodyPr/>
          <a:lstStyle/>
          <a:p>
            <a:endParaRPr lang="en-US"/>
          </a:p>
        </p:txBody>
      </p:sp>
      <p:sp>
        <p:nvSpPr>
          <p:cNvPr id="92" name="Text Box 104"/>
          <p:cNvSpPr txBox="1">
            <a:spLocks noChangeArrowheads="1"/>
          </p:cNvSpPr>
          <p:nvPr/>
        </p:nvSpPr>
        <p:spPr bwMode="auto">
          <a:xfrm>
            <a:off x="4267200" y="5029200"/>
            <a:ext cx="1219200" cy="2143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t>Ethernet 10/100 AVB</a:t>
            </a:r>
          </a:p>
        </p:txBody>
      </p:sp>
      <p:sp>
        <p:nvSpPr>
          <p:cNvPr id="85046" name="Rectangle 105"/>
          <p:cNvSpPr>
            <a:spLocks noChangeArrowheads="1"/>
          </p:cNvSpPr>
          <p:nvPr/>
        </p:nvSpPr>
        <p:spPr bwMode="auto">
          <a:xfrm>
            <a:off x="8001000" y="4800600"/>
            <a:ext cx="685800" cy="304800"/>
          </a:xfrm>
          <a:prstGeom prst="rect">
            <a:avLst/>
          </a:prstGeom>
          <a:solidFill>
            <a:schemeClr val="accent1"/>
          </a:solidFill>
          <a:ln w="28575">
            <a:noFill/>
            <a:miter lim="800000"/>
            <a:headEnd/>
            <a:tailEnd/>
          </a:ln>
        </p:spPr>
        <p:txBody>
          <a:bodyPr wrap="none" anchor="ctr"/>
          <a:lstStyle/>
          <a:p>
            <a:r>
              <a:rPr lang="en-US" sz="1000" b="1">
                <a:solidFill>
                  <a:schemeClr val="bg1"/>
                </a:solidFill>
              </a:rPr>
              <a:t>&gt;8 GPIO</a:t>
            </a:r>
          </a:p>
        </p:txBody>
      </p:sp>
      <p:sp>
        <p:nvSpPr>
          <p:cNvPr id="85047" name="Line 106"/>
          <p:cNvSpPr>
            <a:spLocks noChangeShapeType="1"/>
          </p:cNvSpPr>
          <p:nvPr/>
        </p:nvSpPr>
        <p:spPr bwMode="auto">
          <a:xfrm>
            <a:off x="7086600" y="4648200"/>
            <a:ext cx="762000" cy="533400"/>
          </a:xfrm>
          <a:prstGeom prst="line">
            <a:avLst/>
          </a:prstGeom>
          <a:noFill/>
          <a:ln w="28575">
            <a:solidFill>
              <a:schemeClr val="tx1"/>
            </a:solidFill>
            <a:round/>
            <a:headEnd/>
            <a:tailEnd/>
          </a:ln>
        </p:spPr>
        <p:txBody>
          <a:bodyPr/>
          <a:lstStyle/>
          <a:p>
            <a:endParaRPr lang="en-US"/>
          </a:p>
        </p:txBody>
      </p:sp>
      <p:sp>
        <p:nvSpPr>
          <p:cNvPr id="95" name="Text Box 107"/>
          <p:cNvSpPr txBox="1">
            <a:spLocks noChangeArrowheads="1"/>
          </p:cNvSpPr>
          <p:nvPr/>
        </p:nvSpPr>
        <p:spPr bwMode="auto">
          <a:xfrm>
            <a:off x="6553200" y="2667000"/>
            <a:ext cx="762000" cy="2143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latin typeface="Arial" pitchFamily="34" charset="0"/>
                <a:cs typeface="Arial" pitchFamily="34" charset="0"/>
              </a:rPr>
              <a:t>PCIe 1 x1</a:t>
            </a:r>
          </a:p>
        </p:txBody>
      </p:sp>
      <p:grpSp>
        <p:nvGrpSpPr>
          <p:cNvPr id="85049" name="Group 102"/>
          <p:cNvGrpSpPr>
            <a:grpSpLocks/>
          </p:cNvGrpSpPr>
          <p:nvPr/>
        </p:nvGrpSpPr>
        <p:grpSpPr bwMode="auto">
          <a:xfrm>
            <a:off x="6019800" y="1128713"/>
            <a:ext cx="1143000" cy="1143000"/>
            <a:chOff x="1056" y="576"/>
            <a:chExt cx="720" cy="720"/>
          </a:xfrm>
        </p:grpSpPr>
        <p:pic>
          <p:nvPicPr>
            <p:cNvPr id="85081" name="Picture 40"/>
            <p:cNvPicPr>
              <a:picLocks noChangeAspect="1" noChangeArrowheads="1"/>
            </p:cNvPicPr>
            <p:nvPr/>
          </p:nvPicPr>
          <p:blipFill>
            <a:blip r:embed="rId14" cstate="print"/>
            <a:srcRect/>
            <a:stretch>
              <a:fillRect/>
            </a:stretch>
          </p:blipFill>
          <p:spPr bwMode="auto">
            <a:xfrm>
              <a:off x="1056" y="576"/>
              <a:ext cx="720" cy="720"/>
            </a:xfrm>
            <a:prstGeom prst="rect">
              <a:avLst/>
            </a:prstGeom>
            <a:noFill/>
            <a:ln w="9525">
              <a:noFill/>
              <a:miter lim="800000"/>
              <a:headEnd/>
              <a:tailEnd/>
            </a:ln>
          </p:spPr>
        </p:pic>
        <p:sp>
          <p:nvSpPr>
            <p:cNvPr id="103" name="Text Box 41"/>
            <p:cNvSpPr txBox="1">
              <a:spLocks noChangeArrowheads="1"/>
            </p:cNvSpPr>
            <p:nvPr/>
          </p:nvSpPr>
          <p:spPr bwMode="auto">
            <a:xfrm>
              <a:off x="1056" y="710"/>
              <a:ext cx="720" cy="15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000" b="1" dirty="0">
                  <a:solidFill>
                    <a:schemeClr val="bg1"/>
                  </a:solidFill>
                  <a:latin typeface="Arial" pitchFamily="34" charset="0"/>
                  <a:cs typeface="Arial" pitchFamily="34" charset="0"/>
                </a:rPr>
                <a:t> Tunnel Creek</a:t>
              </a:r>
            </a:p>
          </p:txBody>
        </p:sp>
        <p:pic>
          <p:nvPicPr>
            <p:cNvPr id="85083" name="Picture 101"/>
            <p:cNvPicPr>
              <a:picLocks noChangeAspect="1" noChangeArrowheads="1"/>
            </p:cNvPicPr>
            <p:nvPr/>
          </p:nvPicPr>
          <p:blipFill>
            <a:blip r:embed="rId15" cstate="print"/>
            <a:srcRect/>
            <a:stretch>
              <a:fillRect/>
            </a:stretch>
          </p:blipFill>
          <p:spPr bwMode="auto">
            <a:xfrm>
              <a:off x="1200" y="864"/>
              <a:ext cx="432" cy="228"/>
            </a:xfrm>
            <a:prstGeom prst="rect">
              <a:avLst/>
            </a:prstGeom>
            <a:noFill/>
            <a:ln w="9525">
              <a:noFill/>
              <a:miter lim="800000"/>
              <a:headEnd/>
              <a:tailEnd/>
            </a:ln>
          </p:spPr>
        </p:pic>
      </p:grpSp>
      <p:pic>
        <p:nvPicPr>
          <p:cNvPr id="85050" name="Picture 42"/>
          <p:cNvPicPr>
            <a:picLocks noChangeAspect="1" noChangeArrowheads="1"/>
          </p:cNvPicPr>
          <p:nvPr/>
        </p:nvPicPr>
        <p:blipFill>
          <a:blip r:embed="rId14" cstate="print"/>
          <a:srcRect/>
          <a:stretch>
            <a:fillRect/>
          </a:stretch>
        </p:blipFill>
        <p:spPr bwMode="auto">
          <a:xfrm>
            <a:off x="6019800" y="3505200"/>
            <a:ext cx="1143000" cy="1143000"/>
          </a:xfrm>
          <a:prstGeom prst="rect">
            <a:avLst/>
          </a:prstGeom>
          <a:noFill/>
          <a:ln w="9525">
            <a:noFill/>
            <a:miter lim="800000"/>
            <a:headEnd/>
            <a:tailEnd/>
          </a:ln>
        </p:spPr>
      </p:pic>
      <p:pic>
        <p:nvPicPr>
          <p:cNvPr id="85051" name="Picture 63" descr="stlogo_cyan"/>
          <p:cNvPicPr>
            <a:picLocks noChangeAspect="1" noChangeArrowheads="1"/>
          </p:cNvPicPr>
          <p:nvPr/>
        </p:nvPicPr>
        <p:blipFill>
          <a:blip r:embed="rId16" cstate="print"/>
          <a:srcRect/>
          <a:stretch>
            <a:fillRect/>
          </a:stretch>
        </p:blipFill>
        <p:spPr bwMode="auto">
          <a:xfrm>
            <a:off x="6400800" y="4071938"/>
            <a:ext cx="457200" cy="271462"/>
          </a:xfrm>
          <a:prstGeom prst="rect">
            <a:avLst/>
          </a:prstGeom>
          <a:noFill/>
          <a:ln w="9525">
            <a:noFill/>
            <a:miter lim="800000"/>
            <a:headEnd/>
            <a:tailEnd/>
          </a:ln>
        </p:spPr>
      </p:pic>
      <p:pic>
        <p:nvPicPr>
          <p:cNvPr id="85052" name="Picture 85"/>
          <p:cNvPicPr>
            <a:picLocks noChangeAspect="1" noChangeArrowheads="1"/>
          </p:cNvPicPr>
          <p:nvPr/>
        </p:nvPicPr>
        <p:blipFill>
          <a:blip r:embed="rId12" cstate="print"/>
          <a:srcRect/>
          <a:stretch>
            <a:fillRect/>
          </a:stretch>
        </p:blipFill>
        <p:spPr bwMode="auto">
          <a:xfrm>
            <a:off x="5105400" y="4052888"/>
            <a:ext cx="381000" cy="176212"/>
          </a:xfrm>
          <a:prstGeom prst="rect">
            <a:avLst/>
          </a:prstGeom>
          <a:noFill/>
          <a:ln w="9525">
            <a:noFill/>
            <a:miter lim="800000"/>
            <a:headEnd/>
            <a:tailEnd/>
          </a:ln>
        </p:spPr>
      </p:pic>
      <p:pic>
        <p:nvPicPr>
          <p:cNvPr id="85053" name="Picture 85"/>
          <p:cNvPicPr>
            <a:picLocks noChangeAspect="1" noChangeArrowheads="1"/>
          </p:cNvPicPr>
          <p:nvPr/>
        </p:nvPicPr>
        <p:blipFill>
          <a:blip r:embed="rId12" cstate="print"/>
          <a:srcRect/>
          <a:stretch>
            <a:fillRect/>
          </a:stretch>
        </p:blipFill>
        <p:spPr bwMode="auto">
          <a:xfrm>
            <a:off x="4724400" y="4052888"/>
            <a:ext cx="381000" cy="176212"/>
          </a:xfrm>
          <a:prstGeom prst="rect">
            <a:avLst/>
          </a:prstGeom>
          <a:noFill/>
          <a:ln w="9525">
            <a:noFill/>
            <a:miter lim="800000"/>
            <a:headEnd/>
            <a:tailEnd/>
          </a:ln>
        </p:spPr>
      </p:pic>
      <p:pic>
        <p:nvPicPr>
          <p:cNvPr id="85054" name="Picture 85"/>
          <p:cNvPicPr>
            <a:picLocks noChangeAspect="1" noChangeArrowheads="1"/>
          </p:cNvPicPr>
          <p:nvPr/>
        </p:nvPicPr>
        <p:blipFill>
          <a:blip r:embed="rId12" cstate="print"/>
          <a:srcRect/>
          <a:stretch>
            <a:fillRect/>
          </a:stretch>
        </p:blipFill>
        <p:spPr bwMode="auto">
          <a:xfrm>
            <a:off x="4343400" y="4052888"/>
            <a:ext cx="381000" cy="176212"/>
          </a:xfrm>
          <a:prstGeom prst="rect">
            <a:avLst/>
          </a:prstGeom>
          <a:noFill/>
          <a:ln w="9525">
            <a:noFill/>
            <a:miter lim="800000"/>
            <a:headEnd/>
            <a:tailEnd/>
          </a:ln>
        </p:spPr>
      </p:pic>
      <p:sp>
        <p:nvSpPr>
          <p:cNvPr id="85055" name="Line 106"/>
          <p:cNvSpPr>
            <a:spLocks noChangeShapeType="1"/>
          </p:cNvSpPr>
          <p:nvPr/>
        </p:nvSpPr>
        <p:spPr bwMode="auto">
          <a:xfrm>
            <a:off x="6781800" y="4648200"/>
            <a:ext cx="609600" cy="914400"/>
          </a:xfrm>
          <a:prstGeom prst="line">
            <a:avLst/>
          </a:prstGeom>
          <a:noFill/>
          <a:ln w="28575">
            <a:solidFill>
              <a:schemeClr val="tx1"/>
            </a:solidFill>
            <a:round/>
            <a:headEnd/>
            <a:tailEnd/>
          </a:ln>
        </p:spPr>
        <p:txBody>
          <a:bodyPr/>
          <a:lstStyle/>
          <a:p>
            <a:endParaRPr lang="en-US"/>
          </a:p>
        </p:txBody>
      </p:sp>
      <p:sp>
        <p:nvSpPr>
          <p:cNvPr id="85056" name="Rectangle 88"/>
          <p:cNvSpPr>
            <a:spLocks noChangeArrowheads="1"/>
          </p:cNvSpPr>
          <p:nvPr/>
        </p:nvSpPr>
        <p:spPr bwMode="auto">
          <a:xfrm>
            <a:off x="7239000" y="5562600"/>
            <a:ext cx="685800" cy="304800"/>
          </a:xfrm>
          <a:prstGeom prst="rect">
            <a:avLst/>
          </a:prstGeom>
          <a:solidFill>
            <a:schemeClr val="accent1"/>
          </a:solidFill>
          <a:ln w="28575">
            <a:noFill/>
            <a:miter lim="800000"/>
            <a:headEnd/>
            <a:tailEnd/>
          </a:ln>
        </p:spPr>
        <p:txBody>
          <a:bodyPr wrap="none" anchor="ctr"/>
          <a:lstStyle/>
          <a:p>
            <a:r>
              <a:rPr lang="en-US" sz="1000" b="1">
                <a:solidFill>
                  <a:schemeClr val="bg1"/>
                </a:solidFill>
              </a:rPr>
              <a:t>4 I2S /</a:t>
            </a:r>
          </a:p>
          <a:p>
            <a:r>
              <a:rPr lang="en-US" sz="1000" b="1">
                <a:solidFill>
                  <a:schemeClr val="bg1"/>
                </a:solidFill>
              </a:rPr>
              <a:t>MSP</a:t>
            </a:r>
          </a:p>
        </p:txBody>
      </p:sp>
      <p:sp>
        <p:nvSpPr>
          <p:cNvPr id="85057" name="Line 90"/>
          <p:cNvSpPr>
            <a:spLocks noChangeShapeType="1"/>
          </p:cNvSpPr>
          <p:nvPr/>
        </p:nvSpPr>
        <p:spPr bwMode="auto">
          <a:xfrm flipH="1">
            <a:off x="7162800" y="3581400"/>
            <a:ext cx="533400" cy="76200"/>
          </a:xfrm>
          <a:prstGeom prst="line">
            <a:avLst/>
          </a:prstGeom>
          <a:noFill/>
          <a:ln w="28575">
            <a:solidFill>
              <a:schemeClr val="tx1"/>
            </a:solidFill>
            <a:round/>
            <a:headEnd/>
            <a:tailEnd/>
          </a:ln>
        </p:spPr>
        <p:txBody>
          <a:bodyPr/>
          <a:lstStyle/>
          <a:p>
            <a:endParaRPr lang="en-US"/>
          </a:p>
        </p:txBody>
      </p:sp>
      <p:sp>
        <p:nvSpPr>
          <p:cNvPr id="2" name="Text Box 92"/>
          <p:cNvSpPr txBox="1">
            <a:spLocks noChangeArrowheads="1"/>
          </p:cNvSpPr>
          <p:nvPr/>
        </p:nvSpPr>
        <p:spPr bwMode="auto">
          <a:xfrm>
            <a:off x="7620000" y="3505200"/>
            <a:ext cx="1524000" cy="2143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t>Video-IN (multiplexed)</a:t>
            </a:r>
          </a:p>
        </p:txBody>
      </p:sp>
      <p:pic>
        <p:nvPicPr>
          <p:cNvPr id="85059" name="Picture 86"/>
          <p:cNvPicPr>
            <a:picLocks noChangeAspect="1" noChangeArrowheads="1"/>
          </p:cNvPicPr>
          <p:nvPr/>
        </p:nvPicPr>
        <p:blipFill>
          <a:blip r:embed="rId5" cstate="print"/>
          <a:srcRect/>
          <a:stretch>
            <a:fillRect/>
          </a:stretch>
        </p:blipFill>
        <p:spPr bwMode="auto">
          <a:xfrm>
            <a:off x="8153400" y="3810000"/>
            <a:ext cx="279400" cy="381000"/>
          </a:xfrm>
          <a:prstGeom prst="rect">
            <a:avLst/>
          </a:prstGeom>
          <a:noFill/>
          <a:ln w="9525">
            <a:noFill/>
            <a:miter lim="800000"/>
            <a:headEnd/>
            <a:tailEnd/>
          </a:ln>
        </p:spPr>
      </p:pic>
      <p:pic>
        <p:nvPicPr>
          <p:cNvPr id="85060" name="Picture 86"/>
          <p:cNvPicPr>
            <a:picLocks noChangeAspect="1" noChangeArrowheads="1"/>
          </p:cNvPicPr>
          <p:nvPr/>
        </p:nvPicPr>
        <p:blipFill>
          <a:blip r:embed="rId5" cstate="print"/>
          <a:srcRect/>
          <a:stretch>
            <a:fillRect/>
          </a:stretch>
        </p:blipFill>
        <p:spPr bwMode="auto">
          <a:xfrm>
            <a:off x="8305800" y="3886200"/>
            <a:ext cx="279400" cy="381000"/>
          </a:xfrm>
          <a:prstGeom prst="rect">
            <a:avLst/>
          </a:prstGeom>
          <a:noFill/>
          <a:ln w="9525">
            <a:noFill/>
            <a:miter lim="800000"/>
            <a:headEnd/>
            <a:tailEnd/>
          </a:ln>
        </p:spPr>
      </p:pic>
      <p:pic>
        <p:nvPicPr>
          <p:cNvPr id="85061" name="Picture 82"/>
          <p:cNvPicPr>
            <a:picLocks noChangeAspect="1" noChangeArrowheads="1"/>
          </p:cNvPicPr>
          <p:nvPr/>
        </p:nvPicPr>
        <p:blipFill>
          <a:blip r:embed="rId11" cstate="print"/>
          <a:srcRect/>
          <a:stretch>
            <a:fillRect/>
          </a:stretch>
        </p:blipFill>
        <p:spPr bwMode="auto">
          <a:xfrm>
            <a:off x="8229600" y="4370388"/>
            <a:ext cx="457200" cy="354012"/>
          </a:xfrm>
          <a:prstGeom prst="rect">
            <a:avLst/>
          </a:prstGeom>
          <a:noFill/>
          <a:ln w="9525">
            <a:noFill/>
            <a:miter lim="800000"/>
            <a:headEnd/>
            <a:tailEnd/>
          </a:ln>
        </p:spPr>
      </p:pic>
      <p:sp>
        <p:nvSpPr>
          <p:cNvPr id="85062" name="Line 80"/>
          <p:cNvSpPr>
            <a:spLocks noChangeShapeType="1"/>
          </p:cNvSpPr>
          <p:nvPr/>
        </p:nvSpPr>
        <p:spPr bwMode="auto">
          <a:xfrm flipH="1" flipV="1">
            <a:off x="5867400" y="1674813"/>
            <a:ext cx="0" cy="1373187"/>
          </a:xfrm>
          <a:prstGeom prst="line">
            <a:avLst/>
          </a:prstGeom>
          <a:noFill/>
          <a:ln w="28575">
            <a:solidFill>
              <a:schemeClr val="tx1"/>
            </a:solidFill>
            <a:prstDash val="sysDot"/>
            <a:round/>
            <a:headEnd/>
            <a:tailEnd/>
          </a:ln>
        </p:spPr>
        <p:txBody>
          <a:bodyPr/>
          <a:lstStyle/>
          <a:p>
            <a:endParaRPr lang="en-US"/>
          </a:p>
        </p:txBody>
      </p:sp>
      <p:sp>
        <p:nvSpPr>
          <p:cNvPr id="85063" name="Line 90"/>
          <p:cNvSpPr>
            <a:spLocks noChangeShapeType="1"/>
          </p:cNvSpPr>
          <p:nvPr/>
        </p:nvSpPr>
        <p:spPr bwMode="auto">
          <a:xfrm flipH="1">
            <a:off x="5867400" y="3048000"/>
            <a:ext cx="381000" cy="0"/>
          </a:xfrm>
          <a:prstGeom prst="line">
            <a:avLst/>
          </a:prstGeom>
          <a:noFill/>
          <a:ln w="28575">
            <a:solidFill>
              <a:schemeClr val="tx1"/>
            </a:solidFill>
            <a:prstDash val="sysDot"/>
            <a:round/>
            <a:headEnd/>
            <a:tailEnd/>
          </a:ln>
        </p:spPr>
        <p:txBody>
          <a:bodyPr/>
          <a:lstStyle/>
          <a:p>
            <a:endParaRPr lang="en-US"/>
          </a:p>
        </p:txBody>
      </p:sp>
      <p:sp>
        <p:nvSpPr>
          <p:cNvPr id="85064" name="Line 80"/>
          <p:cNvSpPr>
            <a:spLocks noChangeShapeType="1"/>
          </p:cNvSpPr>
          <p:nvPr/>
        </p:nvSpPr>
        <p:spPr bwMode="auto">
          <a:xfrm flipH="1" flipV="1">
            <a:off x="6248400" y="3048000"/>
            <a:ext cx="0" cy="457200"/>
          </a:xfrm>
          <a:prstGeom prst="line">
            <a:avLst/>
          </a:prstGeom>
          <a:noFill/>
          <a:ln w="28575">
            <a:solidFill>
              <a:schemeClr val="tx1"/>
            </a:solidFill>
            <a:prstDash val="sysDot"/>
            <a:round/>
            <a:headEnd/>
            <a:tailEnd/>
          </a:ln>
        </p:spPr>
        <p:txBody>
          <a:bodyPr/>
          <a:lstStyle/>
          <a:p>
            <a:endParaRPr lang="en-US"/>
          </a:p>
        </p:txBody>
      </p:sp>
      <p:sp>
        <p:nvSpPr>
          <p:cNvPr id="85065" name="Line 80"/>
          <p:cNvSpPr>
            <a:spLocks noChangeShapeType="1"/>
          </p:cNvSpPr>
          <p:nvPr/>
        </p:nvSpPr>
        <p:spPr bwMode="auto">
          <a:xfrm flipH="1" flipV="1">
            <a:off x="6096000" y="3200400"/>
            <a:ext cx="0" cy="381000"/>
          </a:xfrm>
          <a:prstGeom prst="line">
            <a:avLst/>
          </a:prstGeom>
          <a:noFill/>
          <a:ln w="28575">
            <a:solidFill>
              <a:schemeClr val="tx1"/>
            </a:solidFill>
            <a:round/>
            <a:headEnd/>
            <a:tailEnd/>
          </a:ln>
        </p:spPr>
        <p:txBody>
          <a:bodyPr/>
          <a:lstStyle/>
          <a:p>
            <a:endParaRPr lang="en-US"/>
          </a:p>
        </p:txBody>
      </p:sp>
      <p:sp>
        <p:nvSpPr>
          <p:cNvPr id="85066" name="Line 90"/>
          <p:cNvSpPr>
            <a:spLocks noChangeShapeType="1"/>
          </p:cNvSpPr>
          <p:nvPr/>
        </p:nvSpPr>
        <p:spPr bwMode="auto">
          <a:xfrm flipH="1">
            <a:off x="5334000" y="3200400"/>
            <a:ext cx="762000" cy="0"/>
          </a:xfrm>
          <a:prstGeom prst="line">
            <a:avLst/>
          </a:prstGeom>
          <a:noFill/>
          <a:ln w="28575">
            <a:solidFill>
              <a:schemeClr val="tx1"/>
            </a:solidFill>
            <a:round/>
            <a:headEnd/>
            <a:tailEnd/>
          </a:ln>
        </p:spPr>
        <p:txBody>
          <a:bodyPr/>
          <a:lstStyle/>
          <a:p>
            <a:endParaRPr lang="en-US"/>
          </a:p>
        </p:txBody>
      </p:sp>
      <p:pic>
        <p:nvPicPr>
          <p:cNvPr id="85067" name="Picture 46"/>
          <p:cNvPicPr>
            <a:picLocks noChangeAspect="1" noChangeArrowheads="1"/>
          </p:cNvPicPr>
          <p:nvPr/>
        </p:nvPicPr>
        <p:blipFill>
          <a:blip r:embed="rId3" cstate="print"/>
          <a:srcRect/>
          <a:stretch>
            <a:fillRect/>
          </a:stretch>
        </p:blipFill>
        <p:spPr bwMode="auto">
          <a:xfrm>
            <a:off x="4724400" y="3048000"/>
            <a:ext cx="609600" cy="369888"/>
          </a:xfrm>
          <a:prstGeom prst="rect">
            <a:avLst/>
          </a:prstGeom>
          <a:noFill/>
          <a:ln w="9525">
            <a:noFill/>
            <a:miter lim="800000"/>
            <a:headEnd/>
            <a:tailEnd/>
          </a:ln>
        </p:spPr>
      </p:pic>
      <p:sp>
        <p:nvSpPr>
          <p:cNvPr id="3" name="Text Box 95"/>
          <p:cNvSpPr txBox="1">
            <a:spLocks noChangeArrowheads="1"/>
          </p:cNvSpPr>
          <p:nvPr/>
        </p:nvSpPr>
        <p:spPr bwMode="auto">
          <a:xfrm>
            <a:off x="5257800" y="3030538"/>
            <a:ext cx="1143000" cy="3984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t>Converts to dRGB</a:t>
            </a:r>
          </a:p>
          <a:p>
            <a:pPr>
              <a:spcBef>
                <a:spcPct val="50000"/>
              </a:spcBef>
              <a:defRPr/>
            </a:pPr>
            <a:r>
              <a:rPr lang="en-US" sz="800" b="1"/>
              <a:t> &amp; LVDS oLDI</a:t>
            </a:r>
          </a:p>
        </p:txBody>
      </p:sp>
      <p:sp>
        <p:nvSpPr>
          <p:cNvPr id="85069" name="Line 90"/>
          <p:cNvSpPr>
            <a:spLocks noChangeShapeType="1"/>
          </p:cNvSpPr>
          <p:nvPr/>
        </p:nvSpPr>
        <p:spPr bwMode="auto">
          <a:xfrm flipH="1">
            <a:off x="5867400" y="1816100"/>
            <a:ext cx="152400" cy="0"/>
          </a:xfrm>
          <a:prstGeom prst="line">
            <a:avLst/>
          </a:prstGeom>
          <a:noFill/>
          <a:ln w="28575">
            <a:solidFill>
              <a:schemeClr val="tx1"/>
            </a:solidFill>
            <a:prstDash val="sysDot"/>
            <a:round/>
            <a:headEnd/>
            <a:tailEnd/>
          </a:ln>
        </p:spPr>
        <p:txBody>
          <a:bodyPr/>
          <a:lstStyle/>
          <a:p>
            <a:endParaRPr lang="en-US"/>
          </a:p>
        </p:txBody>
      </p:sp>
      <p:sp>
        <p:nvSpPr>
          <p:cNvPr id="85070" name="Line 106"/>
          <p:cNvSpPr>
            <a:spLocks noChangeShapeType="1"/>
          </p:cNvSpPr>
          <p:nvPr/>
        </p:nvSpPr>
        <p:spPr bwMode="auto">
          <a:xfrm>
            <a:off x="6629400" y="4648200"/>
            <a:ext cx="0" cy="609600"/>
          </a:xfrm>
          <a:prstGeom prst="line">
            <a:avLst/>
          </a:prstGeom>
          <a:noFill/>
          <a:ln w="28575">
            <a:solidFill>
              <a:schemeClr val="tx1"/>
            </a:solidFill>
            <a:round/>
            <a:headEnd/>
            <a:tailEnd/>
          </a:ln>
        </p:spPr>
        <p:txBody>
          <a:bodyPr/>
          <a:lstStyle/>
          <a:p>
            <a:endParaRPr lang="en-US"/>
          </a:p>
        </p:txBody>
      </p:sp>
      <p:sp>
        <p:nvSpPr>
          <p:cNvPr id="4" name="Text Box 92"/>
          <p:cNvSpPr txBox="1">
            <a:spLocks noChangeArrowheads="1"/>
          </p:cNvSpPr>
          <p:nvPr/>
        </p:nvSpPr>
        <p:spPr bwMode="auto">
          <a:xfrm>
            <a:off x="6019800" y="5334000"/>
            <a:ext cx="1219200" cy="265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50000"/>
              </a:lnSpc>
              <a:spcBef>
                <a:spcPct val="40000"/>
              </a:spcBef>
              <a:defRPr/>
            </a:pPr>
            <a:r>
              <a:rPr lang="en-US" sz="800" b="1"/>
              <a:t>Audio Router</a:t>
            </a:r>
          </a:p>
          <a:p>
            <a:pPr>
              <a:lnSpc>
                <a:spcPct val="50000"/>
              </a:lnSpc>
              <a:spcBef>
                <a:spcPct val="40000"/>
              </a:spcBef>
              <a:defRPr/>
            </a:pPr>
            <a:r>
              <a:rPr lang="en-US" sz="800"/>
              <a:t>Multi IN / Multi OUT</a:t>
            </a:r>
          </a:p>
        </p:txBody>
      </p:sp>
      <p:pic>
        <p:nvPicPr>
          <p:cNvPr id="85072" name="Picture 87"/>
          <p:cNvPicPr>
            <a:picLocks noChangeAspect="1" noChangeArrowheads="1"/>
          </p:cNvPicPr>
          <p:nvPr/>
        </p:nvPicPr>
        <p:blipFill>
          <a:blip r:embed="rId17" cstate="print"/>
          <a:srcRect/>
          <a:stretch>
            <a:fillRect/>
          </a:stretch>
        </p:blipFill>
        <p:spPr bwMode="auto">
          <a:xfrm>
            <a:off x="6705600" y="5562600"/>
            <a:ext cx="374650" cy="381000"/>
          </a:xfrm>
          <a:prstGeom prst="rect">
            <a:avLst/>
          </a:prstGeom>
          <a:noFill/>
          <a:ln w="9525">
            <a:noFill/>
            <a:miter lim="800000"/>
            <a:headEnd/>
            <a:tailEnd/>
          </a:ln>
        </p:spPr>
      </p:pic>
      <p:pic>
        <p:nvPicPr>
          <p:cNvPr id="85073" name="Picture 88"/>
          <p:cNvPicPr>
            <a:picLocks noChangeAspect="1" noChangeArrowheads="1"/>
          </p:cNvPicPr>
          <p:nvPr/>
        </p:nvPicPr>
        <p:blipFill>
          <a:blip r:embed="rId18" cstate="print"/>
          <a:srcRect/>
          <a:stretch>
            <a:fillRect/>
          </a:stretch>
        </p:blipFill>
        <p:spPr bwMode="auto">
          <a:xfrm>
            <a:off x="6405563" y="5562600"/>
            <a:ext cx="376237" cy="381000"/>
          </a:xfrm>
          <a:prstGeom prst="rect">
            <a:avLst/>
          </a:prstGeom>
          <a:noFill/>
          <a:ln w="9525">
            <a:noFill/>
            <a:miter lim="800000"/>
            <a:headEnd/>
            <a:tailEnd/>
          </a:ln>
        </p:spPr>
      </p:pic>
      <p:pic>
        <p:nvPicPr>
          <p:cNvPr id="85074" name="Picture 89"/>
          <p:cNvPicPr>
            <a:picLocks noChangeAspect="1" noChangeArrowheads="1"/>
          </p:cNvPicPr>
          <p:nvPr/>
        </p:nvPicPr>
        <p:blipFill>
          <a:blip r:embed="rId19" cstate="print"/>
          <a:srcRect/>
          <a:stretch>
            <a:fillRect/>
          </a:stretch>
        </p:blipFill>
        <p:spPr bwMode="auto">
          <a:xfrm>
            <a:off x="6103938" y="5562600"/>
            <a:ext cx="373062" cy="381000"/>
          </a:xfrm>
          <a:prstGeom prst="rect">
            <a:avLst/>
          </a:prstGeom>
          <a:noFill/>
          <a:ln w="9525">
            <a:noFill/>
            <a:miter lim="800000"/>
            <a:headEnd/>
            <a:tailEnd/>
          </a:ln>
        </p:spPr>
      </p:pic>
      <p:sp>
        <p:nvSpPr>
          <p:cNvPr id="85075" name="Line 93"/>
          <p:cNvSpPr>
            <a:spLocks noChangeShapeType="1"/>
          </p:cNvSpPr>
          <p:nvPr/>
        </p:nvSpPr>
        <p:spPr bwMode="auto">
          <a:xfrm flipH="1">
            <a:off x="5334000" y="3048000"/>
            <a:ext cx="381000" cy="0"/>
          </a:xfrm>
          <a:prstGeom prst="line">
            <a:avLst/>
          </a:prstGeom>
          <a:noFill/>
          <a:ln w="9525">
            <a:solidFill>
              <a:schemeClr val="tx1"/>
            </a:solidFill>
            <a:round/>
            <a:headEnd/>
            <a:tailEnd type="triangle" w="med" len="med"/>
          </a:ln>
        </p:spPr>
        <p:txBody>
          <a:bodyPr/>
          <a:lstStyle/>
          <a:p>
            <a:endParaRPr lang="en-US"/>
          </a:p>
        </p:txBody>
      </p:sp>
      <p:sp>
        <p:nvSpPr>
          <p:cNvPr id="85076" name="Line 94"/>
          <p:cNvSpPr>
            <a:spLocks noChangeShapeType="1"/>
          </p:cNvSpPr>
          <p:nvPr/>
        </p:nvSpPr>
        <p:spPr bwMode="auto">
          <a:xfrm>
            <a:off x="5943600" y="2743200"/>
            <a:ext cx="0" cy="228600"/>
          </a:xfrm>
          <a:prstGeom prst="line">
            <a:avLst/>
          </a:prstGeom>
          <a:noFill/>
          <a:ln w="9525">
            <a:solidFill>
              <a:schemeClr val="tx1"/>
            </a:solidFill>
            <a:round/>
            <a:headEnd/>
            <a:tailEnd type="triangle" w="med" len="med"/>
          </a:ln>
        </p:spPr>
        <p:txBody>
          <a:bodyPr/>
          <a:lstStyle/>
          <a:p>
            <a:endParaRPr lang="en-US"/>
          </a:p>
        </p:txBody>
      </p:sp>
      <p:pic>
        <p:nvPicPr>
          <p:cNvPr id="85077" name="Picture 95" descr="ST ConneXt logo"/>
          <p:cNvPicPr>
            <a:picLocks noChangeAspect="1" noChangeArrowheads="1"/>
          </p:cNvPicPr>
          <p:nvPr/>
        </p:nvPicPr>
        <p:blipFill>
          <a:blip r:embed="rId20" cstate="print"/>
          <a:srcRect/>
          <a:stretch>
            <a:fillRect/>
          </a:stretch>
        </p:blipFill>
        <p:spPr bwMode="auto">
          <a:xfrm>
            <a:off x="6172200" y="3721100"/>
            <a:ext cx="838200" cy="241300"/>
          </a:xfrm>
          <a:prstGeom prst="rect">
            <a:avLst/>
          </a:prstGeom>
          <a:noFill/>
          <a:ln w="9525">
            <a:noFill/>
            <a:miter lim="800000"/>
            <a:headEnd/>
            <a:tailEnd/>
          </a:ln>
        </p:spPr>
      </p:pic>
      <p:sp>
        <p:nvSpPr>
          <p:cNvPr id="5" name="Text Box 107"/>
          <p:cNvSpPr txBox="1">
            <a:spLocks noChangeArrowheads="1"/>
          </p:cNvSpPr>
          <p:nvPr/>
        </p:nvSpPr>
        <p:spPr bwMode="auto">
          <a:xfrm>
            <a:off x="5791200" y="2514600"/>
            <a:ext cx="533400" cy="2143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800" b="1"/>
              <a:t>SDVO</a:t>
            </a:r>
          </a:p>
        </p:txBody>
      </p:sp>
      <p:pic>
        <p:nvPicPr>
          <p:cNvPr id="85079" name="Picture 100" descr="blaupunkt1"/>
          <p:cNvPicPr>
            <a:picLocks noChangeAspect="1" noChangeArrowheads="1"/>
          </p:cNvPicPr>
          <p:nvPr/>
        </p:nvPicPr>
        <p:blipFill>
          <a:blip r:embed="rId21" cstate="print"/>
          <a:srcRect/>
          <a:stretch>
            <a:fillRect/>
          </a:stretch>
        </p:blipFill>
        <p:spPr bwMode="auto">
          <a:xfrm>
            <a:off x="7778750" y="3227388"/>
            <a:ext cx="396875" cy="301625"/>
          </a:xfrm>
          <a:prstGeom prst="rect">
            <a:avLst/>
          </a:prstGeom>
          <a:noFill/>
          <a:ln w="9525">
            <a:noFill/>
            <a:miter lim="800000"/>
            <a:headEnd/>
            <a:tailEnd/>
          </a:ln>
        </p:spPr>
      </p:pic>
      <p:sp>
        <p:nvSpPr>
          <p:cNvPr id="85080" name="Rectangle 3"/>
          <p:cNvSpPr>
            <a:spLocks noChangeArrowheads="1"/>
          </p:cNvSpPr>
          <p:nvPr/>
        </p:nvSpPr>
        <p:spPr bwMode="auto">
          <a:xfrm>
            <a:off x="455613" y="1295400"/>
            <a:ext cx="3506787" cy="3810000"/>
          </a:xfrm>
          <a:prstGeom prst="rect">
            <a:avLst/>
          </a:prstGeom>
          <a:noFill/>
          <a:ln w="9525">
            <a:noFill/>
            <a:miter lim="800000"/>
            <a:headEnd/>
            <a:tailEnd/>
          </a:ln>
        </p:spPr>
        <p:txBody>
          <a:bodyPr lIns="0" tIns="0" rIns="0" bIns="0"/>
          <a:lstStyle/>
          <a:p>
            <a:pPr marL="225425" indent="-225425" eaLnBrk="0" hangingPunct="0">
              <a:spcBef>
                <a:spcPct val="60000"/>
              </a:spcBef>
              <a:buFont typeface="Wingdings" pitchFamily="2" charset="2"/>
              <a:buChar char="Ø"/>
            </a:pPr>
            <a:r>
              <a:rPr lang="en-US" sz="2000">
                <a:solidFill>
                  <a:srgbClr val="292929"/>
                </a:solidFill>
                <a:latin typeface="Verdana" pitchFamily="34" charset="0"/>
              </a:rPr>
              <a:t>Companion chip of Intel’s Tunnel Creek</a:t>
            </a:r>
          </a:p>
          <a:p>
            <a:pPr marL="225425" indent="-225425" eaLnBrk="0" hangingPunct="0">
              <a:spcBef>
                <a:spcPct val="60000"/>
              </a:spcBef>
              <a:buFont typeface="Wingdings" pitchFamily="2" charset="2"/>
              <a:buChar char="Ø"/>
            </a:pPr>
            <a:r>
              <a:rPr lang="en-US" sz="2000">
                <a:solidFill>
                  <a:srgbClr val="292929"/>
                </a:solidFill>
                <a:latin typeface="Verdana" pitchFamily="34" charset="0"/>
              </a:rPr>
              <a:t>Expands the </a:t>
            </a:r>
            <a:r>
              <a:rPr lang="en-US" sz="2000" b="1" u="sng">
                <a:solidFill>
                  <a:srgbClr val="292929"/>
                </a:solidFill>
                <a:latin typeface="Verdana" pitchFamily="34" charset="0"/>
              </a:rPr>
              <a:t>connectivity</a:t>
            </a:r>
            <a:r>
              <a:rPr lang="en-US" sz="2000">
                <a:solidFill>
                  <a:srgbClr val="292929"/>
                </a:solidFill>
                <a:latin typeface="Verdana" pitchFamily="34" charset="0"/>
              </a:rPr>
              <a:t> towards a wide set of peripherals &amp; interfaces</a:t>
            </a:r>
            <a:endParaRPr lang="en-US" sz="2000" b="1" u="sng">
              <a:solidFill>
                <a:srgbClr val="292929"/>
              </a:solidFill>
              <a:latin typeface="Verdana" pitchFamily="34" charset="0"/>
            </a:endParaRPr>
          </a:p>
          <a:p>
            <a:pPr marL="225425" indent="-225425" eaLnBrk="0" hangingPunct="0">
              <a:spcBef>
                <a:spcPct val="60000"/>
              </a:spcBef>
              <a:buFont typeface="Wingdings" pitchFamily="2" charset="2"/>
              <a:buChar char="Ø"/>
            </a:pPr>
            <a:r>
              <a:rPr lang="en-GB" sz="2000">
                <a:solidFill>
                  <a:srgbClr val="292929"/>
                </a:solidFill>
                <a:latin typeface="Verdana" pitchFamily="34" charset="0"/>
              </a:rPr>
              <a:t>Targets the </a:t>
            </a:r>
            <a:r>
              <a:rPr lang="en-GB" sz="2000" b="1" u="sng">
                <a:solidFill>
                  <a:srgbClr val="292929"/>
                </a:solidFill>
                <a:latin typeface="Verdana" pitchFamily="34" charset="0"/>
              </a:rPr>
              <a:t>In-Vehicle Infotainment</a:t>
            </a:r>
            <a:r>
              <a:rPr lang="en-GB" sz="2000">
                <a:solidFill>
                  <a:srgbClr val="292929"/>
                </a:solidFill>
                <a:latin typeface="Verdana" pitchFamily="34" charset="0"/>
              </a:rPr>
              <a:t> market segment</a:t>
            </a:r>
            <a:endParaRPr lang="en-US" sz="2000">
              <a:solidFill>
                <a:srgbClr val="292929"/>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5613" y="381000"/>
            <a:ext cx="8237537" cy="1066800"/>
          </a:xfrm>
        </p:spPr>
        <p:txBody>
          <a:bodyPr/>
          <a:lstStyle/>
          <a:p>
            <a:r>
              <a:rPr lang="en-US" sz="2200" smtClean="0"/>
              <a:t>Rohm Power Management System </a:t>
            </a:r>
            <a:r>
              <a:rPr lang="en-US" sz="2000" smtClean="0"/>
              <a:t>(BD9590MWV*+BU7335MWV*) Designed for Queens Bay</a:t>
            </a:r>
            <a:br>
              <a:rPr lang="en-US" sz="2000" smtClean="0"/>
            </a:br>
            <a:r>
              <a:rPr lang="en-US" altLang="ja-JP" sz="1200" b="0" smtClean="0">
                <a:solidFill>
                  <a:schemeClr val="tx1"/>
                </a:solidFill>
                <a:latin typeface="HGP創英角ｺﾞｼｯｸUB"/>
                <a:ea typeface="HGP創英角ｺﾞｼｯｸUB"/>
                <a:cs typeface="HGP創英角ｺﾞｼｯｸUB"/>
              </a:rPr>
              <a:t>This information is provided as a courtesy to our customers. Reprinted with permission. Intel makes no claims about </a:t>
            </a:r>
            <a:br>
              <a:rPr lang="en-US" altLang="ja-JP" sz="1200" b="0" smtClean="0">
                <a:solidFill>
                  <a:schemeClr val="tx1"/>
                </a:solidFill>
                <a:latin typeface="HGP創英角ｺﾞｼｯｸUB"/>
                <a:ea typeface="HGP創英角ｺﾞｼｯｸUB"/>
                <a:cs typeface="HGP創英角ｺﾞｼｯｸUB"/>
              </a:rPr>
            </a:br>
            <a:r>
              <a:rPr lang="en-US" altLang="ja-JP" sz="1200" b="0" smtClean="0">
                <a:solidFill>
                  <a:schemeClr val="tx1"/>
                </a:solidFill>
                <a:latin typeface="HGP創英角ｺﾞｼｯｸUB"/>
                <a:ea typeface="HGP創英角ｺﾞｼｯｸUB"/>
                <a:cs typeface="HGP創英角ｺﾞｼｯｸUB"/>
              </a:rPr>
              <a:t>the accuracy of this information. Contact the vendor directly for complete information about this device.</a:t>
            </a:r>
            <a:endParaRPr lang="en-US" sz="1200" b="0" smtClean="0">
              <a:solidFill>
                <a:schemeClr val="tx1"/>
              </a:solidFill>
              <a:latin typeface="HGP創英角ｺﾞｼｯｸUB"/>
              <a:ea typeface="HGP創英角ｺﾞｼｯｸUB"/>
              <a:cs typeface="HGP創英角ｺﾞｼｯｸUB"/>
            </a:endParaRPr>
          </a:p>
        </p:txBody>
      </p:sp>
      <p:sp>
        <p:nvSpPr>
          <p:cNvPr id="87042" name="Rectangle 3"/>
          <p:cNvSpPr>
            <a:spLocks noGrp="1" noChangeArrowheads="1"/>
          </p:cNvSpPr>
          <p:nvPr>
            <p:ph type="body" idx="1"/>
          </p:nvPr>
        </p:nvSpPr>
        <p:spPr>
          <a:xfrm>
            <a:off x="455613" y="1676400"/>
            <a:ext cx="8237537" cy="4114800"/>
          </a:xfrm>
        </p:spPr>
        <p:txBody>
          <a:bodyPr/>
          <a:lstStyle/>
          <a:p>
            <a:pPr>
              <a:lnSpc>
                <a:spcPct val="80000"/>
              </a:lnSpc>
              <a:buFont typeface="Wingdings" pitchFamily="2" charset="2"/>
              <a:buNone/>
            </a:pPr>
            <a:r>
              <a:rPr lang="en-US" b="1" smtClean="0">
                <a:solidFill>
                  <a:schemeClr val="tx1"/>
                </a:solidFill>
              </a:rPr>
              <a:t>BD9590MWV</a:t>
            </a:r>
          </a:p>
          <a:p>
            <a:pPr>
              <a:lnSpc>
                <a:spcPct val="80000"/>
              </a:lnSpc>
            </a:pPr>
            <a:r>
              <a:rPr lang="en-US" sz="1400" smtClean="0"/>
              <a:t>Built-in Power Management (sequence control) for TNC and IOH.</a:t>
            </a:r>
          </a:p>
          <a:p>
            <a:pPr>
              <a:lnSpc>
                <a:spcPct val="80000"/>
              </a:lnSpc>
            </a:pPr>
            <a:r>
              <a:rPr lang="en-US" sz="1400" smtClean="0"/>
              <a:t>1ch DC/DC controller, 4ch DC/DC regulator, 8ch LDO and 6ch load switch are built-in in order to supply all power line for CPU, IOH, CLK Gen and the other option feature.</a:t>
            </a:r>
          </a:p>
          <a:p>
            <a:pPr>
              <a:lnSpc>
                <a:spcPct val="80000"/>
              </a:lnSpc>
            </a:pPr>
            <a:r>
              <a:rPr lang="en-US" sz="1400" smtClean="0"/>
              <a:t>UVLO, TSD, SCP and OVP protection are featured for the high quality system.</a:t>
            </a:r>
          </a:p>
          <a:p>
            <a:pPr>
              <a:lnSpc>
                <a:spcPct val="80000"/>
              </a:lnSpc>
              <a:buFont typeface="Wingdings" pitchFamily="2" charset="2"/>
              <a:buNone/>
            </a:pPr>
            <a:r>
              <a:rPr lang="en-US" b="1" smtClean="0">
                <a:solidFill>
                  <a:schemeClr val="tx1"/>
                </a:solidFill>
              </a:rPr>
              <a:t>BU7335MWV </a:t>
            </a:r>
          </a:p>
          <a:p>
            <a:pPr>
              <a:lnSpc>
                <a:spcPct val="80000"/>
              </a:lnSpc>
            </a:pPr>
            <a:r>
              <a:rPr lang="en-US" sz="1400" smtClean="0"/>
              <a:t>Clock Generator for TNC and IOH.</a:t>
            </a:r>
          </a:p>
          <a:p>
            <a:pPr>
              <a:lnSpc>
                <a:spcPct val="80000"/>
              </a:lnSpc>
            </a:pPr>
            <a:r>
              <a:rPr lang="en-US" sz="1400" smtClean="0"/>
              <a:t>Clocks are generated by built in 5ch PLLs. Output clocks are:</a:t>
            </a:r>
          </a:p>
          <a:p>
            <a:pPr lvl="1">
              <a:lnSpc>
                <a:spcPct val="80000"/>
              </a:lnSpc>
            </a:pPr>
            <a:r>
              <a:rPr lang="en-US" sz="1200" smtClean="0"/>
              <a:t>Differential CLK (w/SS function): for CPU 3line (100MHz), PCIe 5line (100MHz), SATA 1line (75MHz), Graphics 1line (96MHz)</a:t>
            </a:r>
          </a:p>
          <a:p>
            <a:pPr lvl="1">
              <a:lnSpc>
                <a:spcPct val="80000"/>
              </a:lnSpc>
            </a:pPr>
            <a:r>
              <a:rPr lang="en-US" sz="1200" smtClean="0"/>
              <a:t>Single-end CLK: for USB (48MHz), Ethernet (25MHz), Timer (14.318MHz), Audio (12.288MHz)</a:t>
            </a:r>
          </a:p>
          <a:p>
            <a:pPr lvl="1">
              <a:lnSpc>
                <a:spcPct val="80000"/>
              </a:lnSpc>
            </a:pPr>
            <a:r>
              <a:rPr lang="en-US" sz="1200" smtClean="0"/>
              <a:t>Use external Crystal (25.000MHz).</a:t>
            </a:r>
          </a:p>
          <a:p>
            <a:pPr>
              <a:lnSpc>
                <a:spcPct val="80000"/>
              </a:lnSpc>
              <a:buFont typeface="Wingdings" pitchFamily="2" charset="2"/>
              <a:buNone/>
            </a:pPr>
            <a:r>
              <a:rPr lang="en-US" sz="1400" smtClean="0"/>
              <a:t>This system is designed as a stand alone system without the external control.</a:t>
            </a:r>
          </a:p>
          <a:p>
            <a:pPr>
              <a:lnSpc>
                <a:spcPct val="80000"/>
              </a:lnSpc>
            </a:pPr>
            <a:endParaRPr lang="en-US" sz="1400" smtClean="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5613" y="152400"/>
            <a:ext cx="8237537" cy="660400"/>
          </a:xfrm>
        </p:spPr>
        <p:txBody>
          <a:bodyPr/>
          <a:lstStyle/>
          <a:p>
            <a:r>
              <a:rPr lang="en-US" sz="2200" smtClean="0"/>
              <a:t>Power Management System Block Diagram </a:t>
            </a:r>
            <a:br>
              <a:rPr lang="en-US" sz="2200" smtClean="0"/>
            </a:br>
            <a:r>
              <a:rPr lang="en-US" altLang="ja-JP" sz="1200" b="0" smtClean="0">
                <a:solidFill>
                  <a:schemeClr val="tx1"/>
                </a:solidFill>
                <a:latin typeface="HGP創英角ｺﾞｼｯｸUB"/>
                <a:ea typeface="HGP創英角ｺﾞｼｯｸUB"/>
                <a:cs typeface="HGP創英角ｺﾞｼｯｸUB"/>
              </a:rPr>
              <a:t>This information is provided as a courtesy to our customers. Reprinted with permission. Intel makes no claims about </a:t>
            </a:r>
            <a:br>
              <a:rPr lang="en-US" altLang="ja-JP" sz="1200" b="0" smtClean="0">
                <a:solidFill>
                  <a:schemeClr val="tx1"/>
                </a:solidFill>
                <a:latin typeface="HGP創英角ｺﾞｼｯｸUB"/>
                <a:ea typeface="HGP創英角ｺﾞｼｯｸUB"/>
                <a:cs typeface="HGP創英角ｺﾞｼｯｸUB"/>
              </a:rPr>
            </a:br>
            <a:r>
              <a:rPr lang="en-US" altLang="ja-JP" sz="1200" b="0" smtClean="0">
                <a:solidFill>
                  <a:schemeClr val="tx1"/>
                </a:solidFill>
                <a:latin typeface="HGP創英角ｺﾞｼｯｸUB"/>
                <a:ea typeface="HGP創英角ｺﾞｼｯｸUB"/>
                <a:cs typeface="HGP創英角ｺﾞｼｯｸUB"/>
              </a:rPr>
              <a:t>the accuracy of this information. Contact the vendor directly for complete information about this device.</a:t>
            </a:r>
            <a:endParaRPr lang="en-US" sz="1200" b="0" smtClean="0">
              <a:solidFill>
                <a:schemeClr val="tx1"/>
              </a:solidFill>
              <a:latin typeface="HGP創英角ｺﾞｼｯｸUB"/>
              <a:ea typeface="HGP創英角ｺﾞｼｯｸUB"/>
              <a:cs typeface="HGP創英角ｺﾞｼｯｸUB"/>
            </a:endParaRPr>
          </a:p>
        </p:txBody>
      </p:sp>
      <p:sp>
        <p:nvSpPr>
          <p:cNvPr id="88066" name="Rectangle 473"/>
          <p:cNvSpPr>
            <a:spLocks noChangeArrowheads="1"/>
          </p:cNvSpPr>
          <p:nvPr/>
        </p:nvSpPr>
        <p:spPr bwMode="auto">
          <a:xfrm>
            <a:off x="1187450" y="1028700"/>
            <a:ext cx="1908175" cy="4914900"/>
          </a:xfrm>
          <a:prstGeom prst="rect">
            <a:avLst/>
          </a:prstGeom>
          <a:gradFill rotWithShape="0">
            <a:gsLst>
              <a:gs pos="0">
                <a:srgbClr val="CCFF99"/>
              </a:gs>
              <a:gs pos="100000">
                <a:srgbClr val="E5E51B"/>
              </a:gs>
            </a:gsLst>
            <a:path path="shape">
              <a:fillToRect l="50000" t="50000" r="50000" b="50000"/>
            </a:path>
          </a:gradFill>
          <a:ln w="9525">
            <a:noFill/>
            <a:miter lim="800000"/>
            <a:headEnd/>
            <a:tailEnd/>
          </a:ln>
        </p:spPr>
        <p:txBody>
          <a:bodyPr wrap="none" anchor="ctr"/>
          <a:lstStyle/>
          <a:p>
            <a:endParaRPr kumimoji="1" lang="ja-JP" altLang="en-US" sz="1400" b="1"/>
          </a:p>
        </p:txBody>
      </p:sp>
      <p:sp>
        <p:nvSpPr>
          <p:cNvPr id="88067" name="Rectangle 437"/>
          <p:cNvSpPr>
            <a:spLocks noChangeArrowheads="1"/>
          </p:cNvSpPr>
          <p:nvPr/>
        </p:nvSpPr>
        <p:spPr bwMode="auto">
          <a:xfrm>
            <a:off x="4462463" y="1028700"/>
            <a:ext cx="3611562" cy="4991100"/>
          </a:xfrm>
          <a:prstGeom prst="rect">
            <a:avLst/>
          </a:prstGeom>
          <a:gradFill rotWithShape="0">
            <a:gsLst>
              <a:gs pos="0">
                <a:schemeClr val="bg1"/>
              </a:gs>
              <a:gs pos="100000">
                <a:srgbClr val="C0C0C0"/>
              </a:gs>
            </a:gsLst>
            <a:path path="shape">
              <a:fillToRect l="50000" t="50000" r="50000" b="50000"/>
            </a:path>
          </a:gradFill>
          <a:ln w="9525">
            <a:noFill/>
            <a:miter lim="800000"/>
            <a:headEnd/>
            <a:tailEnd/>
          </a:ln>
        </p:spPr>
        <p:txBody>
          <a:bodyPr wrap="none" anchor="ctr"/>
          <a:lstStyle/>
          <a:p>
            <a:endParaRPr kumimoji="1" lang="ja-JP" altLang="en-US" sz="1400" b="1"/>
          </a:p>
        </p:txBody>
      </p:sp>
      <p:sp>
        <p:nvSpPr>
          <p:cNvPr id="88068" name="Line 50"/>
          <p:cNvSpPr>
            <a:spLocks noChangeShapeType="1"/>
          </p:cNvSpPr>
          <p:nvPr/>
        </p:nvSpPr>
        <p:spPr bwMode="auto">
          <a:xfrm>
            <a:off x="1673225" y="5456238"/>
            <a:ext cx="715963" cy="0"/>
          </a:xfrm>
          <a:prstGeom prst="line">
            <a:avLst/>
          </a:prstGeom>
          <a:noFill/>
          <a:ln w="9525">
            <a:noFill/>
            <a:round/>
            <a:headEnd/>
            <a:tailEnd type="triangle" w="med" len="med"/>
          </a:ln>
        </p:spPr>
        <p:txBody>
          <a:bodyPr wrap="none"/>
          <a:lstStyle/>
          <a:p>
            <a:endParaRPr lang="en-US"/>
          </a:p>
        </p:txBody>
      </p:sp>
      <p:grpSp>
        <p:nvGrpSpPr>
          <p:cNvPr id="88069" name="Group 405"/>
          <p:cNvGrpSpPr>
            <a:grpSpLocks/>
          </p:cNvGrpSpPr>
          <p:nvPr/>
        </p:nvGrpSpPr>
        <p:grpSpPr bwMode="auto">
          <a:xfrm>
            <a:off x="4694238" y="1690688"/>
            <a:ext cx="1565275" cy="1471612"/>
            <a:chOff x="651" y="2448"/>
            <a:chExt cx="986" cy="927"/>
          </a:xfrm>
        </p:grpSpPr>
        <p:sp>
          <p:nvSpPr>
            <p:cNvPr id="88139" name="AutoShape 403"/>
            <p:cNvSpPr>
              <a:spLocks noChangeArrowheads="1"/>
            </p:cNvSpPr>
            <p:nvPr/>
          </p:nvSpPr>
          <p:spPr bwMode="auto">
            <a:xfrm>
              <a:off x="651" y="2448"/>
              <a:ext cx="986" cy="927"/>
            </a:xfrm>
            <a:prstGeom prst="roundRect">
              <a:avLst>
                <a:gd name="adj" fmla="val 16667"/>
              </a:avLst>
            </a:prstGeom>
            <a:gradFill rotWithShape="0">
              <a:gsLst>
                <a:gs pos="0">
                  <a:srgbClr val="008000"/>
                </a:gs>
                <a:gs pos="50000">
                  <a:srgbClr val="FFFFFF"/>
                </a:gs>
                <a:gs pos="100000">
                  <a:srgbClr val="008000"/>
                </a:gs>
              </a:gsLst>
              <a:lin ang="0" scaled="1"/>
            </a:gradFill>
            <a:ln w="9525">
              <a:solidFill>
                <a:srgbClr val="000000"/>
              </a:solidFill>
              <a:round/>
              <a:headEnd/>
              <a:tailEnd/>
            </a:ln>
          </p:spPr>
          <p:txBody>
            <a:bodyPr wrap="none" anchor="ctr"/>
            <a:lstStyle/>
            <a:p>
              <a:endParaRPr kumimoji="1" lang="ja-JP" altLang="en-US" sz="1400" b="1"/>
            </a:p>
          </p:txBody>
        </p:sp>
        <p:sp>
          <p:nvSpPr>
            <p:cNvPr id="88140" name="Rectangle 404"/>
            <p:cNvSpPr>
              <a:spLocks noChangeArrowheads="1"/>
            </p:cNvSpPr>
            <p:nvPr/>
          </p:nvSpPr>
          <p:spPr bwMode="auto">
            <a:xfrm>
              <a:off x="717" y="2509"/>
              <a:ext cx="848" cy="806"/>
            </a:xfrm>
            <a:prstGeom prst="rect">
              <a:avLst/>
            </a:prstGeom>
            <a:gradFill rotWithShape="0">
              <a:gsLst>
                <a:gs pos="0">
                  <a:schemeClr val="folHlink"/>
                </a:gs>
                <a:gs pos="100000">
                  <a:srgbClr val="333333"/>
                </a:gs>
              </a:gsLst>
              <a:path path="shape">
                <a:fillToRect l="50000" t="50000" r="50000" b="50000"/>
              </a:path>
            </a:gradFill>
            <a:ln w="9525">
              <a:solidFill>
                <a:srgbClr val="000000"/>
              </a:solidFill>
              <a:miter lim="800000"/>
              <a:headEnd/>
              <a:tailEnd/>
            </a:ln>
          </p:spPr>
          <p:txBody>
            <a:bodyPr wrap="none" anchor="ctr"/>
            <a:lstStyle/>
            <a:p>
              <a:pPr algn="ctr"/>
              <a:r>
                <a:rPr kumimoji="1" lang="en-US" altLang="ja-JP" sz="1400" b="1">
                  <a:solidFill>
                    <a:schemeClr val="bg1"/>
                  </a:solidFill>
                </a:rPr>
                <a:t>Tunnel Creek</a:t>
              </a:r>
            </a:p>
          </p:txBody>
        </p:sp>
      </p:grpSp>
      <p:grpSp>
        <p:nvGrpSpPr>
          <p:cNvPr id="88070" name="Group 406"/>
          <p:cNvGrpSpPr>
            <a:grpSpLocks/>
          </p:cNvGrpSpPr>
          <p:nvPr/>
        </p:nvGrpSpPr>
        <p:grpSpPr bwMode="auto">
          <a:xfrm>
            <a:off x="4694238" y="4056063"/>
            <a:ext cx="1565275" cy="1471612"/>
            <a:chOff x="651" y="2448"/>
            <a:chExt cx="986" cy="927"/>
          </a:xfrm>
        </p:grpSpPr>
        <p:sp>
          <p:nvSpPr>
            <p:cNvPr id="88137" name="AutoShape 407"/>
            <p:cNvSpPr>
              <a:spLocks noChangeArrowheads="1"/>
            </p:cNvSpPr>
            <p:nvPr/>
          </p:nvSpPr>
          <p:spPr bwMode="auto">
            <a:xfrm>
              <a:off x="651" y="2448"/>
              <a:ext cx="986" cy="927"/>
            </a:xfrm>
            <a:prstGeom prst="roundRect">
              <a:avLst>
                <a:gd name="adj" fmla="val 16667"/>
              </a:avLst>
            </a:prstGeom>
            <a:gradFill rotWithShape="0">
              <a:gsLst>
                <a:gs pos="0">
                  <a:srgbClr val="008000"/>
                </a:gs>
                <a:gs pos="50000">
                  <a:srgbClr val="FFFFFF"/>
                </a:gs>
                <a:gs pos="100000">
                  <a:srgbClr val="008000"/>
                </a:gs>
              </a:gsLst>
              <a:lin ang="0" scaled="1"/>
            </a:gradFill>
            <a:ln w="9525">
              <a:solidFill>
                <a:srgbClr val="000000"/>
              </a:solidFill>
              <a:round/>
              <a:headEnd/>
              <a:tailEnd/>
            </a:ln>
          </p:spPr>
          <p:txBody>
            <a:bodyPr wrap="none" anchor="ctr"/>
            <a:lstStyle/>
            <a:p>
              <a:endParaRPr kumimoji="1" lang="ja-JP" altLang="en-US" sz="1400" b="1"/>
            </a:p>
          </p:txBody>
        </p:sp>
        <p:sp>
          <p:nvSpPr>
            <p:cNvPr id="88138" name="Rectangle 408"/>
            <p:cNvSpPr>
              <a:spLocks noChangeArrowheads="1"/>
            </p:cNvSpPr>
            <p:nvPr/>
          </p:nvSpPr>
          <p:spPr bwMode="auto">
            <a:xfrm>
              <a:off x="717" y="2509"/>
              <a:ext cx="848" cy="806"/>
            </a:xfrm>
            <a:prstGeom prst="rect">
              <a:avLst/>
            </a:prstGeom>
            <a:gradFill rotWithShape="0">
              <a:gsLst>
                <a:gs pos="0">
                  <a:schemeClr val="folHlink"/>
                </a:gs>
                <a:gs pos="100000">
                  <a:srgbClr val="333333"/>
                </a:gs>
              </a:gsLst>
              <a:path path="shape">
                <a:fillToRect l="50000" t="50000" r="50000" b="50000"/>
              </a:path>
            </a:gradFill>
            <a:ln w="9525">
              <a:solidFill>
                <a:srgbClr val="000000"/>
              </a:solidFill>
              <a:miter lim="800000"/>
              <a:headEnd/>
              <a:tailEnd/>
            </a:ln>
          </p:spPr>
          <p:txBody>
            <a:bodyPr wrap="none" anchor="ctr"/>
            <a:lstStyle/>
            <a:p>
              <a:pPr algn="ctr"/>
              <a:r>
                <a:rPr kumimoji="1" lang="en-US" altLang="ja-JP" sz="1400" b="1">
                  <a:solidFill>
                    <a:schemeClr val="bg1"/>
                  </a:solidFill>
                </a:rPr>
                <a:t>IOH</a:t>
              </a:r>
            </a:p>
            <a:p>
              <a:pPr algn="ctr"/>
              <a:r>
                <a:rPr kumimoji="1" lang="en-US" altLang="ja-JP" sz="1400" b="1">
                  <a:solidFill>
                    <a:schemeClr val="bg1"/>
                  </a:solidFill>
                </a:rPr>
                <a:t>(Top Cliff)</a:t>
              </a:r>
            </a:p>
            <a:p>
              <a:pPr algn="ctr"/>
              <a:r>
                <a:rPr kumimoji="1" lang="en-US" altLang="ja-JP" sz="1400" b="1">
                  <a:solidFill>
                    <a:schemeClr val="bg1"/>
                  </a:solidFill>
                </a:rPr>
                <a:t>(IVI)</a:t>
              </a:r>
            </a:p>
            <a:p>
              <a:pPr algn="ctr"/>
              <a:r>
                <a:rPr kumimoji="1" lang="en-US" altLang="ja-JP" sz="1400" b="1">
                  <a:solidFill>
                    <a:schemeClr val="bg1"/>
                  </a:solidFill>
                </a:rPr>
                <a:t>(MP)</a:t>
              </a:r>
            </a:p>
          </p:txBody>
        </p:sp>
      </p:grpSp>
      <p:sp>
        <p:nvSpPr>
          <p:cNvPr id="88071" name="Line 409"/>
          <p:cNvSpPr>
            <a:spLocks noChangeShapeType="1"/>
          </p:cNvSpPr>
          <p:nvPr/>
        </p:nvSpPr>
        <p:spPr bwMode="auto">
          <a:xfrm flipV="1">
            <a:off x="5448300" y="3162300"/>
            <a:ext cx="0" cy="1019175"/>
          </a:xfrm>
          <a:prstGeom prst="line">
            <a:avLst/>
          </a:prstGeom>
          <a:noFill/>
          <a:ln w="25400">
            <a:solidFill>
              <a:schemeClr val="tx1"/>
            </a:solidFill>
            <a:round/>
            <a:headEnd/>
            <a:tailEnd/>
          </a:ln>
        </p:spPr>
        <p:txBody>
          <a:bodyPr wrap="none"/>
          <a:lstStyle/>
          <a:p>
            <a:endParaRPr lang="en-US"/>
          </a:p>
        </p:txBody>
      </p:sp>
      <p:sp>
        <p:nvSpPr>
          <p:cNvPr id="1664410" name="Rectangle 410"/>
          <p:cNvSpPr>
            <a:spLocks noChangeArrowheads="1"/>
          </p:cNvSpPr>
          <p:nvPr/>
        </p:nvSpPr>
        <p:spPr bwMode="auto">
          <a:xfrm>
            <a:off x="6934200" y="1119188"/>
            <a:ext cx="920750" cy="393700"/>
          </a:xfrm>
          <a:prstGeom prst="rect">
            <a:avLst/>
          </a:prstGeom>
          <a:gradFill rotWithShape="0">
            <a:gsLst>
              <a:gs pos="0">
                <a:srgbClr val="FFFFFF"/>
              </a:gs>
              <a:gs pos="100000">
                <a:srgbClr val="FFFF99"/>
              </a:gs>
            </a:gsLst>
            <a:path path="shape">
              <a:fillToRect l="50000" t="50000" r="50000" b="50000"/>
            </a:path>
          </a:gradFill>
          <a:ln w="25400">
            <a:solidFill>
              <a:schemeClr val="hlink"/>
            </a:solidFill>
            <a:miter lim="800000"/>
            <a:headEnd/>
            <a:tailEnd/>
          </a:ln>
          <a:effectLst>
            <a:outerShdw dist="35921" dir="2700000" algn="ctr" rotWithShape="0">
              <a:srgbClr val="808080"/>
            </a:outerShdw>
          </a:effectLst>
        </p:spPr>
        <p:txBody>
          <a:bodyPr wrap="none" anchor="ctr"/>
          <a:lstStyle/>
          <a:p>
            <a:pPr algn="ctr">
              <a:spcBef>
                <a:spcPct val="20000"/>
              </a:spcBef>
              <a:defRPr/>
            </a:pPr>
            <a:r>
              <a:rPr kumimoji="1" lang="en-US" altLang="ja-JP" sz="1200" dirty="0">
                <a:ea typeface="ＭＳ Ｐゴシック" pitchFamily="50" charset="-128"/>
                <a:cs typeface="+mn-cs"/>
              </a:rPr>
              <a:t>Digital Video</a:t>
            </a:r>
          </a:p>
        </p:txBody>
      </p:sp>
      <p:sp>
        <p:nvSpPr>
          <p:cNvPr id="1664411" name="Rectangle 411"/>
          <p:cNvSpPr>
            <a:spLocks noChangeArrowheads="1"/>
          </p:cNvSpPr>
          <p:nvPr/>
        </p:nvSpPr>
        <p:spPr bwMode="auto">
          <a:xfrm>
            <a:off x="6934200" y="1493838"/>
            <a:ext cx="920750" cy="393700"/>
          </a:xfrm>
          <a:prstGeom prst="rect">
            <a:avLst/>
          </a:prstGeom>
          <a:gradFill rotWithShape="0">
            <a:gsLst>
              <a:gs pos="0">
                <a:srgbClr val="FFFFFF"/>
              </a:gs>
              <a:gs pos="100000">
                <a:srgbClr val="FFFF99"/>
              </a:gs>
            </a:gsLst>
            <a:path path="shape">
              <a:fillToRect l="50000" t="50000" r="50000" b="50000"/>
            </a:path>
          </a:gradFill>
          <a:ln w="25400">
            <a:solidFill>
              <a:schemeClr val="hlink"/>
            </a:solidFill>
            <a:miter lim="800000"/>
            <a:headEnd/>
            <a:tailEnd/>
          </a:ln>
          <a:effectLst>
            <a:outerShdw dist="35921" dir="2700000" algn="ctr" rotWithShape="0">
              <a:srgbClr val="808080"/>
            </a:outerShdw>
          </a:effectLst>
        </p:spPr>
        <p:txBody>
          <a:bodyPr wrap="none" anchor="ctr"/>
          <a:lstStyle/>
          <a:p>
            <a:pPr algn="ctr">
              <a:spcBef>
                <a:spcPct val="20000"/>
              </a:spcBef>
              <a:defRPr/>
            </a:pPr>
            <a:r>
              <a:rPr kumimoji="1" lang="en-US" altLang="ja-JP" sz="1200" dirty="0">
                <a:ea typeface="ＭＳ Ｐゴシック" pitchFamily="50" charset="-128"/>
                <a:cs typeface="+mn-cs"/>
              </a:rPr>
              <a:t>SD Video</a:t>
            </a:r>
          </a:p>
        </p:txBody>
      </p:sp>
      <p:sp>
        <p:nvSpPr>
          <p:cNvPr id="1664412" name="Rectangle 412"/>
          <p:cNvSpPr>
            <a:spLocks noChangeArrowheads="1"/>
          </p:cNvSpPr>
          <p:nvPr/>
        </p:nvSpPr>
        <p:spPr bwMode="auto">
          <a:xfrm>
            <a:off x="6934200" y="1887538"/>
            <a:ext cx="920750" cy="393700"/>
          </a:xfrm>
          <a:prstGeom prst="rect">
            <a:avLst/>
          </a:prstGeom>
          <a:gradFill rotWithShape="0">
            <a:gsLst>
              <a:gs pos="0">
                <a:srgbClr val="FFFFFF"/>
              </a:gs>
              <a:gs pos="100000">
                <a:srgbClr val="FFFF99"/>
              </a:gs>
            </a:gsLst>
            <a:path path="shape">
              <a:fillToRect l="50000" t="50000" r="50000" b="50000"/>
            </a:path>
          </a:gradFill>
          <a:ln w="25400">
            <a:solidFill>
              <a:schemeClr val="hlink"/>
            </a:solidFill>
            <a:miter lim="800000"/>
            <a:headEnd/>
            <a:tailEnd/>
          </a:ln>
          <a:effectLst>
            <a:outerShdw dist="35921" dir="2700000" algn="ctr" rotWithShape="0">
              <a:srgbClr val="808080"/>
            </a:outerShdw>
          </a:effectLst>
        </p:spPr>
        <p:txBody>
          <a:bodyPr wrap="none" anchor="ctr"/>
          <a:lstStyle/>
          <a:p>
            <a:pPr algn="ctr">
              <a:spcBef>
                <a:spcPct val="20000"/>
              </a:spcBef>
              <a:defRPr/>
            </a:pPr>
            <a:r>
              <a:rPr kumimoji="1" lang="en-US" altLang="ja-JP" sz="1200" dirty="0">
                <a:ea typeface="ＭＳ Ｐゴシック" pitchFamily="50" charset="-128"/>
                <a:cs typeface="+mn-cs"/>
              </a:rPr>
              <a:t>HD Audio</a:t>
            </a:r>
          </a:p>
        </p:txBody>
      </p:sp>
      <p:sp>
        <p:nvSpPr>
          <p:cNvPr id="1664413" name="Rectangle 413"/>
          <p:cNvSpPr>
            <a:spLocks noChangeArrowheads="1"/>
          </p:cNvSpPr>
          <p:nvPr/>
        </p:nvSpPr>
        <p:spPr bwMode="auto">
          <a:xfrm>
            <a:off x="6934200" y="2281238"/>
            <a:ext cx="920750" cy="393700"/>
          </a:xfrm>
          <a:prstGeom prst="rect">
            <a:avLst/>
          </a:prstGeom>
          <a:gradFill rotWithShape="0">
            <a:gsLst>
              <a:gs pos="0">
                <a:srgbClr val="FFFFFF"/>
              </a:gs>
              <a:gs pos="100000">
                <a:srgbClr val="FFFF99"/>
              </a:gs>
            </a:gsLst>
            <a:path path="shape">
              <a:fillToRect l="50000" t="50000" r="50000" b="50000"/>
            </a:path>
          </a:gradFill>
          <a:ln w="25400">
            <a:solidFill>
              <a:schemeClr val="hlink"/>
            </a:solidFill>
            <a:miter lim="800000"/>
            <a:headEnd/>
            <a:tailEnd/>
          </a:ln>
          <a:effectLst>
            <a:outerShdw dist="35921" dir="2700000" algn="ctr" rotWithShape="0">
              <a:srgbClr val="808080"/>
            </a:outerShdw>
          </a:effectLst>
        </p:spPr>
        <p:txBody>
          <a:bodyPr wrap="none" anchor="ctr"/>
          <a:lstStyle/>
          <a:p>
            <a:pPr algn="ctr">
              <a:spcBef>
                <a:spcPct val="20000"/>
              </a:spcBef>
              <a:defRPr/>
            </a:pPr>
            <a:r>
              <a:rPr kumimoji="1" lang="en-US" altLang="ja-JP" sz="1200" dirty="0">
                <a:ea typeface="ＭＳ Ｐゴシック" pitchFamily="50" charset="-128"/>
                <a:cs typeface="+mn-cs"/>
              </a:rPr>
              <a:t>DDR2</a:t>
            </a:r>
          </a:p>
        </p:txBody>
      </p:sp>
      <p:sp>
        <p:nvSpPr>
          <p:cNvPr id="1664414" name="Rectangle 414"/>
          <p:cNvSpPr>
            <a:spLocks noChangeArrowheads="1"/>
          </p:cNvSpPr>
          <p:nvPr/>
        </p:nvSpPr>
        <p:spPr bwMode="auto">
          <a:xfrm>
            <a:off x="6934200" y="2673350"/>
            <a:ext cx="920750" cy="393700"/>
          </a:xfrm>
          <a:prstGeom prst="rect">
            <a:avLst/>
          </a:prstGeom>
          <a:gradFill rotWithShape="0">
            <a:gsLst>
              <a:gs pos="0">
                <a:srgbClr val="FFFFFF"/>
              </a:gs>
              <a:gs pos="100000">
                <a:srgbClr val="FFFF99"/>
              </a:gs>
            </a:gsLst>
            <a:path path="shape">
              <a:fillToRect l="50000" t="50000" r="50000" b="50000"/>
            </a:path>
          </a:gradFill>
          <a:ln w="25400">
            <a:solidFill>
              <a:schemeClr val="hlink"/>
            </a:solidFill>
            <a:miter lim="800000"/>
            <a:headEnd/>
            <a:tailEnd/>
          </a:ln>
          <a:effectLst>
            <a:outerShdw dist="35921" dir="2700000" algn="ctr" rotWithShape="0">
              <a:srgbClr val="808080"/>
            </a:outerShdw>
          </a:effectLst>
        </p:spPr>
        <p:txBody>
          <a:bodyPr wrap="none" anchor="ctr"/>
          <a:lstStyle/>
          <a:p>
            <a:pPr algn="ctr">
              <a:spcBef>
                <a:spcPct val="20000"/>
              </a:spcBef>
              <a:defRPr/>
            </a:pPr>
            <a:r>
              <a:rPr kumimoji="1" lang="en-US" altLang="ja-JP" sz="1200" dirty="0">
                <a:ea typeface="ＭＳ Ｐゴシック" pitchFamily="50" charset="-128"/>
                <a:cs typeface="+mn-cs"/>
              </a:rPr>
              <a:t>SPI(BIOS)</a:t>
            </a:r>
          </a:p>
        </p:txBody>
      </p:sp>
      <p:sp>
        <p:nvSpPr>
          <p:cNvPr id="1664415" name="Rectangle 415"/>
          <p:cNvSpPr>
            <a:spLocks noChangeArrowheads="1"/>
          </p:cNvSpPr>
          <p:nvPr/>
        </p:nvSpPr>
        <p:spPr bwMode="auto">
          <a:xfrm>
            <a:off x="6934200" y="3579813"/>
            <a:ext cx="920750" cy="393700"/>
          </a:xfrm>
          <a:prstGeom prst="rect">
            <a:avLst/>
          </a:prstGeom>
          <a:gradFill rotWithShape="0">
            <a:gsLst>
              <a:gs pos="0">
                <a:srgbClr val="FFFFFF"/>
              </a:gs>
              <a:gs pos="100000">
                <a:srgbClr val="CCFFCC"/>
              </a:gs>
            </a:gsLst>
            <a:path path="shape">
              <a:fillToRect l="50000" t="50000" r="50000" b="50000"/>
            </a:path>
          </a:gradFill>
          <a:ln w="25400">
            <a:solidFill>
              <a:schemeClr val="hlink"/>
            </a:solidFill>
            <a:miter lim="800000"/>
            <a:headEnd/>
            <a:tailEnd/>
          </a:ln>
          <a:effectLst>
            <a:outerShdw dist="35921" dir="2700000" algn="ctr" rotWithShape="0">
              <a:srgbClr val="808080"/>
            </a:outerShdw>
          </a:effectLst>
        </p:spPr>
        <p:txBody>
          <a:bodyPr wrap="none" anchor="ctr"/>
          <a:lstStyle/>
          <a:p>
            <a:pPr algn="ctr">
              <a:spcBef>
                <a:spcPct val="20000"/>
              </a:spcBef>
              <a:defRPr/>
            </a:pPr>
            <a:r>
              <a:rPr kumimoji="1" lang="en-US" altLang="ja-JP" sz="1200" dirty="0">
                <a:ea typeface="ＭＳ Ｐゴシック" pitchFamily="50" charset="-128"/>
                <a:cs typeface="+mn-cs"/>
              </a:rPr>
              <a:t>PCIe</a:t>
            </a:r>
          </a:p>
        </p:txBody>
      </p:sp>
      <p:sp>
        <p:nvSpPr>
          <p:cNvPr id="1664416" name="Rectangle 416"/>
          <p:cNvSpPr>
            <a:spLocks noChangeArrowheads="1"/>
          </p:cNvSpPr>
          <p:nvPr/>
        </p:nvSpPr>
        <p:spPr bwMode="auto">
          <a:xfrm>
            <a:off x="6934200" y="3954463"/>
            <a:ext cx="920750" cy="393700"/>
          </a:xfrm>
          <a:prstGeom prst="rect">
            <a:avLst/>
          </a:prstGeom>
          <a:gradFill rotWithShape="0">
            <a:gsLst>
              <a:gs pos="0">
                <a:srgbClr val="FFFFFF"/>
              </a:gs>
              <a:gs pos="100000">
                <a:srgbClr val="CCFFCC"/>
              </a:gs>
            </a:gsLst>
            <a:path path="shape">
              <a:fillToRect l="50000" t="50000" r="50000" b="50000"/>
            </a:path>
          </a:gradFill>
          <a:ln w="25400">
            <a:solidFill>
              <a:schemeClr val="hlink"/>
            </a:solidFill>
            <a:miter lim="800000"/>
            <a:headEnd/>
            <a:tailEnd/>
          </a:ln>
          <a:effectLst>
            <a:outerShdw dist="35921" dir="2700000" algn="ctr" rotWithShape="0">
              <a:srgbClr val="808080"/>
            </a:outerShdw>
          </a:effectLst>
        </p:spPr>
        <p:txBody>
          <a:bodyPr wrap="none" anchor="ctr"/>
          <a:lstStyle/>
          <a:p>
            <a:pPr algn="ctr">
              <a:spcBef>
                <a:spcPct val="20000"/>
              </a:spcBef>
              <a:defRPr/>
            </a:pPr>
            <a:r>
              <a:rPr kumimoji="1" lang="en-US" altLang="ja-JP" sz="1200" dirty="0">
                <a:ea typeface="ＭＳ Ｐゴシック" pitchFamily="50" charset="-128"/>
                <a:cs typeface="+mn-cs"/>
              </a:rPr>
              <a:t>USB</a:t>
            </a:r>
          </a:p>
        </p:txBody>
      </p:sp>
      <p:sp>
        <p:nvSpPr>
          <p:cNvPr id="1664417" name="Rectangle 417"/>
          <p:cNvSpPr>
            <a:spLocks noChangeArrowheads="1"/>
          </p:cNvSpPr>
          <p:nvPr/>
        </p:nvSpPr>
        <p:spPr bwMode="auto">
          <a:xfrm>
            <a:off x="6934200" y="4348163"/>
            <a:ext cx="920750" cy="393700"/>
          </a:xfrm>
          <a:prstGeom prst="rect">
            <a:avLst/>
          </a:prstGeom>
          <a:gradFill rotWithShape="0">
            <a:gsLst>
              <a:gs pos="0">
                <a:srgbClr val="FFFFFF"/>
              </a:gs>
              <a:gs pos="100000">
                <a:srgbClr val="CCFFCC"/>
              </a:gs>
            </a:gsLst>
            <a:path path="shape">
              <a:fillToRect l="50000" t="50000" r="50000" b="50000"/>
            </a:path>
          </a:gradFill>
          <a:ln w="25400">
            <a:solidFill>
              <a:schemeClr val="hlink"/>
            </a:solidFill>
            <a:miter lim="800000"/>
            <a:headEnd/>
            <a:tailEnd/>
          </a:ln>
          <a:effectLst>
            <a:outerShdw dist="35921" dir="2700000" algn="ctr" rotWithShape="0">
              <a:srgbClr val="808080"/>
            </a:outerShdw>
          </a:effectLst>
        </p:spPr>
        <p:txBody>
          <a:bodyPr wrap="none" anchor="ctr"/>
          <a:lstStyle/>
          <a:p>
            <a:pPr algn="ctr">
              <a:spcBef>
                <a:spcPct val="20000"/>
              </a:spcBef>
              <a:defRPr/>
            </a:pPr>
            <a:r>
              <a:rPr kumimoji="1" lang="en-US" altLang="ja-JP" sz="1200" dirty="0">
                <a:ea typeface="ＭＳ Ｐゴシック" pitchFamily="50" charset="-128"/>
                <a:cs typeface="+mn-cs"/>
              </a:rPr>
              <a:t>GbE</a:t>
            </a:r>
          </a:p>
        </p:txBody>
      </p:sp>
      <p:sp>
        <p:nvSpPr>
          <p:cNvPr id="1664418" name="Rectangle 418"/>
          <p:cNvSpPr>
            <a:spLocks noChangeArrowheads="1"/>
          </p:cNvSpPr>
          <p:nvPr/>
        </p:nvSpPr>
        <p:spPr bwMode="auto">
          <a:xfrm>
            <a:off x="6934200" y="4741863"/>
            <a:ext cx="920750" cy="393700"/>
          </a:xfrm>
          <a:prstGeom prst="rect">
            <a:avLst/>
          </a:prstGeom>
          <a:gradFill rotWithShape="0">
            <a:gsLst>
              <a:gs pos="0">
                <a:srgbClr val="FFFFFF"/>
              </a:gs>
              <a:gs pos="100000">
                <a:srgbClr val="CCFFCC"/>
              </a:gs>
            </a:gsLst>
            <a:path path="shape">
              <a:fillToRect l="50000" t="50000" r="50000" b="50000"/>
            </a:path>
          </a:gradFill>
          <a:ln w="25400">
            <a:solidFill>
              <a:schemeClr val="hlink"/>
            </a:solidFill>
            <a:miter lim="800000"/>
            <a:headEnd/>
            <a:tailEnd/>
          </a:ln>
          <a:effectLst>
            <a:outerShdw dist="35921" dir="2700000" algn="ctr" rotWithShape="0">
              <a:srgbClr val="808080"/>
            </a:outerShdw>
          </a:effectLst>
        </p:spPr>
        <p:txBody>
          <a:bodyPr wrap="none" anchor="ctr"/>
          <a:lstStyle/>
          <a:p>
            <a:pPr algn="ctr">
              <a:spcBef>
                <a:spcPct val="20000"/>
              </a:spcBef>
              <a:defRPr/>
            </a:pPr>
            <a:r>
              <a:rPr kumimoji="1" lang="en-US" altLang="ja-JP" sz="1200" dirty="0">
                <a:ea typeface="ＭＳ Ｐゴシック" pitchFamily="50" charset="-128"/>
                <a:cs typeface="+mn-cs"/>
              </a:rPr>
              <a:t>SATA</a:t>
            </a:r>
          </a:p>
        </p:txBody>
      </p:sp>
      <p:sp>
        <p:nvSpPr>
          <p:cNvPr id="1664419" name="Rectangle 419"/>
          <p:cNvSpPr>
            <a:spLocks noChangeArrowheads="1"/>
          </p:cNvSpPr>
          <p:nvPr/>
        </p:nvSpPr>
        <p:spPr bwMode="auto">
          <a:xfrm>
            <a:off x="6934200" y="5133975"/>
            <a:ext cx="920750" cy="393700"/>
          </a:xfrm>
          <a:prstGeom prst="rect">
            <a:avLst/>
          </a:prstGeom>
          <a:gradFill rotWithShape="0">
            <a:gsLst>
              <a:gs pos="0">
                <a:srgbClr val="FFFFFF"/>
              </a:gs>
              <a:gs pos="100000">
                <a:srgbClr val="CCFFCC"/>
              </a:gs>
            </a:gsLst>
            <a:path path="shape">
              <a:fillToRect l="50000" t="50000" r="50000" b="50000"/>
            </a:path>
          </a:gradFill>
          <a:ln w="25400">
            <a:solidFill>
              <a:schemeClr val="hlink"/>
            </a:solidFill>
            <a:miter lim="800000"/>
            <a:headEnd/>
            <a:tailEnd/>
          </a:ln>
          <a:effectLst>
            <a:outerShdw dist="35921" dir="2700000" algn="ctr" rotWithShape="0">
              <a:srgbClr val="808080"/>
            </a:outerShdw>
          </a:effectLst>
        </p:spPr>
        <p:txBody>
          <a:bodyPr wrap="none" anchor="ctr"/>
          <a:lstStyle/>
          <a:p>
            <a:pPr algn="ctr">
              <a:spcBef>
                <a:spcPct val="20000"/>
              </a:spcBef>
              <a:defRPr/>
            </a:pPr>
            <a:r>
              <a:rPr kumimoji="1" lang="en-US" altLang="ja-JP" sz="1200" dirty="0">
                <a:ea typeface="ＭＳ Ｐゴシック" pitchFamily="50" charset="-128"/>
                <a:cs typeface="+mn-cs"/>
              </a:rPr>
              <a:t>UART</a:t>
            </a:r>
          </a:p>
        </p:txBody>
      </p:sp>
      <p:sp>
        <p:nvSpPr>
          <p:cNvPr id="1664420" name="Rectangle 420"/>
          <p:cNvSpPr>
            <a:spLocks noChangeArrowheads="1"/>
          </p:cNvSpPr>
          <p:nvPr/>
        </p:nvSpPr>
        <p:spPr bwMode="auto">
          <a:xfrm>
            <a:off x="6934200" y="3067050"/>
            <a:ext cx="920750" cy="393700"/>
          </a:xfrm>
          <a:prstGeom prst="rect">
            <a:avLst/>
          </a:prstGeom>
          <a:gradFill rotWithShape="0">
            <a:gsLst>
              <a:gs pos="0">
                <a:srgbClr val="FFFFFF"/>
              </a:gs>
              <a:gs pos="100000">
                <a:srgbClr val="FFFF99"/>
              </a:gs>
            </a:gsLst>
            <a:path path="shape">
              <a:fillToRect l="50000" t="50000" r="50000" b="50000"/>
            </a:path>
          </a:gradFill>
          <a:ln w="25400">
            <a:solidFill>
              <a:schemeClr val="hlink"/>
            </a:solidFill>
            <a:miter lim="800000"/>
            <a:headEnd/>
            <a:tailEnd/>
          </a:ln>
          <a:effectLst>
            <a:outerShdw dist="35921" dir="2700000" algn="ctr" rotWithShape="0">
              <a:srgbClr val="808080"/>
            </a:outerShdw>
          </a:effectLst>
        </p:spPr>
        <p:txBody>
          <a:bodyPr wrap="none" anchor="ctr"/>
          <a:lstStyle/>
          <a:p>
            <a:pPr algn="ctr">
              <a:spcBef>
                <a:spcPct val="20000"/>
              </a:spcBef>
              <a:defRPr/>
            </a:pPr>
            <a:r>
              <a:rPr kumimoji="1" lang="en-US" altLang="ja-JP" sz="1200" dirty="0">
                <a:ea typeface="ＭＳ Ｐゴシック" pitchFamily="50" charset="-128"/>
                <a:cs typeface="+mn-cs"/>
              </a:rPr>
              <a:t>Option</a:t>
            </a:r>
          </a:p>
        </p:txBody>
      </p:sp>
      <p:sp>
        <p:nvSpPr>
          <p:cNvPr id="88083" name="Line 421"/>
          <p:cNvSpPr>
            <a:spLocks noChangeShapeType="1"/>
          </p:cNvSpPr>
          <p:nvPr/>
        </p:nvSpPr>
        <p:spPr bwMode="auto">
          <a:xfrm flipV="1">
            <a:off x="6259513" y="1279525"/>
            <a:ext cx="674687" cy="703263"/>
          </a:xfrm>
          <a:prstGeom prst="line">
            <a:avLst/>
          </a:prstGeom>
          <a:noFill/>
          <a:ln w="25400">
            <a:solidFill>
              <a:schemeClr val="tx1"/>
            </a:solidFill>
            <a:round/>
            <a:headEnd/>
            <a:tailEnd type="triangle" w="med" len="med"/>
          </a:ln>
        </p:spPr>
        <p:txBody>
          <a:bodyPr wrap="none"/>
          <a:lstStyle/>
          <a:p>
            <a:endParaRPr lang="en-US"/>
          </a:p>
        </p:txBody>
      </p:sp>
      <p:sp>
        <p:nvSpPr>
          <p:cNvPr id="88084" name="Line 422"/>
          <p:cNvSpPr>
            <a:spLocks noChangeShapeType="1"/>
          </p:cNvSpPr>
          <p:nvPr/>
        </p:nvSpPr>
        <p:spPr bwMode="auto">
          <a:xfrm flipV="1">
            <a:off x="6259513" y="1595438"/>
            <a:ext cx="674687" cy="584200"/>
          </a:xfrm>
          <a:prstGeom prst="line">
            <a:avLst/>
          </a:prstGeom>
          <a:noFill/>
          <a:ln w="25400">
            <a:solidFill>
              <a:schemeClr val="tx1"/>
            </a:solidFill>
            <a:round/>
            <a:headEnd/>
            <a:tailEnd type="triangle" w="med" len="med"/>
          </a:ln>
        </p:spPr>
        <p:txBody>
          <a:bodyPr wrap="none"/>
          <a:lstStyle/>
          <a:p>
            <a:endParaRPr lang="en-US"/>
          </a:p>
        </p:txBody>
      </p:sp>
      <p:sp>
        <p:nvSpPr>
          <p:cNvPr id="88085" name="Line 423"/>
          <p:cNvSpPr>
            <a:spLocks noChangeShapeType="1"/>
          </p:cNvSpPr>
          <p:nvPr/>
        </p:nvSpPr>
        <p:spPr bwMode="auto">
          <a:xfrm flipV="1">
            <a:off x="6259513" y="1989138"/>
            <a:ext cx="674687" cy="292100"/>
          </a:xfrm>
          <a:prstGeom prst="line">
            <a:avLst/>
          </a:prstGeom>
          <a:noFill/>
          <a:ln w="25400">
            <a:solidFill>
              <a:schemeClr val="tx1"/>
            </a:solidFill>
            <a:round/>
            <a:headEnd/>
            <a:tailEnd type="triangle" w="med" len="med"/>
          </a:ln>
        </p:spPr>
        <p:txBody>
          <a:bodyPr wrap="none"/>
          <a:lstStyle/>
          <a:p>
            <a:endParaRPr lang="en-US"/>
          </a:p>
        </p:txBody>
      </p:sp>
      <p:sp>
        <p:nvSpPr>
          <p:cNvPr id="88086" name="Line 424"/>
          <p:cNvSpPr>
            <a:spLocks noChangeShapeType="1"/>
          </p:cNvSpPr>
          <p:nvPr/>
        </p:nvSpPr>
        <p:spPr bwMode="auto">
          <a:xfrm>
            <a:off x="6259513" y="2395538"/>
            <a:ext cx="674687" cy="131762"/>
          </a:xfrm>
          <a:prstGeom prst="line">
            <a:avLst/>
          </a:prstGeom>
          <a:noFill/>
          <a:ln w="25400">
            <a:solidFill>
              <a:schemeClr val="tx1"/>
            </a:solidFill>
            <a:round/>
            <a:headEnd/>
            <a:tailEnd type="triangle" w="med" len="med"/>
          </a:ln>
        </p:spPr>
        <p:txBody>
          <a:bodyPr wrap="none"/>
          <a:lstStyle/>
          <a:p>
            <a:endParaRPr lang="en-US"/>
          </a:p>
        </p:txBody>
      </p:sp>
      <p:sp>
        <p:nvSpPr>
          <p:cNvPr id="88087" name="Line 425"/>
          <p:cNvSpPr>
            <a:spLocks noChangeShapeType="1"/>
          </p:cNvSpPr>
          <p:nvPr/>
        </p:nvSpPr>
        <p:spPr bwMode="auto">
          <a:xfrm>
            <a:off x="6259513" y="2527300"/>
            <a:ext cx="674687" cy="347663"/>
          </a:xfrm>
          <a:prstGeom prst="line">
            <a:avLst/>
          </a:prstGeom>
          <a:noFill/>
          <a:ln w="25400">
            <a:solidFill>
              <a:schemeClr val="tx1"/>
            </a:solidFill>
            <a:round/>
            <a:headEnd/>
            <a:tailEnd type="triangle" w="med" len="med"/>
          </a:ln>
        </p:spPr>
        <p:txBody>
          <a:bodyPr wrap="none"/>
          <a:lstStyle/>
          <a:p>
            <a:endParaRPr lang="en-US"/>
          </a:p>
        </p:txBody>
      </p:sp>
      <p:sp>
        <p:nvSpPr>
          <p:cNvPr id="88088" name="Line 426"/>
          <p:cNvSpPr>
            <a:spLocks noChangeShapeType="1"/>
          </p:cNvSpPr>
          <p:nvPr/>
        </p:nvSpPr>
        <p:spPr bwMode="auto">
          <a:xfrm>
            <a:off x="6259513" y="2689225"/>
            <a:ext cx="674687" cy="550863"/>
          </a:xfrm>
          <a:prstGeom prst="line">
            <a:avLst/>
          </a:prstGeom>
          <a:noFill/>
          <a:ln w="25400">
            <a:solidFill>
              <a:schemeClr val="tx1"/>
            </a:solidFill>
            <a:round/>
            <a:headEnd/>
            <a:tailEnd type="triangle" w="med" len="med"/>
          </a:ln>
        </p:spPr>
        <p:txBody>
          <a:bodyPr wrap="none"/>
          <a:lstStyle/>
          <a:p>
            <a:endParaRPr lang="en-US"/>
          </a:p>
        </p:txBody>
      </p:sp>
      <p:sp>
        <p:nvSpPr>
          <p:cNvPr id="1664427" name="Rectangle 427"/>
          <p:cNvSpPr>
            <a:spLocks noChangeArrowheads="1"/>
          </p:cNvSpPr>
          <p:nvPr/>
        </p:nvSpPr>
        <p:spPr bwMode="auto">
          <a:xfrm>
            <a:off x="6934200" y="5527675"/>
            <a:ext cx="920750" cy="393700"/>
          </a:xfrm>
          <a:prstGeom prst="rect">
            <a:avLst/>
          </a:prstGeom>
          <a:gradFill rotWithShape="0">
            <a:gsLst>
              <a:gs pos="0">
                <a:srgbClr val="FFFFFF"/>
              </a:gs>
              <a:gs pos="100000">
                <a:srgbClr val="CCFFCC"/>
              </a:gs>
            </a:gsLst>
            <a:path path="shape">
              <a:fillToRect l="50000" t="50000" r="50000" b="50000"/>
            </a:path>
          </a:gradFill>
          <a:ln w="25400">
            <a:solidFill>
              <a:schemeClr val="hlink"/>
            </a:solidFill>
            <a:miter lim="800000"/>
            <a:headEnd/>
            <a:tailEnd/>
          </a:ln>
          <a:effectLst>
            <a:outerShdw dist="35921" dir="2700000" algn="ctr" rotWithShape="0">
              <a:srgbClr val="808080"/>
            </a:outerShdw>
          </a:effectLst>
        </p:spPr>
        <p:txBody>
          <a:bodyPr wrap="none" anchor="ctr"/>
          <a:lstStyle/>
          <a:p>
            <a:pPr algn="ctr">
              <a:spcBef>
                <a:spcPct val="20000"/>
              </a:spcBef>
              <a:defRPr/>
            </a:pPr>
            <a:r>
              <a:rPr kumimoji="1" lang="en-US" altLang="ja-JP" sz="1200" dirty="0">
                <a:ea typeface="ＭＳ Ｐゴシック" pitchFamily="50" charset="-128"/>
                <a:cs typeface="+mn-cs"/>
              </a:rPr>
              <a:t>Etc.</a:t>
            </a:r>
          </a:p>
        </p:txBody>
      </p:sp>
      <p:sp>
        <p:nvSpPr>
          <p:cNvPr id="88090" name="Line 428"/>
          <p:cNvSpPr>
            <a:spLocks noChangeShapeType="1"/>
          </p:cNvSpPr>
          <p:nvPr/>
        </p:nvSpPr>
        <p:spPr bwMode="auto">
          <a:xfrm flipV="1">
            <a:off x="6259513" y="3735388"/>
            <a:ext cx="674687" cy="709612"/>
          </a:xfrm>
          <a:prstGeom prst="line">
            <a:avLst/>
          </a:prstGeom>
          <a:noFill/>
          <a:ln w="25400">
            <a:solidFill>
              <a:schemeClr val="tx1"/>
            </a:solidFill>
            <a:round/>
            <a:headEnd/>
            <a:tailEnd type="triangle" w="med" len="med"/>
          </a:ln>
        </p:spPr>
        <p:txBody>
          <a:bodyPr wrap="none"/>
          <a:lstStyle/>
          <a:p>
            <a:endParaRPr lang="en-US"/>
          </a:p>
        </p:txBody>
      </p:sp>
      <p:sp>
        <p:nvSpPr>
          <p:cNvPr id="88091" name="Line 429"/>
          <p:cNvSpPr>
            <a:spLocks noChangeShapeType="1"/>
          </p:cNvSpPr>
          <p:nvPr/>
        </p:nvSpPr>
        <p:spPr bwMode="auto">
          <a:xfrm flipV="1">
            <a:off x="6259513" y="4051300"/>
            <a:ext cx="674687" cy="584200"/>
          </a:xfrm>
          <a:prstGeom prst="line">
            <a:avLst/>
          </a:prstGeom>
          <a:noFill/>
          <a:ln w="25400">
            <a:solidFill>
              <a:schemeClr val="tx1"/>
            </a:solidFill>
            <a:round/>
            <a:headEnd/>
            <a:tailEnd type="triangle" w="med" len="med"/>
          </a:ln>
        </p:spPr>
        <p:txBody>
          <a:bodyPr wrap="none"/>
          <a:lstStyle/>
          <a:p>
            <a:endParaRPr lang="en-US"/>
          </a:p>
        </p:txBody>
      </p:sp>
      <p:sp>
        <p:nvSpPr>
          <p:cNvPr id="88092" name="Line 430"/>
          <p:cNvSpPr>
            <a:spLocks noChangeShapeType="1"/>
          </p:cNvSpPr>
          <p:nvPr/>
        </p:nvSpPr>
        <p:spPr bwMode="auto">
          <a:xfrm flipV="1">
            <a:off x="6259513" y="4445000"/>
            <a:ext cx="674687" cy="292100"/>
          </a:xfrm>
          <a:prstGeom prst="line">
            <a:avLst/>
          </a:prstGeom>
          <a:noFill/>
          <a:ln w="25400">
            <a:solidFill>
              <a:schemeClr val="tx1"/>
            </a:solidFill>
            <a:round/>
            <a:headEnd/>
            <a:tailEnd type="triangle" w="med" len="med"/>
          </a:ln>
        </p:spPr>
        <p:txBody>
          <a:bodyPr wrap="none"/>
          <a:lstStyle/>
          <a:p>
            <a:endParaRPr lang="en-US"/>
          </a:p>
        </p:txBody>
      </p:sp>
      <p:sp>
        <p:nvSpPr>
          <p:cNvPr id="88093" name="Line 431"/>
          <p:cNvSpPr>
            <a:spLocks noChangeShapeType="1"/>
          </p:cNvSpPr>
          <p:nvPr/>
        </p:nvSpPr>
        <p:spPr bwMode="auto">
          <a:xfrm>
            <a:off x="6259513" y="4851400"/>
            <a:ext cx="674687" cy="131763"/>
          </a:xfrm>
          <a:prstGeom prst="line">
            <a:avLst/>
          </a:prstGeom>
          <a:noFill/>
          <a:ln w="25400">
            <a:solidFill>
              <a:schemeClr val="tx1"/>
            </a:solidFill>
            <a:round/>
            <a:headEnd/>
            <a:tailEnd type="triangle" w="med" len="med"/>
          </a:ln>
        </p:spPr>
        <p:txBody>
          <a:bodyPr wrap="none"/>
          <a:lstStyle/>
          <a:p>
            <a:endParaRPr lang="en-US"/>
          </a:p>
        </p:txBody>
      </p:sp>
      <p:sp>
        <p:nvSpPr>
          <p:cNvPr id="88094" name="Line 432"/>
          <p:cNvSpPr>
            <a:spLocks noChangeShapeType="1"/>
          </p:cNvSpPr>
          <p:nvPr/>
        </p:nvSpPr>
        <p:spPr bwMode="auto">
          <a:xfrm>
            <a:off x="6259513" y="4983163"/>
            <a:ext cx="674687" cy="347662"/>
          </a:xfrm>
          <a:prstGeom prst="line">
            <a:avLst/>
          </a:prstGeom>
          <a:noFill/>
          <a:ln w="25400">
            <a:solidFill>
              <a:schemeClr val="tx1"/>
            </a:solidFill>
            <a:round/>
            <a:headEnd/>
            <a:tailEnd type="triangle" w="med" len="med"/>
          </a:ln>
        </p:spPr>
        <p:txBody>
          <a:bodyPr wrap="none"/>
          <a:lstStyle/>
          <a:p>
            <a:endParaRPr lang="en-US"/>
          </a:p>
        </p:txBody>
      </p:sp>
      <p:sp>
        <p:nvSpPr>
          <p:cNvPr id="88095" name="Line 433"/>
          <p:cNvSpPr>
            <a:spLocks noChangeShapeType="1"/>
          </p:cNvSpPr>
          <p:nvPr/>
        </p:nvSpPr>
        <p:spPr bwMode="auto">
          <a:xfrm>
            <a:off x="6259513" y="5143500"/>
            <a:ext cx="674687" cy="552450"/>
          </a:xfrm>
          <a:prstGeom prst="line">
            <a:avLst/>
          </a:prstGeom>
          <a:noFill/>
          <a:ln w="25400">
            <a:solidFill>
              <a:schemeClr val="tx1"/>
            </a:solidFill>
            <a:round/>
            <a:headEnd/>
            <a:tailEnd type="triangle" w="med" len="med"/>
          </a:ln>
        </p:spPr>
        <p:txBody>
          <a:bodyPr wrap="none"/>
          <a:lstStyle/>
          <a:p>
            <a:endParaRPr lang="en-US"/>
          </a:p>
        </p:txBody>
      </p:sp>
      <p:grpSp>
        <p:nvGrpSpPr>
          <p:cNvPr id="88096" name="Group 480"/>
          <p:cNvGrpSpPr>
            <a:grpSpLocks/>
          </p:cNvGrpSpPr>
          <p:nvPr/>
        </p:nvGrpSpPr>
        <p:grpSpPr bwMode="auto">
          <a:xfrm>
            <a:off x="1343025" y="1790700"/>
            <a:ext cx="1565275" cy="1471613"/>
            <a:chOff x="846" y="1163"/>
            <a:chExt cx="986" cy="927"/>
          </a:xfrm>
        </p:grpSpPr>
        <p:sp>
          <p:nvSpPr>
            <p:cNvPr id="88135" name="AutoShape 435"/>
            <p:cNvSpPr>
              <a:spLocks noChangeArrowheads="1"/>
            </p:cNvSpPr>
            <p:nvPr/>
          </p:nvSpPr>
          <p:spPr bwMode="auto">
            <a:xfrm>
              <a:off x="846" y="1163"/>
              <a:ext cx="986" cy="927"/>
            </a:xfrm>
            <a:prstGeom prst="roundRect">
              <a:avLst>
                <a:gd name="adj" fmla="val 16667"/>
              </a:avLst>
            </a:prstGeom>
            <a:solidFill>
              <a:srgbClr val="000000"/>
            </a:solidFill>
            <a:ln w="9525">
              <a:solidFill>
                <a:srgbClr val="000000"/>
              </a:solidFill>
              <a:round/>
              <a:headEnd/>
              <a:tailEnd/>
            </a:ln>
          </p:spPr>
          <p:txBody>
            <a:bodyPr wrap="none" anchor="ctr"/>
            <a:lstStyle/>
            <a:p>
              <a:endParaRPr kumimoji="1" lang="ja-JP" altLang="en-US" sz="1400" b="1"/>
            </a:p>
          </p:txBody>
        </p:sp>
        <p:sp>
          <p:nvSpPr>
            <p:cNvPr id="88136" name="Rectangle 436"/>
            <p:cNvSpPr>
              <a:spLocks noChangeArrowheads="1"/>
            </p:cNvSpPr>
            <p:nvPr/>
          </p:nvSpPr>
          <p:spPr bwMode="auto">
            <a:xfrm>
              <a:off x="912" y="1224"/>
              <a:ext cx="848" cy="806"/>
            </a:xfrm>
            <a:prstGeom prst="rect">
              <a:avLst/>
            </a:prstGeom>
            <a:gradFill rotWithShape="0">
              <a:gsLst>
                <a:gs pos="0">
                  <a:schemeClr val="folHlink"/>
                </a:gs>
                <a:gs pos="100000">
                  <a:srgbClr val="333333"/>
                </a:gs>
              </a:gsLst>
              <a:path path="shape">
                <a:fillToRect l="50000" t="50000" r="50000" b="50000"/>
              </a:path>
            </a:gradFill>
            <a:ln w="9525">
              <a:solidFill>
                <a:srgbClr val="000000"/>
              </a:solidFill>
              <a:miter lim="800000"/>
              <a:headEnd/>
              <a:tailEnd/>
            </a:ln>
          </p:spPr>
          <p:txBody>
            <a:bodyPr wrap="none" anchor="ctr"/>
            <a:lstStyle/>
            <a:p>
              <a:pPr algn="ctr"/>
              <a:r>
                <a:rPr kumimoji="1" lang="en-US" altLang="ja-JP" sz="1400" b="1">
                  <a:solidFill>
                    <a:srgbClr val="FFFF00"/>
                  </a:solidFill>
                </a:rPr>
                <a:t>Power</a:t>
              </a:r>
            </a:p>
            <a:p>
              <a:pPr algn="ctr"/>
              <a:r>
                <a:rPr kumimoji="1" lang="en-US" altLang="ja-JP" sz="1400" b="1">
                  <a:solidFill>
                    <a:srgbClr val="FFFF00"/>
                  </a:solidFill>
                </a:rPr>
                <a:t>Management</a:t>
              </a:r>
            </a:p>
            <a:p>
              <a:pPr algn="ctr"/>
              <a:r>
                <a:rPr kumimoji="1" lang="en-US" altLang="ja-JP" sz="1400" b="1">
                  <a:solidFill>
                    <a:srgbClr val="FFFF00"/>
                  </a:solidFill>
                </a:rPr>
                <a:t>IC</a:t>
              </a:r>
            </a:p>
            <a:p>
              <a:pPr algn="ctr"/>
              <a:r>
                <a:rPr kumimoji="1" lang="ja-JP" altLang="en-US" sz="1400" b="1">
                  <a:solidFill>
                    <a:srgbClr val="FFFF00"/>
                  </a:solidFill>
                </a:rPr>
                <a:t>　</a:t>
              </a:r>
              <a:r>
                <a:rPr kumimoji="1" lang="en-US" altLang="ja-JP" sz="1400" b="1">
                  <a:solidFill>
                    <a:srgbClr val="FFFF00"/>
                  </a:solidFill>
                </a:rPr>
                <a:t>(BD9590MWV)</a:t>
              </a:r>
            </a:p>
          </p:txBody>
        </p:sp>
      </p:grpSp>
      <p:grpSp>
        <p:nvGrpSpPr>
          <p:cNvPr id="88097" name="Group 441"/>
          <p:cNvGrpSpPr>
            <a:grpSpLocks/>
          </p:cNvGrpSpPr>
          <p:nvPr/>
        </p:nvGrpSpPr>
        <p:grpSpPr bwMode="auto">
          <a:xfrm>
            <a:off x="1492250" y="4181475"/>
            <a:ext cx="1301750" cy="1312863"/>
            <a:chOff x="1012" y="2369"/>
            <a:chExt cx="820" cy="827"/>
          </a:xfrm>
        </p:grpSpPr>
        <p:sp>
          <p:nvSpPr>
            <p:cNvPr id="88133" name="AutoShape 438"/>
            <p:cNvSpPr>
              <a:spLocks noChangeArrowheads="1"/>
            </p:cNvSpPr>
            <p:nvPr/>
          </p:nvSpPr>
          <p:spPr bwMode="auto">
            <a:xfrm>
              <a:off x="1012" y="2369"/>
              <a:ext cx="820" cy="827"/>
            </a:xfrm>
            <a:prstGeom prst="roundRect">
              <a:avLst>
                <a:gd name="adj" fmla="val 16667"/>
              </a:avLst>
            </a:prstGeom>
            <a:solidFill>
              <a:srgbClr val="000000"/>
            </a:solidFill>
            <a:ln w="9525">
              <a:solidFill>
                <a:srgbClr val="000000"/>
              </a:solidFill>
              <a:round/>
              <a:headEnd/>
              <a:tailEnd/>
            </a:ln>
          </p:spPr>
          <p:txBody>
            <a:bodyPr wrap="none" anchor="ctr"/>
            <a:lstStyle/>
            <a:p>
              <a:endParaRPr kumimoji="1" lang="ja-JP" altLang="en-US" sz="1400" b="1"/>
            </a:p>
          </p:txBody>
        </p:sp>
        <p:sp>
          <p:nvSpPr>
            <p:cNvPr id="88134" name="Rectangle 439"/>
            <p:cNvSpPr>
              <a:spLocks noChangeArrowheads="1"/>
            </p:cNvSpPr>
            <p:nvPr/>
          </p:nvSpPr>
          <p:spPr bwMode="auto">
            <a:xfrm>
              <a:off x="1078" y="2463"/>
              <a:ext cx="679" cy="642"/>
            </a:xfrm>
            <a:prstGeom prst="rect">
              <a:avLst/>
            </a:prstGeom>
            <a:gradFill rotWithShape="0">
              <a:gsLst>
                <a:gs pos="0">
                  <a:schemeClr val="folHlink"/>
                </a:gs>
                <a:gs pos="100000">
                  <a:srgbClr val="333333"/>
                </a:gs>
              </a:gsLst>
              <a:path path="shape">
                <a:fillToRect l="50000" t="50000" r="50000" b="50000"/>
              </a:path>
            </a:gradFill>
            <a:ln w="9525">
              <a:solidFill>
                <a:srgbClr val="000000"/>
              </a:solidFill>
              <a:miter lim="800000"/>
              <a:headEnd/>
              <a:tailEnd/>
            </a:ln>
          </p:spPr>
          <p:txBody>
            <a:bodyPr wrap="none" anchor="ctr"/>
            <a:lstStyle/>
            <a:p>
              <a:pPr algn="ctr"/>
              <a:r>
                <a:rPr kumimoji="1" lang="en-US" altLang="ja-JP" sz="1400" b="1">
                  <a:solidFill>
                    <a:srgbClr val="FFFF00"/>
                  </a:solidFill>
                </a:rPr>
                <a:t>Clock</a:t>
              </a:r>
            </a:p>
            <a:p>
              <a:pPr algn="ctr"/>
              <a:r>
                <a:rPr kumimoji="1" lang="en-US" altLang="ja-JP" sz="1400" b="1">
                  <a:solidFill>
                    <a:srgbClr val="FFFF00"/>
                  </a:solidFill>
                </a:rPr>
                <a:t>Generator</a:t>
              </a:r>
            </a:p>
            <a:p>
              <a:pPr algn="ctr"/>
              <a:r>
                <a:rPr kumimoji="1" lang="en-US" altLang="ja-JP" sz="1400" b="1">
                  <a:solidFill>
                    <a:srgbClr val="FFFF00"/>
                  </a:solidFill>
                </a:rPr>
                <a:t>IC</a:t>
              </a:r>
            </a:p>
            <a:p>
              <a:pPr algn="ctr"/>
              <a:r>
                <a:rPr kumimoji="1" lang="en-US" altLang="ja-JP" sz="1400" b="1">
                  <a:solidFill>
                    <a:srgbClr val="FFFF00"/>
                  </a:solidFill>
                </a:rPr>
                <a:t>(BU7335MWV)</a:t>
              </a:r>
            </a:p>
          </p:txBody>
        </p:sp>
      </p:grpSp>
      <p:sp>
        <p:nvSpPr>
          <p:cNvPr id="88098" name="Line 442"/>
          <p:cNvSpPr>
            <a:spLocks noChangeShapeType="1"/>
          </p:cNvSpPr>
          <p:nvPr/>
        </p:nvSpPr>
        <p:spPr bwMode="auto">
          <a:xfrm>
            <a:off x="1938338" y="3262313"/>
            <a:ext cx="0" cy="919162"/>
          </a:xfrm>
          <a:prstGeom prst="line">
            <a:avLst/>
          </a:prstGeom>
          <a:noFill/>
          <a:ln w="9525">
            <a:solidFill>
              <a:srgbClr val="000000"/>
            </a:solidFill>
            <a:round/>
            <a:headEnd/>
            <a:tailEnd type="triangle" w="med" len="med"/>
          </a:ln>
        </p:spPr>
        <p:txBody>
          <a:bodyPr wrap="none"/>
          <a:lstStyle/>
          <a:p>
            <a:endParaRPr lang="en-US"/>
          </a:p>
        </p:txBody>
      </p:sp>
      <p:sp>
        <p:nvSpPr>
          <p:cNvPr id="88099" name="Line 444"/>
          <p:cNvSpPr>
            <a:spLocks noChangeShapeType="1"/>
          </p:cNvSpPr>
          <p:nvPr/>
        </p:nvSpPr>
        <p:spPr bwMode="auto">
          <a:xfrm>
            <a:off x="2908300" y="2011363"/>
            <a:ext cx="1785938" cy="0"/>
          </a:xfrm>
          <a:prstGeom prst="line">
            <a:avLst/>
          </a:prstGeom>
          <a:noFill/>
          <a:ln w="63500">
            <a:solidFill>
              <a:srgbClr val="FF0000"/>
            </a:solidFill>
            <a:round/>
            <a:headEnd/>
            <a:tailEnd type="triangle" w="med" len="med"/>
          </a:ln>
        </p:spPr>
        <p:txBody>
          <a:bodyPr wrap="none"/>
          <a:lstStyle/>
          <a:p>
            <a:endParaRPr lang="en-US"/>
          </a:p>
        </p:txBody>
      </p:sp>
      <p:sp>
        <p:nvSpPr>
          <p:cNvPr id="88100" name="Line 445"/>
          <p:cNvSpPr>
            <a:spLocks noChangeShapeType="1"/>
          </p:cNvSpPr>
          <p:nvPr/>
        </p:nvSpPr>
        <p:spPr bwMode="auto">
          <a:xfrm>
            <a:off x="3813175" y="4445000"/>
            <a:ext cx="881063" cy="0"/>
          </a:xfrm>
          <a:prstGeom prst="line">
            <a:avLst/>
          </a:prstGeom>
          <a:noFill/>
          <a:ln w="63500">
            <a:solidFill>
              <a:srgbClr val="FF0000"/>
            </a:solidFill>
            <a:round/>
            <a:headEnd/>
            <a:tailEnd type="triangle" w="med" len="med"/>
          </a:ln>
        </p:spPr>
        <p:txBody>
          <a:bodyPr wrap="none"/>
          <a:lstStyle/>
          <a:p>
            <a:endParaRPr lang="en-US"/>
          </a:p>
        </p:txBody>
      </p:sp>
      <p:sp>
        <p:nvSpPr>
          <p:cNvPr id="88101" name="Line 446"/>
          <p:cNvSpPr>
            <a:spLocks noChangeShapeType="1"/>
          </p:cNvSpPr>
          <p:nvPr/>
        </p:nvSpPr>
        <p:spPr bwMode="auto">
          <a:xfrm flipV="1">
            <a:off x="3813175" y="2498725"/>
            <a:ext cx="0" cy="1981200"/>
          </a:xfrm>
          <a:prstGeom prst="line">
            <a:avLst/>
          </a:prstGeom>
          <a:noFill/>
          <a:ln w="63500">
            <a:solidFill>
              <a:srgbClr val="FF0000"/>
            </a:solidFill>
            <a:round/>
            <a:headEnd/>
            <a:tailEnd/>
          </a:ln>
        </p:spPr>
        <p:txBody>
          <a:bodyPr wrap="none"/>
          <a:lstStyle/>
          <a:p>
            <a:endParaRPr lang="en-US"/>
          </a:p>
        </p:txBody>
      </p:sp>
      <p:sp>
        <p:nvSpPr>
          <p:cNvPr id="88102" name="Line 447"/>
          <p:cNvSpPr>
            <a:spLocks noChangeShapeType="1"/>
          </p:cNvSpPr>
          <p:nvPr/>
        </p:nvSpPr>
        <p:spPr bwMode="auto">
          <a:xfrm flipH="1">
            <a:off x="2908300" y="2527300"/>
            <a:ext cx="904875" cy="0"/>
          </a:xfrm>
          <a:prstGeom prst="line">
            <a:avLst/>
          </a:prstGeom>
          <a:noFill/>
          <a:ln w="63500">
            <a:solidFill>
              <a:srgbClr val="FF0000"/>
            </a:solidFill>
            <a:round/>
            <a:headEnd/>
            <a:tailEnd/>
          </a:ln>
        </p:spPr>
        <p:txBody>
          <a:bodyPr wrap="none"/>
          <a:lstStyle/>
          <a:p>
            <a:endParaRPr lang="en-US"/>
          </a:p>
        </p:txBody>
      </p:sp>
      <p:sp>
        <p:nvSpPr>
          <p:cNvPr id="88103" name="Line 448"/>
          <p:cNvSpPr>
            <a:spLocks noChangeShapeType="1"/>
          </p:cNvSpPr>
          <p:nvPr/>
        </p:nvSpPr>
        <p:spPr bwMode="auto">
          <a:xfrm flipH="1">
            <a:off x="2908300" y="2189163"/>
            <a:ext cx="1785938" cy="0"/>
          </a:xfrm>
          <a:prstGeom prst="line">
            <a:avLst/>
          </a:prstGeom>
          <a:noFill/>
          <a:ln w="9525">
            <a:solidFill>
              <a:srgbClr val="000000"/>
            </a:solidFill>
            <a:round/>
            <a:headEnd/>
            <a:tailEnd type="triangle" w="med" len="med"/>
          </a:ln>
        </p:spPr>
        <p:txBody>
          <a:bodyPr wrap="none"/>
          <a:lstStyle/>
          <a:p>
            <a:endParaRPr lang="en-US"/>
          </a:p>
        </p:txBody>
      </p:sp>
      <p:sp>
        <p:nvSpPr>
          <p:cNvPr id="88104" name="Line 449"/>
          <p:cNvSpPr>
            <a:spLocks noChangeShapeType="1"/>
          </p:cNvSpPr>
          <p:nvPr/>
        </p:nvSpPr>
        <p:spPr bwMode="auto">
          <a:xfrm flipH="1">
            <a:off x="2908300" y="2689225"/>
            <a:ext cx="739775" cy="0"/>
          </a:xfrm>
          <a:prstGeom prst="line">
            <a:avLst/>
          </a:prstGeom>
          <a:noFill/>
          <a:ln w="9525">
            <a:solidFill>
              <a:srgbClr val="000000"/>
            </a:solidFill>
            <a:round/>
            <a:headEnd/>
            <a:tailEnd/>
          </a:ln>
        </p:spPr>
        <p:txBody>
          <a:bodyPr wrap="none"/>
          <a:lstStyle/>
          <a:p>
            <a:endParaRPr lang="en-US"/>
          </a:p>
        </p:txBody>
      </p:sp>
      <p:sp>
        <p:nvSpPr>
          <p:cNvPr id="88105" name="Line 450"/>
          <p:cNvSpPr>
            <a:spLocks noChangeShapeType="1"/>
          </p:cNvSpPr>
          <p:nvPr/>
        </p:nvSpPr>
        <p:spPr bwMode="auto">
          <a:xfrm>
            <a:off x="3648075" y="2689225"/>
            <a:ext cx="0" cy="1981200"/>
          </a:xfrm>
          <a:prstGeom prst="line">
            <a:avLst/>
          </a:prstGeom>
          <a:noFill/>
          <a:ln w="9525">
            <a:solidFill>
              <a:schemeClr val="tx1"/>
            </a:solidFill>
            <a:round/>
            <a:headEnd/>
            <a:tailEnd/>
          </a:ln>
        </p:spPr>
        <p:txBody>
          <a:bodyPr wrap="none"/>
          <a:lstStyle/>
          <a:p>
            <a:endParaRPr lang="en-US"/>
          </a:p>
        </p:txBody>
      </p:sp>
      <p:sp>
        <p:nvSpPr>
          <p:cNvPr id="88106" name="Line 451"/>
          <p:cNvSpPr>
            <a:spLocks noChangeShapeType="1"/>
          </p:cNvSpPr>
          <p:nvPr/>
        </p:nvSpPr>
        <p:spPr bwMode="auto">
          <a:xfrm flipH="1">
            <a:off x="3648075" y="4670425"/>
            <a:ext cx="1046163" cy="0"/>
          </a:xfrm>
          <a:prstGeom prst="line">
            <a:avLst/>
          </a:prstGeom>
          <a:noFill/>
          <a:ln w="9525">
            <a:solidFill>
              <a:srgbClr val="000000"/>
            </a:solidFill>
            <a:round/>
            <a:headEnd type="triangle" w="med" len="med"/>
            <a:tailEnd/>
          </a:ln>
        </p:spPr>
        <p:txBody>
          <a:bodyPr wrap="none"/>
          <a:lstStyle/>
          <a:p>
            <a:endParaRPr lang="en-US"/>
          </a:p>
        </p:txBody>
      </p:sp>
      <p:sp>
        <p:nvSpPr>
          <p:cNvPr id="88107" name="Line 452"/>
          <p:cNvSpPr>
            <a:spLocks noChangeShapeType="1"/>
          </p:cNvSpPr>
          <p:nvPr/>
        </p:nvSpPr>
        <p:spPr bwMode="auto">
          <a:xfrm>
            <a:off x="2197100" y="3262313"/>
            <a:ext cx="0" cy="919162"/>
          </a:xfrm>
          <a:prstGeom prst="line">
            <a:avLst/>
          </a:prstGeom>
          <a:noFill/>
          <a:ln w="63500">
            <a:solidFill>
              <a:srgbClr val="FF0000"/>
            </a:solidFill>
            <a:round/>
            <a:headEnd/>
            <a:tailEnd type="triangle" w="med" len="med"/>
          </a:ln>
        </p:spPr>
        <p:txBody>
          <a:bodyPr wrap="none"/>
          <a:lstStyle/>
          <a:p>
            <a:endParaRPr lang="en-US"/>
          </a:p>
        </p:txBody>
      </p:sp>
      <p:sp>
        <p:nvSpPr>
          <p:cNvPr id="88108" name="Line 453"/>
          <p:cNvSpPr>
            <a:spLocks noChangeShapeType="1"/>
          </p:cNvSpPr>
          <p:nvPr/>
        </p:nvSpPr>
        <p:spPr bwMode="auto">
          <a:xfrm flipH="1">
            <a:off x="2908300" y="2281238"/>
            <a:ext cx="1785938" cy="0"/>
          </a:xfrm>
          <a:prstGeom prst="line">
            <a:avLst/>
          </a:prstGeom>
          <a:noFill/>
          <a:ln w="9525">
            <a:solidFill>
              <a:srgbClr val="000000"/>
            </a:solidFill>
            <a:round/>
            <a:headEnd type="triangle" w="med" len="med"/>
            <a:tailEnd/>
          </a:ln>
        </p:spPr>
        <p:txBody>
          <a:bodyPr wrap="none"/>
          <a:lstStyle/>
          <a:p>
            <a:endParaRPr lang="en-US"/>
          </a:p>
        </p:txBody>
      </p:sp>
      <p:sp>
        <p:nvSpPr>
          <p:cNvPr id="88109" name="Rectangle 454"/>
          <p:cNvSpPr>
            <a:spLocks noChangeArrowheads="1"/>
          </p:cNvSpPr>
          <p:nvPr/>
        </p:nvSpPr>
        <p:spPr bwMode="auto">
          <a:xfrm>
            <a:off x="2908300" y="1741488"/>
            <a:ext cx="1316038" cy="292100"/>
          </a:xfrm>
          <a:prstGeom prst="rect">
            <a:avLst/>
          </a:prstGeom>
          <a:noFill/>
          <a:ln w="9525">
            <a:noFill/>
            <a:miter lim="800000"/>
            <a:headEnd/>
            <a:tailEnd/>
          </a:ln>
        </p:spPr>
        <p:txBody>
          <a:bodyPr wrap="none" anchor="ctr"/>
          <a:lstStyle/>
          <a:p>
            <a:pPr algn="ctr"/>
            <a:r>
              <a:rPr kumimoji="1" lang="en-US" altLang="ja-JP" sz="1400" b="1">
                <a:solidFill>
                  <a:srgbClr val="FF0000"/>
                </a:solidFill>
              </a:rPr>
              <a:t>Power</a:t>
            </a:r>
          </a:p>
        </p:txBody>
      </p:sp>
      <p:sp>
        <p:nvSpPr>
          <p:cNvPr id="88110" name="Rectangle 455"/>
          <p:cNvSpPr>
            <a:spLocks noChangeArrowheads="1"/>
          </p:cNvSpPr>
          <p:nvPr/>
        </p:nvSpPr>
        <p:spPr bwMode="auto">
          <a:xfrm>
            <a:off x="5448300" y="3352800"/>
            <a:ext cx="658813" cy="292100"/>
          </a:xfrm>
          <a:prstGeom prst="rect">
            <a:avLst/>
          </a:prstGeom>
          <a:noFill/>
          <a:ln w="9525">
            <a:noFill/>
            <a:miter lim="800000"/>
            <a:headEnd/>
            <a:tailEnd/>
          </a:ln>
        </p:spPr>
        <p:txBody>
          <a:bodyPr wrap="none" anchor="ctr"/>
          <a:lstStyle/>
          <a:p>
            <a:pPr algn="ctr"/>
            <a:r>
              <a:rPr kumimoji="1" lang="en-US" altLang="ja-JP" sz="1400" b="1"/>
              <a:t>PCIe</a:t>
            </a:r>
          </a:p>
        </p:txBody>
      </p:sp>
      <p:sp>
        <p:nvSpPr>
          <p:cNvPr id="88111" name="Rectangle 456"/>
          <p:cNvSpPr>
            <a:spLocks noChangeArrowheads="1"/>
          </p:cNvSpPr>
          <p:nvPr/>
        </p:nvSpPr>
        <p:spPr bwMode="auto">
          <a:xfrm>
            <a:off x="1946275" y="3559175"/>
            <a:ext cx="1316038" cy="292100"/>
          </a:xfrm>
          <a:prstGeom prst="rect">
            <a:avLst/>
          </a:prstGeom>
          <a:noFill/>
          <a:ln w="9525">
            <a:noFill/>
            <a:miter lim="800000"/>
            <a:headEnd/>
            <a:tailEnd/>
          </a:ln>
        </p:spPr>
        <p:txBody>
          <a:bodyPr wrap="none" anchor="ctr"/>
          <a:lstStyle/>
          <a:p>
            <a:pPr algn="ctr"/>
            <a:r>
              <a:rPr kumimoji="1" lang="en-US" altLang="ja-JP" sz="1400" b="1">
                <a:solidFill>
                  <a:srgbClr val="FF0000"/>
                </a:solidFill>
              </a:rPr>
              <a:t>Power</a:t>
            </a:r>
          </a:p>
        </p:txBody>
      </p:sp>
      <p:sp>
        <p:nvSpPr>
          <p:cNvPr id="88112" name="Line 457"/>
          <p:cNvSpPr>
            <a:spLocks noChangeShapeType="1"/>
          </p:cNvSpPr>
          <p:nvPr/>
        </p:nvSpPr>
        <p:spPr bwMode="auto">
          <a:xfrm>
            <a:off x="2794000" y="5018088"/>
            <a:ext cx="1900238" cy="0"/>
          </a:xfrm>
          <a:prstGeom prst="line">
            <a:avLst/>
          </a:prstGeom>
          <a:noFill/>
          <a:ln w="31750">
            <a:solidFill>
              <a:srgbClr val="0000FF"/>
            </a:solidFill>
            <a:round/>
            <a:headEnd/>
            <a:tailEnd type="triangle" w="med" len="med"/>
          </a:ln>
        </p:spPr>
        <p:txBody>
          <a:bodyPr wrap="none"/>
          <a:lstStyle/>
          <a:p>
            <a:endParaRPr lang="en-US"/>
          </a:p>
        </p:txBody>
      </p:sp>
      <p:sp>
        <p:nvSpPr>
          <p:cNvPr id="88113" name="Line 458"/>
          <p:cNvSpPr>
            <a:spLocks noChangeShapeType="1"/>
          </p:cNvSpPr>
          <p:nvPr/>
        </p:nvSpPr>
        <p:spPr bwMode="auto">
          <a:xfrm flipH="1">
            <a:off x="3994150" y="4905375"/>
            <a:ext cx="192088" cy="242888"/>
          </a:xfrm>
          <a:prstGeom prst="line">
            <a:avLst/>
          </a:prstGeom>
          <a:noFill/>
          <a:ln w="9525">
            <a:solidFill>
              <a:srgbClr val="0000FF"/>
            </a:solidFill>
            <a:round/>
            <a:headEnd/>
            <a:tailEnd/>
          </a:ln>
        </p:spPr>
        <p:txBody>
          <a:bodyPr wrap="none"/>
          <a:lstStyle/>
          <a:p>
            <a:endParaRPr lang="en-US"/>
          </a:p>
        </p:txBody>
      </p:sp>
      <p:sp>
        <p:nvSpPr>
          <p:cNvPr id="88114" name="Line 459"/>
          <p:cNvSpPr>
            <a:spLocks noChangeShapeType="1"/>
          </p:cNvSpPr>
          <p:nvPr/>
        </p:nvSpPr>
        <p:spPr bwMode="auto">
          <a:xfrm>
            <a:off x="3455988" y="3001963"/>
            <a:ext cx="1238250" cy="0"/>
          </a:xfrm>
          <a:prstGeom prst="line">
            <a:avLst/>
          </a:prstGeom>
          <a:noFill/>
          <a:ln w="31750">
            <a:solidFill>
              <a:srgbClr val="0000FF"/>
            </a:solidFill>
            <a:round/>
            <a:headEnd/>
            <a:tailEnd type="triangle" w="med" len="med"/>
          </a:ln>
        </p:spPr>
        <p:txBody>
          <a:bodyPr wrap="none"/>
          <a:lstStyle/>
          <a:p>
            <a:endParaRPr lang="en-US"/>
          </a:p>
        </p:txBody>
      </p:sp>
      <p:sp>
        <p:nvSpPr>
          <p:cNvPr id="88115" name="Line 460"/>
          <p:cNvSpPr>
            <a:spLocks noChangeShapeType="1"/>
          </p:cNvSpPr>
          <p:nvPr/>
        </p:nvSpPr>
        <p:spPr bwMode="auto">
          <a:xfrm>
            <a:off x="3454400" y="3001963"/>
            <a:ext cx="0" cy="1770062"/>
          </a:xfrm>
          <a:prstGeom prst="line">
            <a:avLst/>
          </a:prstGeom>
          <a:noFill/>
          <a:ln w="31750">
            <a:solidFill>
              <a:srgbClr val="0000FF"/>
            </a:solidFill>
            <a:round/>
            <a:headEnd/>
            <a:tailEnd/>
          </a:ln>
        </p:spPr>
        <p:txBody>
          <a:bodyPr wrap="none"/>
          <a:lstStyle/>
          <a:p>
            <a:endParaRPr lang="en-US"/>
          </a:p>
        </p:txBody>
      </p:sp>
      <p:sp>
        <p:nvSpPr>
          <p:cNvPr id="88116" name="Line 461"/>
          <p:cNvSpPr>
            <a:spLocks noChangeShapeType="1"/>
          </p:cNvSpPr>
          <p:nvPr/>
        </p:nvSpPr>
        <p:spPr bwMode="auto">
          <a:xfrm>
            <a:off x="2794000" y="4775200"/>
            <a:ext cx="661988" cy="0"/>
          </a:xfrm>
          <a:prstGeom prst="line">
            <a:avLst/>
          </a:prstGeom>
          <a:noFill/>
          <a:ln w="31750">
            <a:solidFill>
              <a:srgbClr val="0000FF"/>
            </a:solidFill>
            <a:round/>
            <a:headEnd/>
            <a:tailEnd/>
          </a:ln>
        </p:spPr>
        <p:txBody>
          <a:bodyPr wrap="none"/>
          <a:lstStyle/>
          <a:p>
            <a:endParaRPr lang="en-US"/>
          </a:p>
        </p:txBody>
      </p:sp>
      <p:sp>
        <p:nvSpPr>
          <p:cNvPr id="88117" name="Line 462"/>
          <p:cNvSpPr>
            <a:spLocks noChangeShapeType="1"/>
          </p:cNvSpPr>
          <p:nvPr/>
        </p:nvSpPr>
        <p:spPr bwMode="auto">
          <a:xfrm flipH="1">
            <a:off x="4089400" y="2892425"/>
            <a:ext cx="192088" cy="242888"/>
          </a:xfrm>
          <a:prstGeom prst="line">
            <a:avLst/>
          </a:prstGeom>
          <a:noFill/>
          <a:ln w="9525">
            <a:solidFill>
              <a:srgbClr val="0000FF"/>
            </a:solidFill>
            <a:round/>
            <a:headEnd/>
            <a:tailEnd/>
          </a:ln>
        </p:spPr>
        <p:txBody>
          <a:bodyPr wrap="none"/>
          <a:lstStyle/>
          <a:p>
            <a:endParaRPr lang="en-US"/>
          </a:p>
        </p:txBody>
      </p:sp>
      <p:sp>
        <p:nvSpPr>
          <p:cNvPr id="88118" name="Rectangle 463"/>
          <p:cNvSpPr>
            <a:spLocks noChangeArrowheads="1"/>
          </p:cNvSpPr>
          <p:nvPr/>
        </p:nvSpPr>
        <p:spPr bwMode="auto">
          <a:xfrm>
            <a:off x="2789238" y="4976813"/>
            <a:ext cx="666750" cy="292100"/>
          </a:xfrm>
          <a:prstGeom prst="rect">
            <a:avLst/>
          </a:prstGeom>
          <a:noFill/>
          <a:ln w="9525">
            <a:noFill/>
            <a:miter lim="800000"/>
            <a:headEnd/>
            <a:tailEnd/>
          </a:ln>
        </p:spPr>
        <p:txBody>
          <a:bodyPr wrap="none" anchor="ctr"/>
          <a:lstStyle/>
          <a:p>
            <a:pPr algn="ctr"/>
            <a:r>
              <a:rPr kumimoji="1" lang="en-US" altLang="ja-JP" sz="1400" b="1">
                <a:solidFill>
                  <a:srgbClr val="0033CC"/>
                </a:solidFill>
              </a:rPr>
              <a:t>Clock</a:t>
            </a:r>
          </a:p>
        </p:txBody>
      </p:sp>
      <p:sp>
        <p:nvSpPr>
          <p:cNvPr id="88119" name="Rectangle 464"/>
          <p:cNvSpPr>
            <a:spLocks noChangeArrowheads="1"/>
          </p:cNvSpPr>
          <p:nvPr/>
        </p:nvSpPr>
        <p:spPr bwMode="auto">
          <a:xfrm>
            <a:off x="2787650" y="4740275"/>
            <a:ext cx="666750" cy="292100"/>
          </a:xfrm>
          <a:prstGeom prst="rect">
            <a:avLst/>
          </a:prstGeom>
          <a:noFill/>
          <a:ln w="9525">
            <a:noFill/>
            <a:miter lim="800000"/>
            <a:headEnd/>
            <a:tailEnd/>
          </a:ln>
        </p:spPr>
        <p:txBody>
          <a:bodyPr wrap="none" anchor="ctr"/>
          <a:lstStyle/>
          <a:p>
            <a:pPr algn="ctr"/>
            <a:r>
              <a:rPr kumimoji="1" lang="en-US" altLang="ja-JP" sz="1400" b="1">
                <a:solidFill>
                  <a:srgbClr val="0033CC"/>
                </a:solidFill>
              </a:rPr>
              <a:t>Clock</a:t>
            </a:r>
          </a:p>
        </p:txBody>
      </p:sp>
      <p:sp>
        <p:nvSpPr>
          <p:cNvPr id="88120" name="Line 465"/>
          <p:cNvSpPr>
            <a:spLocks noChangeShapeType="1"/>
          </p:cNvSpPr>
          <p:nvPr/>
        </p:nvSpPr>
        <p:spPr bwMode="auto">
          <a:xfrm>
            <a:off x="2794000" y="5264150"/>
            <a:ext cx="666750" cy="0"/>
          </a:xfrm>
          <a:prstGeom prst="line">
            <a:avLst/>
          </a:prstGeom>
          <a:noFill/>
          <a:ln w="31750">
            <a:solidFill>
              <a:srgbClr val="0000FF"/>
            </a:solidFill>
            <a:round/>
            <a:headEnd/>
            <a:tailEnd/>
          </a:ln>
        </p:spPr>
        <p:txBody>
          <a:bodyPr wrap="none"/>
          <a:lstStyle/>
          <a:p>
            <a:endParaRPr lang="en-US"/>
          </a:p>
        </p:txBody>
      </p:sp>
      <p:sp>
        <p:nvSpPr>
          <p:cNvPr id="88121" name="Line 466"/>
          <p:cNvSpPr>
            <a:spLocks noChangeShapeType="1"/>
          </p:cNvSpPr>
          <p:nvPr/>
        </p:nvSpPr>
        <p:spPr bwMode="auto">
          <a:xfrm flipH="1">
            <a:off x="3454400" y="5264150"/>
            <a:ext cx="0" cy="744538"/>
          </a:xfrm>
          <a:prstGeom prst="line">
            <a:avLst/>
          </a:prstGeom>
          <a:noFill/>
          <a:ln w="31750">
            <a:solidFill>
              <a:srgbClr val="0000FF"/>
            </a:solidFill>
            <a:round/>
            <a:headEnd/>
            <a:tailEnd/>
          </a:ln>
        </p:spPr>
        <p:txBody>
          <a:bodyPr wrap="none"/>
          <a:lstStyle/>
          <a:p>
            <a:endParaRPr lang="en-US"/>
          </a:p>
        </p:txBody>
      </p:sp>
      <p:sp>
        <p:nvSpPr>
          <p:cNvPr id="88122" name="Line 467"/>
          <p:cNvSpPr>
            <a:spLocks noChangeShapeType="1"/>
          </p:cNvSpPr>
          <p:nvPr/>
        </p:nvSpPr>
        <p:spPr bwMode="auto">
          <a:xfrm>
            <a:off x="3455988" y="6008688"/>
            <a:ext cx="538162" cy="0"/>
          </a:xfrm>
          <a:prstGeom prst="line">
            <a:avLst/>
          </a:prstGeom>
          <a:noFill/>
          <a:ln w="31750">
            <a:solidFill>
              <a:srgbClr val="0000FF"/>
            </a:solidFill>
            <a:round/>
            <a:headEnd/>
            <a:tailEnd type="triangle" w="med" len="med"/>
          </a:ln>
        </p:spPr>
        <p:txBody>
          <a:bodyPr wrap="none"/>
          <a:lstStyle/>
          <a:p>
            <a:endParaRPr lang="en-US"/>
          </a:p>
        </p:txBody>
      </p:sp>
      <p:sp>
        <p:nvSpPr>
          <p:cNvPr id="88123" name="Rectangle 468"/>
          <p:cNvSpPr>
            <a:spLocks noChangeArrowheads="1"/>
          </p:cNvSpPr>
          <p:nvPr/>
        </p:nvSpPr>
        <p:spPr bwMode="auto">
          <a:xfrm>
            <a:off x="2794000" y="5237163"/>
            <a:ext cx="666750" cy="292100"/>
          </a:xfrm>
          <a:prstGeom prst="rect">
            <a:avLst/>
          </a:prstGeom>
          <a:noFill/>
          <a:ln w="9525">
            <a:noFill/>
            <a:miter lim="800000"/>
            <a:headEnd/>
            <a:tailEnd/>
          </a:ln>
        </p:spPr>
        <p:txBody>
          <a:bodyPr wrap="none" anchor="ctr"/>
          <a:lstStyle/>
          <a:p>
            <a:pPr algn="ctr"/>
            <a:r>
              <a:rPr kumimoji="1" lang="en-US" altLang="ja-JP" sz="1400" b="1">
                <a:solidFill>
                  <a:srgbClr val="0033CC"/>
                </a:solidFill>
              </a:rPr>
              <a:t>Clock</a:t>
            </a:r>
          </a:p>
        </p:txBody>
      </p:sp>
      <p:sp>
        <p:nvSpPr>
          <p:cNvPr id="88124" name="Line 469"/>
          <p:cNvSpPr>
            <a:spLocks noChangeShapeType="1"/>
          </p:cNvSpPr>
          <p:nvPr/>
        </p:nvSpPr>
        <p:spPr bwMode="auto">
          <a:xfrm>
            <a:off x="609600" y="2033588"/>
            <a:ext cx="733425" cy="0"/>
          </a:xfrm>
          <a:prstGeom prst="line">
            <a:avLst/>
          </a:prstGeom>
          <a:noFill/>
          <a:ln w="63500">
            <a:solidFill>
              <a:srgbClr val="FF0000"/>
            </a:solidFill>
            <a:round/>
            <a:headEnd/>
            <a:tailEnd type="triangle" w="med" len="med"/>
          </a:ln>
        </p:spPr>
        <p:txBody>
          <a:bodyPr wrap="none"/>
          <a:lstStyle/>
          <a:p>
            <a:endParaRPr lang="en-US"/>
          </a:p>
        </p:txBody>
      </p:sp>
      <p:sp>
        <p:nvSpPr>
          <p:cNvPr id="88125" name="Rectangle 470"/>
          <p:cNvSpPr>
            <a:spLocks noChangeArrowheads="1"/>
          </p:cNvSpPr>
          <p:nvPr/>
        </p:nvSpPr>
        <p:spPr bwMode="auto">
          <a:xfrm>
            <a:off x="355600" y="1703388"/>
            <a:ext cx="987425" cy="292100"/>
          </a:xfrm>
          <a:prstGeom prst="rect">
            <a:avLst/>
          </a:prstGeom>
          <a:noFill/>
          <a:ln w="9525">
            <a:noFill/>
            <a:miter lim="800000"/>
            <a:headEnd/>
            <a:tailEnd/>
          </a:ln>
        </p:spPr>
        <p:txBody>
          <a:bodyPr wrap="none" anchor="ctr"/>
          <a:lstStyle/>
          <a:p>
            <a:pPr algn="ctr"/>
            <a:r>
              <a:rPr kumimoji="1" lang="en-US" altLang="ja-JP" sz="1400" b="1">
                <a:solidFill>
                  <a:srgbClr val="FF0000"/>
                </a:solidFill>
              </a:rPr>
              <a:t>VIN</a:t>
            </a:r>
          </a:p>
        </p:txBody>
      </p:sp>
      <p:sp>
        <p:nvSpPr>
          <p:cNvPr id="88126" name="Line 471"/>
          <p:cNvSpPr>
            <a:spLocks noChangeShapeType="1"/>
          </p:cNvSpPr>
          <p:nvPr/>
        </p:nvSpPr>
        <p:spPr bwMode="auto">
          <a:xfrm flipH="1">
            <a:off x="609600" y="2403475"/>
            <a:ext cx="733425" cy="0"/>
          </a:xfrm>
          <a:prstGeom prst="line">
            <a:avLst/>
          </a:prstGeom>
          <a:noFill/>
          <a:ln w="9525">
            <a:solidFill>
              <a:srgbClr val="000000"/>
            </a:solidFill>
            <a:round/>
            <a:headEnd type="triangle" w="med" len="med"/>
            <a:tailEnd/>
          </a:ln>
        </p:spPr>
        <p:txBody>
          <a:bodyPr wrap="none"/>
          <a:lstStyle/>
          <a:p>
            <a:endParaRPr lang="en-US"/>
          </a:p>
        </p:txBody>
      </p:sp>
      <p:sp>
        <p:nvSpPr>
          <p:cNvPr id="88127" name="Rectangle 472"/>
          <p:cNvSpPr>
            <a:spLocks noChangeArrowheads="1"/>
          </p:cNvSpPr>
          <p:nvPr/>
        </p:nvSpPr>
        <p:spPr bwMode="auto">
          <a:xfrm>
            <a:off x="355600" y="2111375"/>
            <a:ext cx="987425" cy="292100"/>
          </a:xfrm>
          <a:prstGeom prst="rect">
            <a:avLst/>
          </a:prstGeom>
          <a:noFill/>
          <a:ln w="9525">
            <a:noFill/>
            <a:miter lim="800000"/>
            <a:headEnd/>
            <a:tailEnd/>
          </a:ln>
        </p:spPr>
        <p:txBody>
          <a:bodyPr wrap="none" anchor="ctr"/>
          <a:lstStyle/>
          <a:p>
            <a:pPr algn="ctr"/>
            <a:r>
              <a:rPr kumimoji="1" lang="en-US" altLang="ja-JP" sz="1400"/>
              <a:t>PWRBTN#</a:t>
            </a:r>
          </a:p>
        </p:txBody>
      </p:sp>
      <p:sp>
        <p:nvSpPr>
          <p:cNvPr id="88128" name="Rectangle 474"/>
          <p:cNvSpPr>
            <a:spLocks noChangeArrowheads="1"/>
          </p:cNvSpPr>
          <p:nvPr/>
        </p:nvSpPr>
        <p:spPr bwMode="auto">
          <a:xfrm>
            <a:off x="2908300" y="2257425"/>
            <a:ext cx="1316038" cy="292100"/>
          </a:xfrm>
          <a:prstGeom prst="rect">
            <a:avLst/>
          </a:prstGeom>
          <a:noFill/>
          <a:ln w="9525">
            <a:noFill/>
            <a:miter lim="800000"/>
            <a:headEnd/>
            <a:tailEnd/>
          </a:ln>
        </p:spPr>
        <p:txBody>
          <a:bodyPr wrap="none" anchor="ctr"/>
          <a:lstStyle/>
          <a:p>
            <a:pPr algn="ctr"/>
            <a:r>
              <a:rPr kumimoji="1" lang="en-US" altLang="ja-JP" sz="1400" b="1">
                <a:solidFill>
                  <a:srgbClr val="FF0000"/>
                </a:solidFill>
              </a:rPr>
              <a:t>Power</a:t>
            </a:r>
          </a:p>
        </p:txBody>
      </p:sp>
      <p:sp>
        <p:nvSpPr>
          <p:cNvPr id="1664476" name="AutoShape 476"/>
          <p:cNvSpPr>
            <a:spLocks noChangeArrowheads="1"/>
          </p:cNvSpPr>
          <p:nvPr/>
        </p:nvSpPr>
        <p:spPr bwMode="auto">
          <a:xfrm>
            <a:off x="609600" y="933450"/>
            <a:ext cx="5497513" cy="369888"/>
          </a:xfrm>
          <a:prstGeom prst="roundRect">
            <a:avLst>
              <a:gd name="adj" fmla="val 16667"/>
            </a:avLst>
          </a:prstGeom>
          <a:gradFill rotWithShape="0">
            <a:gsLst>
              <a:gs pos="0">
                <a:schemeClr val="accent1"/>
              </a:gs>
              <a:gs pos="50000">
                <a:schemeClr val="bg1"/>
              </a:gs>
              <a:gs pos="100000">
                <a:schemeClr val="accent1"/>
              </a:gs>
            </a:gsLst>
            <a:lin ang="5400000" scaled="1"/>
          </a:gradFill>
          <a:ln w="25400">
            <a:noFill/>
            <a:round/>
            <a:headEnd/>
            <a:tailEnd/>
          </a:ln>
          <a:effectLst>
            <a:outerShdw dist="107763" dir="2700000" algn="ctr" rotWithShape="0">
              <a:schemeClr val="bg2"/>
            </a:outerShdw>
          </a:effectLst>
        </p:spPr>
        <p:txBody>
          <a:bodyPr wrap="none" anchor="ctr"/>
          <a:lstStyle/>
          <a:p>
            <a:pPr algn="ctr">
              <a:defRPr/>
            </a:pPr>
            <a:r>
              <a:rPr kumimoji="1" lang="en-US" altLang="ja-JP" sz="2000" dirty="0">
                <a:solidFill>
                  <a:srgbClr val="FF0000"/>
                </a:solidFill>
                <a:effectLst>
                  <a:outerShdw blurRad="38100" dist="38100" dir="2700000" algn="tl">
                    <a:srgbClr val="000000"/>
                  </a:outerShdw>
                </a:effectLst>
                <a:ea typeface="ＭＳ Ｐゴシック" pitchFamily="50" charset="-128"/>
                <a:cs typeface="+mn-cs"/>
              </a:rPr>
              <a:t>Stand alone system without the external control</a:t>
            </a:r>
          </a:p>
        </p:txBody>
      </p:sp>
      <p:sp>
        <p:nvSpPr>
          <p:cNvPr id="88130" name="Line 477"/>
          <p:cNvSpPr>
            <a:spLocks noChangeShapeType="1"/>
          </p:cNvSpPr>
          <p:nvPr/>
        </p:nvSpPr>
        <p:spPr bwMode="auto">
          <a:xfrm flipH="1">
            <a:off x="3254375" y="2874963"/>
            <a:ext cx="1439863" cy="0"/>
          </a:xfrm>
          <a:prstGeom prst="line">
            <a:avLst/>
          </a:prstGeom>
          <a:noFill/>
          <a:ln w="9525">
            <a:solidFill>
              <a:srgbClr val="000000"/>
            </a:solidFill>
            <a:round/>
            <a:headEnd/>
            <a:tailEnd/>
          </a:ln>
        </p:spPr>
        <p:txBody>
          <a:bodyPr wrap="none"/>
          <a:lstStyle/>
          <a:p>
            <a:endParaRPr lang="en-US"/>
          </a:p>
        </p:txBody>
      </p:sp>
      <p:sp>
        <p:nvSpPr>
          <p:cNvPr id="88131" name="Line 478"/>
          <p:cNvSpPr>
            <a:spLocks noChangeShapeType="1"/>
          </p:cNvSpPr>
          <p:nvPr/>
        </p:nvSpPr>
        <p:spPr bwMode="auto">
          <a:xfrm flipH="1">
            <a:off x="2787650" y="4502150"/>
            <a:ext cx="474663" cy="0"/>
          </a:xfrm>
          <a:prstGeom prst="line">
            <a:avLst/>
          </a:prstGeom>
          <a:noFill/>
          <a:ln w="9525">
            <a:solidFill>
              <a:srgbClr val="000000"/>
            </a:solidFill>
            <a:round/>
            <a:headEnd/>
            <a:tailEnd type="triangle" w="med" len="med"/>
          </a:ln>
        </p:spPr>
        <p:txBody>
          <a:bodyPr wrap="none"/>
          <a:lstStyle/>
          <a:p>
            <a:endParaRPr lang="en-US"/>
          </a:p>
        </p:txBody>
      </p:sp>
      <p:sp>
        <p:nvSpPr>
          <p:cNvPr id="88132" name="Line 479"/>
          <p:cNvSpPr>
            <a:spLocks noChangeShapeType="1"/>
          </p:cNvSpPr>
          <p:nvPr/>
        </p:nvSpPr>
        <p:spPr bwMode="auto">
          <a:xfrm flipV="1">
            <a:off x="3262313" y="2874963"/>
            <a:ext cx="0" cy="1627187"/>
          </a:xfrm>
          <a:prstGeom prst="line">
            <a:avLst/>
          </a:prstGeom>
          <a:noFill/>
          <a:ln w="9525">
            <a:solidFill>
              <a:srgbClr val="000000"/>
            </a:solidFill>
            <a:round/>
            <a:headEnd/>
            <a:tailEnd/>
          </a:ln>
        </p:spPr>
        <p:txBody>
          <a:bodyPr wrap="none"/>
          <a:lstStyle/>
          <a:p>
            <a:endParaRPr 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sz="2200" smtClean="0"/>
              <a:t>PMIC and CLK Gen Schedule </a:t>
            </a:r>
            <a:br>
              <a:rPr lang="en-US" sz="2200" smtClean="0"/>
            </a:br>
            <a:r>
              <a:rPr lang="en-US" altLang="ja-JP" sz="1200" b="0" smtClean="0">
                <a:solidFill>
                  <a:schemeClr val="tx1"/>
                </a:solidFill>
                <a:latin typeface="HGP創英角ｺﾞｼｯｸUB"/>
                <a:ea typeface="HGP創英角ｺﾞｼｯｸUB"/>
                <a:cs typeface="HGP創英角ｺﾞｼｯｸUB"/>
              </a:rPr>
              <a:t>This information is provided as a courtesy to our customers. Reprinted with permission. Intel makes no claims about </a:t>
            </a:r>
            <a:br>
              <a:rPr lang="en-US" altLang="ja-JP" sz="1200" b="0" smtClean="0">
                <a:solidFill>
                  <a:schemeClr val="tx1"/>
                </a:solidFill>
                <a:latin typeface="HGP創英角ｺﾞｼｯｸUB"/>
                <a:ea typeface="HGP創英角ｺﾞｼｯｸUB"/>
                <a:cs typeface="HGP創英角ｺﾞｼｯｸUB"/>
              </a:rPr>
            </a:br>
            <a:r>
              <a:rPr lang="en-US" altLang="ja-JP" sz="1200" b="0" smtClean="0">
                <a:solidFill>
                  <a:schemeClr val="tx1"/>
                </a:solidFill>
                <a:latin typeface="HGP創英角ｺﾞｼｯｸUB"/>
                <a:ea typeface="HGP創英角ｺﾞｼｯｸUB"/>
                <a:cs typeface="HGP創英角ｺﾞｼｯｸUB"/>
              </a:rPr>
              <a:t>the accuracy of this information. Contact the vendor directly for complete information about this device.</a:t>
            </a:r>
            <a:endParaRPr lang="en-US" sz="1200" b="0" smtClean="0">
              <a:solidFill>
                <a:schemeClr val="tx1"/>
              </a:solidFill>
              <a:latin typeface="HGP創英角ｺﾞｼｯｸUB"/>
              <a:ea typeface="HGP創英角ｺﾞｼｯｸUB"/>
              <a:cs typeface="HGP創英角ｺﾞｼｯｸUB"/>
            </a:endParaRPr>
          </a:p>
        </p:txBody>
      </p:sp>
      <p:pic>
        <p:nvPicPr>
          <p:cNvPr id="89090" name="Picture 29"/>
          <p:cNvPicPr>
            <a:picLocks noChangeAspect="1" noChangeArrowheads="1"/>
          </p:cNvPicPr>
          <p:nvPr/>
        </p:nvPicPr>
        <p:blipFill>
          <a:blip r:embed="rId2" cstate="print"/>
          <a:srcRect/>
          <a:stretch>
            <a:fillRect/>
          </a:stretch>
        </p:blipFill>
        <p:spPr bwMode="auto">
          <a:xfrm>
            <a:off x="528638" y="1217613"/>
            <a:ext cx="7297737" cy="3963987"/>
          </a:xfrm>
          <a:prstGeom prst="rect">
            <a:avLst/>
          </a:prstGeom>
          <a:noFill/>
          <a:ln w="9525">
            <a:noFill/>
            <a:miter lim="800000"/>
            <a:headEnd/>
            <a:tailEnd/>
          </a:ln>
        </p:spPr>
      </p:pic>
      <p:sp>
        <p:nvSpPr>
          <p:cNvPr id="46" name="テキスト ボックス 45"/>
          <p:cNvSpPr txBox="1"/>
          <p:nvPr/>
        </p:nvSpPr>
        <p:spPr>
          <a:xfrm>
            <a:off x="968375" y="5257800"/>
            <a:ext cx="6727825" cy="711200"/>
          </a:xfrm>
          <a:prstGeom prst="rect">
            <a:avLst/>
          </a:prstGeom>
          <a:solidFill>
            <a:srgbClr val="FFFF99"/>
          </a:solidFill>
          <a:ln>
            <a:solidFill>
              <a:schemeClr val="accent4"/>
            </a:solidFill>
          </a:ln>
        </p:spPr>
        <p:txBody>
          <a:bodyPr>
            <a:spAutoFit/>
          </a:bodyPr>
          <a:lstStyle/>
          <a:p>
            <a:r>
              <a:rPr kumimoji="1" lang="en-US" altLang="ja-JP" sz="1000" b="1"/>
              <a:t>Deliverable:</a:t>
            </a:r>
          </a:p>
          <a:p>
            <a:r>
              <a:rPr kumimoji="1" lang="en-US" altLang="ja-JP" sz="1000" b="1"/>
              <a:t>     Datasheet &amp; Product introduction slide are ready.</a:t>
            </a:r>
          </a:p>
          <a:p>
            <a:r>
              <a:rPr kumimoji="1" lang="en-US" altLang="ja-JP" sz="1000" b="1"/>
              <a:t>     Reference Board will be ready in Jan/’10.</a:t>
            </a:r>
          </a:p>
          <a:p>
            <a:r>
              <a:rPr kumimoji="1" lang="en-US" altLang="ja-JP" sz="1000" b="1"/>
              <a:t>     The other information like PDG will be followed.</a:t>
            </a:r>
            <a:endParaRPr kumimoji="1" lang="ja-JP" altLang="en-US" sz="1000" b="1"/>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30605A0-CF06-4C33-BFB4-5DDDC6AB8A1C}" type="slidenum">
              <a:rPr lang="en-US" smtClean="0"/>
              <a:pPr>
                <a:defRPr/>
              </a:pPr>
              <a:t>35</a:t>
            </a:fld>
            <a:endParaRPr lang="en-US"/>
          </a:p>
        </p:txBody>
      </p:sp>
      <p:sp>
        <p:nvSpPr>
          <p:cNvPr id="8" name="Rectangle 2"/>
          <p:cNvSpPr txBox="1">
            <a:spLocks noChangeArrowheads="1"/>
          </p:cNvSpPr>
          <p:nvPr/>
        </p:nvSpPr>
        <p:spPr bwMode="auto">
          <a:xfrm>
            <a:off x="152400" y="152400"/>
            <a:ext cx="8763000" cy="838200"/>
          </a:xfrm>
          <a:prstGeom prst="rect">
            <a:avLst/>
          </a:prstGeom>
          <a:noFill/>
          <a:ln w="9525">
            <a:noFill/>
            <a:miter lim="800000"/>
            <a:headEnd/>
            <a:tailEnd/>
          </a:ln>
        </p:spPr>
        <p:txBody>
          <a:bodyPr lIns="0" tIns="0" rIns="0" bIns="0"/>
          <a:lstStyle/>
          <a:p>
            <a:pPr eaLnBrk="0" hangingPunct="0">
              <a:defRPr/>
            </a:pPr>
            <a:r>
              <a:rPr lang="en-US" b="1" dirty="0">
                <a:latin typeface="Arial" pitchFamily="34" charset="0"/>
                <a:cs typeface="Arial" pitchFamily="34" charset="0"/>
              </a:rPr>
              <a:t>Dialog </a:t>
            </a:r>
            <a:r>
              <a:rPr lang="en-US" b="1" dirty="0" err="1">
                <a:latin typeface="Arial" pitchFamily="34" charset="0"/>
                <a:cs typeface="Arial" pitchFamily="34" charset="0"/>
              </a:rPr>
              <a:t>SemiConductor</a:t>
            </a:r>
            <a:r>
              <a:rPr lang="en-US" b="1" dirty="0">
                <a:latin typeface="Arial" pitchFamily="34" charset="0"/>
                <a:cs typeface="Arial" pitchFamily="34" charset="0"/>
              </a:rPr>
              <a:t> DA6011*: Companion Chip for Tunnel Creek Platform</a:t>
            </a:r>
            <a:r>
              <a:rPr lang="en-US" sz="2200" b="1" kern="0" dirty="0">
                <a:solidFill>
                  <a:srgbClr val="292929"/>
                </a:solidFill>
                <a:latin typeface="+mj-lt"/>
                <a:ea typeface="+mj-ea"/>
                <a:cs typeface="+mj-cs"/>
              </a:rPr>
              <a:t/>
            </a:r>
            <a:br>
              <a:rPr lang="en-US" sz="2200" b="1" kern="0" dirty="0">
                <a:solidFill>
                  <a:srgbClr val="292929"/>
                </a:solidFill>
                <a:latin typeface="+mj-lt"/>
                <a:ea typeface="+mj-ea"/>
                <a:cs typeface="+mj-cs"/>
              </a:rPr>
            </a:br>
            <a:r>
              <a:rPr lang="en-US" altLang="ja-JP" sz="1200" kern="0" dirty="0">
                <a:latin typeface="HGP創英角ｺﾞｼｯｸUB"/>
                <a:ea typeface="HGP創英角ｺﾞｼｯｸUB"/>
                <a:cs typeface="HGP創英角ｺﾞｼｯｸUB"/>
              </a:rPr>
              <a:t>This information is provided as a courtesy to our customers. Reprinted with permission. Intel makes no claims about </a:t>
            </a:r>
            <a:br>
              <a:rPr lang="en-US" altLang="ja-JP" sz="1200" kern="0" dirty="0">
                <a:latin typeface="HGP創英角ｺﾞｼｯｸUB"/>
                <a:ea typeface="HGP創英角ｺﾞｼｯｸUB"/>
                <a:cs typeface="HGP創英角ｺﾞｼｯｸUB"/>
              </a:rPr>
            </a:br>
            <a:r>
              <a:rPr lang="en-US" altLang="ja-JP" sz="1200" kern="0" dirty="0">
                <a:latin typeface="HGP創英角ｺﾞｼｯｸUB"/>
                <a:ea typeface="HGP創英角ｺﾞｼｯｸUB"/>
                <a:cs typeface="HGP創英角ｺﾞｼｯｸUB"/>
              </a:rPr>
              <a:t>the accuracy of this information. Contact the vendor directly for complete information about this device.</a:t>
            </a:r>
            <a:endParaRPr lang="en-US" sz="1200" kern="0" dirty="0">
              <a:latin typeface="HGP創英角ｺﾞｼｯｸUB"/>
              <a:ea typeface="HGP創英角ｺﾞｼｯｸUB"/>
              <a:cs typeface="HGP創英角ｺﾞｼｯｸUB"/>
            </a:endParaRPr>
          </a:p>
        </p:txBody>
      </p:sp>
      <p:sp>
        <p:nvSpPr>
          <p:cNvPr id="90115" name="Rectangle 16"/>
          <p:cNvSpPr>
            <a:spLocks noChangeArrowheads="1"/>
          </p:cNvSpPr>
          <p:nvPr/>
        </p:nvSpPr>
        <p:spPr bwMode="auto">
          <a:xfrm>
            <a:off x="6299200" y="3135313"/>
            <a:ext cx="2665413" cy="2708275"/>
          </a:xfrm>
          <a:prstGeom prst="rect">
            <a:avLst/>
          </a:prstGeom>
          <a:solidFill>
            <a:srgbClr val="2394AF"/>
          </a:solidFill>
          <a:ln w="9525">
            <a:noFill/>
            <a:miter lim="800000"/>
            <a:headEnd/>
            <a:tailEnd/>
          </a:ln>
        </p:spPr>
        <p:txBody>
          <a:bodyPr wrap="none" anchor="ctr"/>
          <a:lstStyle/>
          <a:p>
            <a:endParaRPr lang="en-US" sz="1400"/>
          </a:p>
        </p:txBody>
      </p:sp>
      <p:sp>
        <p:nvSpPr>
          <p:cNvPr id="90116" name="Rectangle 15"/>
          <p:cNvSpPr>
            <a:spLocks noChangeArrowheads="1"/>
          </p:cNvSpPr>
          <p:nvPr/>
        </p:nvSpPr>
        <p:spPr bwMode="auto">
          <a:xfrm>
            <a:off x="5003800" y="1119188"/>
            <a:ext cx="3960813" cy="2016125"/>
          </a:xfrm>
          <a:prstGeom prst="rect">
            <a:avLst/>
          </a:prstGeom>
          <a:solidFill>
            <a:srgbClr val="2394AF"/>
          </a:solidFill>
          <a:ln w="9525">
            <a:noFill/>
            <a:miter lim="800000"/>
            <a:headEnd/>
            <a:tailEnd/>
          </a:ln>
        </p:spPr>
        <p:txBody>
          <a:bodyPr wrap="none" anchor="ctr"/>
          <a:lstStyle/>
          <a:p>
            <a:endParaRPr lang="en-US" sz="1400"/>
          </a:p>
        </p:txBody>
      </p:sp>
      <p:sp>
        <p:nvSpPr>
          <p:cNvPr id="90117" name="Rectangle 14"/>
          <p:cNvSpPr>
            <a:spLocks noChangeArrowheads="1"/>
          </p:cNvSpPr>
          <p:nvPr/>
        </p:nvSpPr>
        <p:spPr bwMode="auto">
          <a:xfrm>
            <a:off x="179388" y="3135313"/>
            <a:ext cx="2663825" cy="2708275"/>
          </a:xfrm>
          <a:prstGeom prst="rect">
            <a:avLst/>
          </a:prstGeom>
          <a:solidFill>
            <a:srgbClr val="2394AF">
              <a:alpha val="70195"/>
            </a:srgbClr>
          </a:solidFill>
          <a:ln w="9525">
            <a:noFill/>
            <a:miter lim="800000"/>
            <a:headEnd/>
            <a:tailEnd/>
          </a:ln>
        </p:spPr>
        <p:txBody>
          <a:bodyPr wrap="none" anchor="ctr"/>
          <a:lstStyle/>
          <a:p>
            <a:endParaRPr lang="en-US" sz="1400"/>
          </a:p>
        </p:txBody>
      </p:sp>
      <p:sp>
        <p:nvSpPr>
          <p:cNvPr id="90118" name="Rectangle 13"/>
          <p:cNvSpPr>
            <a:spLocks noChangeArrowheads="1"/>
          </p:cNvSpPr>
          <p:nvPr/>
        </p:nvSpPr>
        <p:spPr bwMode="auto">
          <a:xfrm>
            <a:off x="179388" y="1119188"/>
            <a:ext cx="3960812" cy="2016125"/>
          </a:xfrm>
          <a:prstGeom prst="rect">
            <a:avLst/>
          </a:prstGeom>
          <a:solidFill>
            <a:srgbClr val="2394AF">
              <a:alpha val="70195"/>
            </a:srgbClr>
          </a:solidFill>
          <a:ln w="9525">
            <a:noFill/>
            <a:miter lim="800000"/>
            <a:headEnd/>
            <a:tailEnd/>
          </a:ln>
        </p:spPr>
        <p:txBody>
          <a:bodyPr wrap="none" anchor="ctr"/>
          <a:lstStyle/>
          <a:p>
            <a:endParaRPr lang="en-US" sz="1400"/>
          </a:p>
        </p:txBody>
      </p:sp>
      <p:sp>
        <p:nvSpPr>
          <p:cNvPr id="12" name="Rectangle 5"/>
          <p:cNvSpPr txBox="1">
            <a:spLocks noChangeArrowheads="1"/>
          </p:cNvSpPr>
          <p:nvPr/>
        </p:nvSpPr>
        <p:spPr bwMode="auto">
          <a:xfrm>
            <a:off x="250825" y="1590675"/>
            <a:ext cx="4033838" cy="1616075"/>
          </a:xfrm>
          <a:prstGeom prst="rect">
            <a:avLst/>
          </a:prstGeom>
          <a:noFill/>
          <a:ln w="9525">
            <a:noFill/>
            <a:miter lim="800000"/>
            <a:headEnd/>
            <a:tailEnd/>
          </a:ln>
        </p:spPr>
        <p:txBody>
          <a:bodyPr lIns="0" tIns="0" rIns="0" bIns="0"/>
          <a:lstStyle/>
          <a:p>
            <a:pPr marL="225425" indent="-225425" eaLnBrk="0" hangingPunct="0">
              <a:lnSpc>
                <a:spcPct val="90000"/>
              </a:lnSpc>
              <a:spcBef>
                <a:spcPct val="60000"/>
              </a:spcBef>
              <a:buFont typeface="Wingdings" pitchFamily="2" charset="2"/>
              <a:buChar char="Ø"/>
              <a:defRPr/>
            </a:pPr>
            <a:r>
              <a:rPr lang="en-US" sz="1200" b="1" kern="0" dirty="0">
                <a:solidFill>
                  <a:srgbClr val="292929"/>
                </a:solidFill>
                <a:latin typeface="+mn-lt"/>
                <a:cs typeface="+mn-cs"/>
              </a:rPr>
              <a:t>Supplies power to </a:t>
            </a:r>
          </a:p>
          <a:p>
            <a:pPr marL="679450" lvl="1" indent="-214313" eaLnBrk="0" hangingPunct="0">
              <a:lnSpc>
                <a:spcPct val="90000"/>
              </a:lnSpc>
              <a:spcBef>
                <a:spcPct val="40000"/>
              </a:spcBef>
              <a:buSzPct val="125000"/>
              <a:buFont typeface="Times" pitchFamily="18" charset="0"/>
              <a:buChar char="•"/>
              <a:defRPr/>
            </a:pPr>
            <a:r>
              <a:rPr lang="en-US" sz="1200" kern="0" dirty="0">
                <a:solidFill>
                  <a:srgbClr val="292929"/>
                </a:solidFill>
                <a:latin typeface="+mn-lt"/>
                <a:cs typeface="Arial" pitchFamily="34" charset="0"/>
              </a:rPr>
              <a:t>Tunnel Creek </a:t>
            </a:r>
          </a:p>
          <a:p>
            <a:pPr marL="679450" lvl="1" indent="-214313" eaLnBrk="0" hangingPunct="0">
              <a:lnSpc>
                <a:spcPct val="90000"/>
              </a:lnSpc>
              <a:spcBef>
                <a:spcPct val="40000"/>
              </a:spcBef>
              <a:buSzPct val="125000"/>
              <a:buFont typeface="Times" pitchFamily="18" charset="0"/>
              <a:buChar char="•"/>
              <a:defRPr/>
            </a:pPr>
            <a:r>
              <a:rPr lang="en-US" sz="1200" kern="0" dirty="0">
                <a:solidFill>
                  <a:srgbClr val="292929"/>
                </a:solidFill>
                <a:latin typeface="+mn-lt"/>
                <a:cs typeface="Arial" pitchFamily="34" charset="0"/>
              </a:rPr>
              <a:t>IO-Hub (Intel </a:t>
            </a:r>
            <a:r>
              <a:rPr lang="en-US" sz="1200" kern="0" dirty="0" err="1">
                <a:solidFill>
                  <a:srgbClr val="292929"/>
                </a:solidFill>
                <a:latin typeface="+mn-lt"/>
                <a:cs typeface="Arial" pitchFamily="34" charset="0"/>
              </a:rPr>
              <a:t>Topcliff</a:t>
            </a:r>
            <a:r>
              <a:rPr lang="en-US" sz="1200" kern="0" dirty="0">
                <a:solidFill>
                  <a:srgbClr val="292929"/>
                </a:solidFill>
                <a:latin typeface="+mn-lt"/>
                <a:cs typeface="Arial" pitchFamily="34" charset="0"/>
              </a:rPr>
              <a:t>, ST micro </a:t>
            </a:r>
            <a:r>
              <a:rPr lang="en-US" sz="1200" kern="0" dirty="0" err="1">
                <a:solidFill>
                  <a:srgbClr val="292929"/>
                </a:solidFill>
                <a:latin typeface="+mn-lt"/>
                <a:cs typeface="Arial" pitchFamily="34" charset="0"/>
              </a:rPr>
              <a:t>ConneXt</a:t>
            </a:r>
            <a:r>
              <a:rPr lang="en-US" sz="1200" kern="0" dirty="0">
                <a:solidFill>
                  <a:srgbClr val="292929"/>
                </a:solidFill>
                <a:latin typeface="+mn-lt"/>
                <a:cs typeface="Arial" pitchFamily="34" charset="0"/>
              </a:rPr>
              <a:t>*, OKI IVI and MP)</a:t>
            </a:r>
          </a:p>
          <a:p>
            <a:pPr marL="679450" lvl="1" indent="-214313" eaLnBrk="0" hangingPunct="0">
              <a:lnSpc>
                <a:spcPct val="90000"/>
              </a:lnSpc>
              <a:spcBef>
                <a:spcPct val="40000"/>
              </a:spcBef>
              <a:buSzPct val="125000"/>
              <a:buFont typeface="Times" pitchFamily="18" charset="0"/>
              <a:buChar char="•"/>
              <a:defRPr/>
            </a:pPr>
            <a:r>
              <a:rPr lang="en-US" sz="1200" kern="0" dirty="0">
                <a:solidFill>
                  <a:srgbClr val="292929"/>
                </a:solidFill>
                <a:latin typeface="+mn-lt"/>
                <a:cs typeface="Arial" pitchFamily="34" charset="0"/>
              </a:rPr>
              <a:t>Max. 1GByte DDR2 RAM</a:t>
            </a:r>
          </a:p>
          <a:p>
            <a:pPr marL="679450" lvl="1" indent="-214313" eaLnBrk="0" hangingPunct="0">
              <a:lnSpc>
                <a:spcPct val="90000"/>
              </a:lnSpc>
              <a:spcBef>
                <a:spcPct val="40000"/>
              </a:spcBef>
              <a:buSzPct val="125000"/>
              <a:buFont typeface="Times" pitchFamily="18" charset="0"/>
              <a:buChar char="•"/>
              <a:defRPr/>
            </a:pPr>
            <a:r>
              <a:rPr lang="en-US" sz="1200" kern="0" dirty="0">
                <a:solidFill>
                  <a:srgbClr val="292929"/>
                </a:solidFill>
                <a:latin typeface="+mn-lt"/>
                <a:cs typeface="Arial" pitchFamily="34" charset="0"/>
              </a:rPr>
              <a:t>SPI Boot Flash device</a:t>
            </a:r>
            <a:endParaRPr lang="en-US" sz="1200" b="1" kern="0" dirty="0">
              <a:solidFill>
                <a:srgbClr val="292929"/>
              </a:solidFill>
              <a:latin typeface="+mn-lt"/>
              <a:cs typeface="Arial" pitchFamily="34" charset="0"/>
            </a:endParaRPr>
          </a:p>
        </p:txBody>
      </p:sp>
      <p:sp>
        <p:nvSpPr>
          <p:cNvPr id="13" name="Rectangle 6"/>
          <p:cNvSpPr txBox="1">
            <a:spLocks noChangeArrowheads="1"/>
          </p:cNvSpPr>
          <p:nvPr/>
        </p:nvSpPr>
        <p:spPr>
          <a:xfrm>
            <a:off x="5292725" y="1662113"/>
            <a:ext cx="3600450" cy="1257300"/>
          </a:xfrm>
          <a:prstGeom prst="rect">
            <a:avLst/>
          </a:prstGeom>
        </p:spPr>
        <p:txBody>
          <a:bodyPr/>
          <a:lstStyle/>
          <a:p>
            <a:pPr marL="225425" indent="-225425" eaLnBrk="0" hangingPunct="0">
              <a:lnSpc>
                <a:spcPct val="80000"/>
              </a:lnSpc>
              <a:spcBef>
                <a:spcPct val="60000"/>
              </a:spcBef>
              <a:buFont typeface="Wingdings" pitchFamily="2" charset="2"/>
              <a:buChar char="Ø"/>
              <a:defRPr/>
            </a:pPr>
            <a:r>
              <a:rPr lang="en-US" sz="1200" kern="0">
                <a:solidFill>
                  <a:srgbClr val="292929"/>
                </a:solidFill>
                <a:latin typeface="+mn-lt"/>
                <a:cs typeface="+mn-cs"/>
              </a:rPr>
              <a:t>6 DC/DC converters, 2 according IMVP-6 spec</a:t>
            </a:r>
          </a:p>
          <a:p>
            <a:pPr marL="225425" indent="-225425" eaLnBrk="0" hangingPunct="0">
              <a:lnSpc>
                <a:spcPct val="80000"/>
              </a:lnSpc>
              <a:spcBef>
                <a:spcPct val="60000"/>
              </a:spcBef>
              <a:buFont typeface="Wingdings" pitchFamily="2" charset="2"/>
              <a:buChar char="Ø"/>
              <a:defRPr/>
            </a:pPr>
            <a:r>
              <a:rPr lang="en-US" sz="1200" kern="0">
                <a:solidFill>
                  <a:srgbClr val="292929"/>
                </a:solidFill>
                <a:latin typeface="+mn-lt"/>
                <a:cs typeface="+mn-cs"/>
              </a:rPr>
              <a:t>11 high performance LDOs</a:t>
            </a:r>
          </a:p>
          <a:p>
            <a:pPr marL="225425" indent="-225425" eaLnBrk="0" hangingPunct="0">
              <a:lnSpc>
                <a:spcPct val="80000"/>
              </a:lnSpc>
              <a:spcBef>
                <a:spcPct val="60000"/>
              </a:spcBef>
              <a:buFont typeface="Wingdings" pitchFamily="2" charset="2"/>
              <a:buChar char="Ø"/>
              <a:defRPr/>
            </a:pPr>
            <a:r>
              <a:rPr lang="en-US" sz="1200" kern="0">
                <a:solidFill>
                  <a:srgbClr val="292929"/>
                </a:solidFill>
                <a:latin typeface="+mn-lt"/>
                <a:cs typeface="+mn-cs"/>
              </a:rPr>
              <a:t>Two pass devices</a:t>
            </a:r>
          </a:p>
          <a:p>
            <a:pPr marL="225425" indent="-225425" eaLnBrk="0" hangingPunct="0">
              <a:lnSpc>
                <a:spcPct val="80000"/>
              </a:lnSpc>
              <a:spcBef>
                <a:spcPct val="60000"/>
              </a:spcBef>
              <a:buFont typeface="Wingdings" pitchFamily="2" charset="2"/>
              <a:buChar char="Ø"/>
              <a:defRPr/>
            </a:pPr>
            <a:r>
              <a:rPr lang="en-US" sz="1200" kern="0">
                <a:solidFill>
                  <a:srgbClr val="292929"/>
                </a:solidFill>
                <a:latin typeface="+mn-lt"/>
                <a:cs typeface="+mn-cs"/>
              </a:rPr>
              <a:t>One push-pull source/sink for DDR2 RAM termination</a:t>
            </a:r>
          </a:p>
        </p:txBody>
      </p:sp>
      <p:pic>
        <p:nvPicPr>
          <p:cNvPr id="90121" name="Picture 8"/>
          <p:cNvPicPr>
            <a:picLocks noChangeAspect="1" noChangeArrowheads="1"/>
          </p:cNvPicPr>
          <p:nvPr/>
        </p:nvPicPr>
        <p:blipFill>
          <a:blip r:embed="rId2" cstate="print"/>
          <a:srcRect/>
          <a:stretch>
            <a:fillRect/>
          </a:stretch>
        </p:blipFill>
        <p:spPr bwMode="auto">
          <a:xfrm>
            <a:off x="2339975" y="3429000"/>
            <a:ext cx="3816350" cy="2298700"/>
          </a:xfrm>
          <a:prstGeom prst="rect">
            <a:avLst/>
          </a:prstGeom>
          <a:noFill/>
          <a:ln w="9525">
            <a:noFill/>
            <a:miter lim="800000"/>
            <a:headEnd/>
            <a:tailEnd/>
          </a:ln>
        </p:spPr>
      </p:pic>
      <p:sp>
        <p:nvSpPr>
          <p:cNvPr id="90122" name="Rectangle 9"/>
          <p:cNvSpPr>
            <a:spLocks noChangeArrowheads="1"/>
          </p:cNvSpPr>
          <p:nvPr/>
        </p:nvSpPr>
        <p:spPr bwMode="auto">
          <a:xfrm>
            <a:off x="250825" y="3495675"/>
            <a:ext cx="2232025" cy="2232025"/>
          </a:xfrm>
          <a:prstGeom prst="rect">
            <a:avLst/>
          </a:prstGeom>
          <a:noFill/>
          <a:ln w="9525">
            <a:noFill/>
            <a:miter lim="800000"/>
            <a:headEnd/>
            <a:tailEnd/>
          </a:ln>
        </p:spPr>
        <p:txBody>
          <a:bodyPr lIns="0" tIns="0" rIns="0" bIns="0"/>
          <a:lstStyle/>
          <a:p>
            <a:pPr marL="342900" indent="-342900">
              <a:lnSpc>
                <a:spcPct val="90000"/>
              </a:lnSpc>
              <a:spcBef>
                <a:spcPct val="20000"/>
              </a:spcBef>
              <a:buFont typeface="Wingdings" pitchFamily="2" charset="2"/>
              <a:buChar char="q"/>
            </a:pPr>
            <a:r>
              <a:rPr lang="en-US" sz="1200" b="1">
                <a:ea typeface="Osaka"/>
                <a:cs typeface="Osaka"/>
              </a:rPr>
              <a:t>Provides the full clock tree to the platform</a:t>
            </a:r>
          </a:p>
          <a:p>
            <a:pPr marL="342900" indent="-342900">
              <a:lnSpc>
                <a:spcPct val="90000"/>
              </a:lnSpc>
              <a:spcBef>
                <a:spcPct val="20000"/>
              </a:spcBef>
              <a:buFont typeface="Wingdings" pitchFamily="2" charset="2"/>
              <a:buChar char="q"/>
            </a:pPr>
            <a:endParaRPr lang="en-US" sz="1200" b="1">
              <a:ea typeface="Osaka"/>
              <a:cs typeface="Osaka"/>
            </a:endParaRPr>
          </a:p>
          <a:p>
            <a:pPr marL="342900" indent="-342900">
              <a:lnSpc>
                <a:spcPct val="90000"/>
              </a:lnSpc>
              <a:spcBef>
                <a:spcPct val="20000"/>
              </a:spcBef>
              <a:buFont typeface="Wingdings" pitchFamily="2" charset="2"/>
              <a:buChar char="q"/>
            </a:pPr>
            <a:endParaRPr lang="en-US" sz="1200" b="1">
              <a:ea typeface="Osaka"/>
              <a:cs typeface="Osaka"/>
            </a:endParaRPr>
          </a:p>
          <a:p>
            <a:pPr marL="342900" indent="-342900">
              <a:lnSpc>
                <a:spcPct val="90000"/>
              </a:lnSpc>
              <a:spcBef>
                <a:spcPct val="20000"/>
              </a:spcBef>
              <a:buFont typeface="Wingdings" pitchFamily="2" charset="2"/>
              <a:buChar char="q"/>
            </a:pPr>
            <a:r>
              <a:rPr lang="en-US" sz="1200" b="1">
                <a:ea typeface="Osaka"/>
                <a:cs typeface="Osaka"/>
              </a:rPr>
              <a:t>Includes the hardcoded SMC</a:t>
            </a:r>
            <a:endParaRPr lang="en-US" sz="1200">
              <a:ea typeface="Osaka"/>
              <a:cs typeface="Osaka"/>
            </a:endParaRPr>
          </a:p>
          <a:p>
            <a:pPr marL="342900" indent="-342900">
              <a:lnSpc>
                <a:spcPct val="80000"/>
              </a:lnSpc>
              <a:spcBef>
                <a:spcPct val="20000"/>
              </a:spcBef>
              <a:buFont typeface="Wingdings" pitchFamily="2" charset="2"/>
              <a:buChar char="q"/>
            </a:pPr>
            <a:endParaRPr lang="en-US" sz="1600">
              <a:ea typeface="Osaka"/>
              <a:cs typeface="Osaka"/>
            </a:endParaRPr>
          </a:p>
        </p:txBody>
      </p:sp>
      <p:sp>
        <p:nvSpPr>
          <p:cNvPr id="90123" name="Rectangle 10"/>
          <p:cNvSpPr>
            <a:spLocks noChangeArrowheads="1"/>
          </p:cNvSpPr>
          <p:nvPr/>
        </p:nvSpPr>
        <p:spPr bwMode="auto">
          <a:xfrm>
            <a:off x="6372225" y="3351213"/>
            <a:ext cx="2447925" cy="2592387"/>
          </a:xfrm>
          <a:prstGeom prst="rect">
            <a:avLst/>
          </a:prstGeom>
          <a:noFill/>
          <a:ln w="9525">
            <a:noFill/>
            <a:miter lim="800000"/>
            <a:headEnd/>
            <a:tailEnd/>
          </a:ln>
        </p:spPr>
        <p:txBody>
          <a:bodyPr lIns="0" tIns="0" rIns="0" bIns="0"/>
          <a:lstStyle/>
          <a:p>
            <a:pPr marL="342900" indent="-342900">
              <a:lnSpc>
                <a:spcPct val="80000"/>
              </a:lnSpc>
              <a:spcBef>
                <a:spcPct val="20000"/>
              </a:spcBef>
              <a:buFont typeface="Wingdings" pitchFamily="2" charset="2"/>
              <a:buChar char="q"/>
            </a:pPr>
            <a:r>
              <a:rPr lang="en-US" sz="1200">
                <a:ea typeface="Osaka"/>
                <a:cs typeface="Osaka"/>
              </a:rPr>
              <a:t>5 PLLs</a:t>
            </a:r>
          </a:p>
          <a:p>
            <a:pPr marL="342900" indent="-342900">
              <a:lnSpc>
                <a:spcPct val="80000"/>
              </a:lnSpc>
              <a:spcBef>
                <a:spcPct val="20000"/>
              </a:spcBef>
              <a:buFont typeface="Wingdings" pitchFamily="2" charset="2"/>
              <a:buChar char="q"/>
            </a:pPr>
            <a:r>
              <a:rPr lang="en-US" sz="1200">
                <a:ea typeface="Osaka"/>
                <a:cs typeface="Osaka"/>
              </a:rPr>
              <a:t>one including spread spectrum </a:t>
            </a:r>
          </a:p>
          <a:p>
            <a:pPr marL="342900" indent="-342900">
              <a:lnSpc>
                <a:spcPct val="80000"/>
              </a:lnSpc>
              <a:spcBef>
                <a:spcPct val="20000"/>
              </a:spcBef>
              <a:buFont typeface="Wingdings" pitchFamily="2" charset="2"/>
              <a:buChar char="q"/>
            </a:pPr>
            <a:r>
              <a:rPr lang="en-US" sz="1200">
                <a:ea typeface="Osaka"/>
                <a:cs typeface="Osaka"/>
              </a:rPr>
              <a:t>up to 7 different frequencies</a:t>
            </a:r>
          </a:p>
          <a:p>
            <a:pPr marL="342900" indent="-342900">
              <a:lnSpc>
                <a:spcPct val="80000"/>
              </a:lnSpc>
              <a:spcBef>
                <a:spcPct val="20000"/>
              </a:spcBef>
              <a:buFont typeface="Wingdings" pitchFamily="2" charset="2"/>
              <a:buChar char="q"/>
            </a:pPr>
            <a:endParaRPr lang="en-US" sz="1200">
              <a:ea typeface="Osaka"/>
              <a:cs typeface="Osaka"/>
            </a:endParaRPr>
          </a:p>
          <a:p>
            <a:pPr marL="342900" indent="-342900">
              <a:lnSpc>
                <a:spcPct val="80000"/>
              </a:lnSpc>
              <a:spcBef>
                <a:spcPct val="20000"/>
              </a:spcBef>
              <a:buFont typeface="Wingdings" pitchFamily="2" charset="2"/>
              <a:buChar char="q"/>
            </a:pPr>
            <a:r>
              <a:rPr lang="en-US" sz="1200">
                <a:ea typeface="Osaka"/>
                <a:cs typeface="Osaka"/>
              </a:rPr>
              <a:t>Autonomous flexible state machine </a:t>
            </a:r>
          </a:p>
          <a:p>
            <a:pPr marL="342900" indent="-342900">
              <a:lnSpc>
                <a:spcPct val="80000"/>
              </a:lnSpc>
              <a:spcBef>
                <a:spcPct val="20000"/>
              </a:spcBef>
              <a:buFont typeface="Wingdings" pitchFamily="2" charset="2"/>
              <a:buChar char="q"/>
            </a:pPr>
            <a:r>
              <a:rPr lang="en-US" sz="1200">
                <a:ea typeface="Osaka"/>
                <a:cs typeface="Osaka"/>
              </a:rPr>
              <a:t>including start-up &amp; shut down procedure</a:t>
            </a:r>
          </a:p>
          <a:p>
            <a:pPr marL="342900" indent="-342900">
              <a:lnSpc>
                <a:spcPct val="80000"/>
              </a:lnSpc>
              <a:spcBef>
                <a:spcPct val="20000"/>
              </a:spcBef>
              <a:buFont typeface="Wingdings" pitchFamily="2" charset="2"/>
              <a:buChar char="q"/>
            </a:pPr>
            <a:r>
              <a:rPr lang="en-US" sz="1200">
                <a:ea typeface="Osaka"/>
                <a:cs typeface="Osaka"/>
              </a:rPr>
              <a:t>Programmable via OTP registers</a:t>
            </a:r>
          </a:p>
        </p:txBody>
      </p:sp>
      <p:sp>
        <p:nvSpPr>
          <p:cNvPr id="90124" name="Rectangle 11"/>
          <p:cNvSpPr>
            <a:spLocks noChangeArrowheads="1"/>
          </p:cNvSpPr>
          <p:nvPr/>
        </p:nvSpPr>
        <p:spPr bwMode="auto">
          <a:xfrm>
            <a:off x="5291138" y="1190625"/>
            <a:ext cx="3602037" cy="576263"/>
          </a:xfrm>
          <a:prstGeom prst="rect">
            <a:avLst/>
          </a:prstGeom>
          <a:noFill/>
          <a:ln w="9525">
            <a:noFill/>
            <a:miter lim="800000"/>
            <a:headEnd/>
            <a:tailEnd/>
          </a:ln>
        </p:spPr>
        <p:txBody>
          <a:bodyPr lIns="0" tIns="0" rIns="0" bIns="0"/>
          <a:lstStyle/>
          <a:p>
            <a:pPr marL="342900" indent="-342900">
              <a:lnSpc>
                <a:spcPct val="80000"/>
              </a:lnSpc>
              <a:spcBef>
                <a:spcPct val="20000"/>
              </a:spcBef>
              <a:buFont typeface="Wingdings" pitchFamily="2" charset="2"/>
              <a:buNone/>
            </a:pPr>
            <a:r>
              <a:rPr lang="en-US" sz="1600" b="1" u="sng">
                <a:ea typeface="Osaka"/>
                <a:cs typeface="Osaka"/>
              </a:rPr>
              <a:t>Key features</a:t>
            </a:r>
          </a:p>
        </p:txBody>
      </p:sp>
      <p:sp>
        <p:nvSpPr>
          <p:cNvPr id="90125" name="Rectangle 12"/>
          <p:cNvSpPr>
            <a:spLocks noChangeArrowheads="1"/>
          </p:cNvSpPr>
          <p:nvPr/>
        </p:nvSpPr>
        <p:spPr bwMode="auto">
          <a:xfrm>
            <a:off x="250825" y="1190625"/>
            <a:ext cx="4033838" cy="1257300"/>
          </a:xfrm>
          <a:prstGeom prst="rect">
            <a:avLst/>
          </a:prstGeom>
          <a:noFill/>
          <a:ln w="9525">
            <a:noFill/>
            <a:miter lim="800000"/>
            <a:headEnd/>
            <a:tailEnd/>
          </a:ln>
        </p:spPr>
        <p:txBody>
          <a:bodyPr lIns="0" tIns="0" rIns="0" bIns="0"/>
          <a:lstStyle/>
          <a:p>
            <a:pPr marL="342900" indent="-342900">
              <a:lnSpc>
                <a:spcPct val="80000"/>
              </a:lnSpc>
              <a:spcBef>
                <a:spcPct val="20000"/>
              </a:spcBef>
              <a:buFont typeface="Wingdings" pitchFamily="2" charset="2"/>
              <a:buNone/>
            </a:pPr>
            <a:r>
              <a:rPr lang="en-US" sz="1600" b="1" u="sng">
                <a:ea typeface="Osaka"/>
                <a:cs typeface="Osaka"/>
              </a:rPr>
              <a:t>Product content</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5613" y="1295400"/>
            <a:ext cx="8237537" cy="3962400"/>
          </a:xfrm>
        </p:spPr>
        <p:txBody>
          <a:bodyPr>
            <a:normAutofit fontScale="92500"/>
          </a:bodyPr>
          <a:lstStyle/>
          <a:p>
            <a:pPr>
              <a:defRPr/>
            </a:pPr>
            <a:r>
              <a:rPr lang="en-US" sz="1800" dirty="0" smtClean="0"/>
              <a:t>Customer &amp; applications benefit</a:t>
            </a:r>
          </a:p>
          <a:p>
            <a:pPr lvl="1">
              <a:defRPr/>
            </a:pPr>
            <a:r>
              <a:rPr lang="en-US" sz="1600" dirty="0" smtClean="0"/>
              <a:t>Single chip solution for power, clock &amp; system management controller </a:t>
            </a:r>
          </a:p>
          <a:p>
            <a:pPr lvl="1">
              <a:defRPr/>
            </a:pPr>
            <a:r>
              <a:rPr lang="en-US" sz="1600" dirty="0" smtClean="0"/>
              <a:t>Decreasing hardware cost for power management versus discrete solution </a:t>
            </a:r>
          </a:p>
          <a:p>
            <a:pPr lvl="1">
              <a:defRPr/>
            </a:pPr>
            <a:r>
              <a:rPr lang="en-US" sz="1600" dirty="0" smtClean="0"/>
              <a:t>Significant smaller physical size of platforms power &amp; clock supply</a:t>
            </a:r>
          </a:p>
          <a:p>
            <a:pPr lvl="1">
              <a:defRPr/>
            </a:pPr>
            <a:r>
              <a:rPr lang="en-US" sz="1600" dirty="0" smtClean="0"/>
              <a:t>No development of system management controller software  </a:t>
            </a:r>
          </a:p>
          <a:p>
            <a:pPr lvl="1">
              <a:defRPr/>
            </a:pPr>
            <a:r>
              <a:rPr lang="en-US" sz="1600" dirty="0" smtClean="0"/>
              <a:t>Reduced system cost, lower BOM, faster time to market</a:t>
            </a:r>
          </a:p>
          <a:p>
            <a:pPr lvl="1">
              <a:defRPr/>
            </a:pPr>
            <a:r>
              <a:rPr lang="en-US" sz="1600" dirty="0" smtClean="0"/>
              <a:t>Faster assembly times &amp; faster test times during manufacturing</a:t>
            </a:r>
          </a:p>
          <a:p>
            <a:pPr>
              <a:defRPr/>
            </a:pPr>
            <a:r>
              <a:rPr lang="en-US" sz="1800" dirty="0" smtClean="0"/>
              <a:t>Schedule/Cost</a:t>
            </a:r>
          </a:p>
          <a:p>
            <a:pPr lvl="1">
              <a:defRPr/>
            </a:pPr>
            <a:r>
              <a:rPr lang="en-US" sz="1600" dirty="0" smtClean="0"/>
              <a:t>Product brief available</a:t>
            </a:r>
          </a:p>
          <a:p>
            <a:pPr lvl="1">
              <a:defRPr/>
            </a:pPr>
            <a:r>
              <a:rPr lang="en-US" sz="1600" dirty="0" smtClean="0"/>
              <a:t>Datasheet (NDA) for first customers October 2009</a:t>
            </a:r>
          </a:p>
          <a:p>
            <a:pPr lvl="1">
              <a:defRPr/>
            </a:pPr>
            <a:r>
              <a:rPr lang="en-US" sz="1600" dirty="0" smtClean="0"/>
              <a:t>First engineering samples in March 2010</a:t>
            </a:r>
          </a:p>
          <a:p>
            <a:pPr lvl="1">
              <a:defRPr/>
            </a:pPr>
            <a:r>
              <a:rPr lang="en-US" sz="1600" dirty="0" smtClean="0"/>
              <a:t>Automotive qualified samples Q4 2010</a:t>
            </a:r>
            <a:endParaRPr lang="en-US" sz="1600" dirty="0"/>
          </a:p>
        </p:txBody>
      </p:sp>
      <p:sp>
        <p:nvSpPr>
          <p:cNvPr id="4" name="Slide Number Placeholder 3"/>
          <p:cNvSpPr>
            <a:spLocks noGrp="1"/>
          </p:cNvSpPr>
          <p:nvPr>
            <p:ph type="sldNum" sz="quarter" idx="11"/>
          </p:nvPr>
        </p:nvSpPr>
        <p:spPr/>
        <p:txBody>
          <a:bodyPr/>
          <a:lstStyle/>
          <a:p>
            <a:pPr>
              <a:defRPr/>
            </a:pPr>
            <a:fld id="{52F6E3E1-50FA-40BB-9F85-CA6902CEE6FE}" type="slidenum">
              <a:rPr lang="en-US" smtClean="0"/>
              <a:pPr>
                <a:defRPr/>
              </a:pPr>
              <a:t>36</a:t>
            </a:fld>
            <a:endParaRPr lang="en-US"/>
          </a:p>
        </p:txBody>
      </p:sp>
      <p:sp>
        <p:nvSpPr>
          <p:cNvPr id="8" name="Rectangle 2"/>
          <p:cNvSpPr txBox="1">
            <a:spLocks noChangeArrowheads="1"/>
          </p:cNvSpPr>
          <p:nvPr/>
        </p:nvSpPr>
        <p:spPr bwMode="auto">
          <a:xfrm>
            <a:off x="455613" y="152400"/>
            <a:ext cx="8237537" cy="838200"/>
          </a:xfrm>
          <a:prstGeom prst="rect">
            <a:avLst/>
          </a:prstGeom>
          <a:noFill/>
          <a:ln w="9525">
            <a:noFill/>
            <a:miter lim="800000"/>
            <a:headEnd/>
            <a:tailEnd/>
          </a:ln>
        </p:spPr>
        <p:txBody>
          <a:bodyPr lIns="0" tIns="0" rIns="0" bIns="0"/>
          <a:lstStyle/>
          <a:p>
            <a:pPr eaLnBrk="0" hangingPunct="0">
              <a:defRPr/>
            </a:pPr>
            <a:r>
              <a:rPr lang="en-US" sz="2400" b="1" dirty="0">
                <a:latin typeface="Arial" pitchFamily="34" charset="0"/>
                <a:cs typeface="Arial" pitchFamily="34" charset="0"/>
              </a:rPr>
              <a:t>Dialog Semiconductor DA6011*</a:t>
            </a:r>
            <a:r>
              <a:rPr lang="en-US" sz="2200" b="1" kern="0" dirty="0">
                <a:solidFill>
                  <a:srgbClr val="292929"/>
                </a:solidFill>
                <a:latin typeface="+mj-lt"/>
                <a:ea typeface="+mj-ea"/>
                <a:cs typeface="+mj-cs"/>
              </a:rPr>
              <a:t/>
            </a:r>
            <a:br>
              <a:rPr lang="en-US" sz="2200" b="1" kern="0" dirty="0">
                <a:solidFill>
                  <a:srgbClr val="292929"/>
                </a:solidFill>
                <a:latin typeface="+mj-lt"/>
                <a:ea typeface="+mj-ea"/>
                <a:cs typeface="+mj-cs"/>
              </a:rPr>
            </a:br>
            <a:r>
              <a:rPr lang="en-US" altLang="ja-JP" sz="1200" kern="0" dirty="0">
                <a:latin typeface="HGP創英角ｺﾞｼｯｸUB"/>
                <a:ea typeface="HGP創英角ｺﾞｼｯｸUB"/>
                <a:cs typeface="HGP創英角ｺﾞｼｯｸUB"/>
              </a:rPr>
              <a:t>This information is provided as a courtesy to our customers. Reprinted with permission. Intel makes no claims about </a:t>
            </a:r>
            <a:br>
              <a:rPr lang="en-US" altLang="ja-JP" sz="1200" kern="0" dirty="0">
                <a:latin typeface="HGP創英角ｺﾞｼｯｸUB"/>
                <a:ea typeface="HGP創英角ｺﾞｼｯｸUB"/>
                <a:cs typeface="HGP創英角ｺﾞｼｯｸUB"/>
              </a:rPr>
            </a:br>
            <a:r>
              <a:rPr lang="en-US" altLang="ja-JP" sz="1200" kern="0" dirty="0">
                <a:latin typeface="HGP創英角ｺﾞｼｯｸUB"/>
                <a:ea typeface="HGP創英角ｺﾞｼｯｸUB"/>
                <a:cs typeface="HGP創英角ｺﾞｼｯｸUB"/>
              </a:rPr>
              <a:t>the accuracy of this information. Contact the vendor directly for complete information about this device.</a:t>
            </a:r>
            <a:endParaRPr lang="en-US" sz="1200" kern="0" dirty="0">
              <a:latin typeface="HGP創英角ｺﾞｼｯｸUB"/>
              <a:ea typeface="HGP創英角ｺﾞｼｯｸUB"/>
              <a:cs typeface="HGP創英角ｺﾞｼｯｸUB"/>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z="2000" smtClean="0"/>
              <a:t>Non-Intel Vendor Information</a:t>
            </a:r>
          </a:p>
        </p:txBody>
      </p:sp>
      <p:sp>
        <p:nvSpPr>
          <p:cNvPr id="92162" name="Content Placeholder 4"/>
          <p:cNvSpPr>
            <a:spLocks noGrp="1"/>
          </p:cNvSpPr>
          <p:nvPr>
            <p:ph idx="1"/>
          </p:nvPr>
        </p:nvSpPr>
        <p:spPr>
          <a:xfrm>
            <a:off x="455613" y="914400"/>
            <a:ext cx="8237537" cy="5029200"/>
          </a:xfrm>
        </p:spPr>
        <p:txBody>
          <a:bodyPr/>
          <a:lstStyle/>
          <a:p>
            <a:pPr>
              <a:buFont typeface="Wingdings" pitchFamily="2" charset="2"/>
              <a:buNone/>
            </a:pPr>
            <a:r>
              <a:rPr lang="en-US" smtClean="0"/>
              <a:t>Contact the respective vendors for more information</a:t>
            </a:r>
          </a:p>
          <a:p>
            <a:pPr lvl="1"/>
            <a:r>
              <a:rPr lang="en-US" sz="2000" smtClean="0"/>
              <a:t>OKI Semiconductor</a:t>
            </a:r>
          </a:p>
          <a:p>
            <a:pPr lvl="2"/>
            <a:r>
              <a:rPr lang="en-US" sz="1200" smtClean="0"/>
              <a:t>Contact: </a:t>
            </a:r>
            <a:r>
              <a:rPr lang="en-US" sz="1200" smtClean="0">
                <a:hlinkClick r:id="rId3"/>
              </a:rPr>
              <a:t>Okisemi-ioh104@adm.okisemi.com</a:t>
            </a:r>
            <a:endParaRPr lang="en-US" sz="1200" smtClean="0">
              <a:hlinkClick r:id="rId4"/>
            </a:endParaRPr>
          </a:p>
          <a:p>
            <a:pPr lvl="1"/>
            <a:r>
              <a:rPr lang="en-US" sz="2000" smtClean="0"/>
              <a:t>STMicro:</a:t>
            </a:r>
          </a:p>
          <a:p>
            <a:pPr lvl="2"/>
            <a:r>
              <a:rPr lang="en-US" sz="1200" smtClean="0"/>
              <a:t>Contact: </a:t>
            </a:r>
            <a:r>
              <a:rPr lang="en-US" sz="1200" smtClean="0">
                <a:hlinkClick r:id="rId5"/>
              </a:rPr>
              <a:t>Fabrice.Guerrier@st.com</a:t>
            </a:r>
            <a:endParaRPr lang="en-US" sz="1200" smtClean="0">
              <a:hlinkClick r:id="rId6"/>
            </a:endParaRPr>
          </a:p>
          <a:p>
            <a:pPr lvl="1"/>
            <a:r>
              <a:rPr lang="en-US" sz="2000" smtClean="0"/>
              <a:t>Realtek:</a:t>
            </a:r>
          </a:p>
          <a:p>
            <a:pPr lvl="2"/>
            <a:r>
              <a:rPr lang="en-US" sz="1200" smtClean="0"/>
              <a:t>Contact: </a:t>
            </a:r>
            <a:r>
              <a:rPr lang="en-US" sz="1200" smtClean="0">
                <a:hlinkClick r:id="rId7"/>
              </a:rPr>
              <a:t>Gary@realtek.com</a:t>
            </a:r>
            <a:endParaRPr lang="en-US" sz="1200" smtClean="0">
              <a:hlinkClick r:id="rId6"/>
            </a:endParaRPr>
          </a:p>
          <a:p>
            <a:pPr lvl="1"/>
            <a:r>
              <a:rPr lang="en-US" sz="2000" smtClean="0"/>
              <a:t>Rohm:</a:t>
            </a:r>
          </a:p>
          <a:p>
            <a:pPr lvl="2"/>
            <a:r>
              <a:rPr lang="en-US" sz="1200" smtClean="0"/>
              <a:t>Contact: </a:t>
            </a:r>
            <a:r>
              <a:rPr lang="en-US" sz="1200" smtClean="0">
                <a:hlinkClick r:id="rId4"/>
              </a:rPr>
              <a:t>pmic.rohm@rohm.co.jp</a:t>
            </a:r>
            <a:r>
              <a:rPr lang="en-US" sz="1200" smtClean="0"/>
              <a:t> general contact</a:t>
            </a:r>
          </a:p>
          <a:p>
            <a:pPr lvl="2"/>
            <a:r>
              <a:rPr lang="en-US" sz="1200" smtClean="0"/>
              <a:t>Contact: </a:t>
            </a:r>
            <a:r>
              <a:rPr lang="en-US" sz="1200" smtClean="0">
                <a:hlinkClick r:id="rId8"/>
              </a:rPr>
              <a:t>tech.pmic@rohm.co.jp</a:t>
            </a:r>
            <a:r>
              <a:rPr lang="en-US" sz="1200" smtClean="0"/>
              <a:t>	for technical questions about BD9590MWV</a:t>
            </a:r>
          </a:p>
          <a:p>
            <a:pPr lvl="2"/>
            <a:r>
              <a:rPr lang="en-US" sz="1200" smtClean="0"/>
              <a:t>Contact: </a:t>
            </a:r>
            <a:r>
              <a:rPr lang="en-US" sz="1200" smtClean="0">
                <a:hlinkClick r:id="rId6"/>
              </a:rPr>
              <a:t>tech.clk@rohm.co.jp</a:t>
            </a:r>
            <a:r>
              <a:rPr lang="en-US" sz="1200" smtClean="0"/>
              <a:t> for technical questions about BU7335MWV</a:t>
            </a:r>
          </a:p>
          <a:p>
            <a:pPr lvl="1"/>
            <a:r>
              <a:rPr lang="en-US" sz="2000" smtClean="0"/>
              <a:t>Dialog Semiconductor</a:t>
            </a:r>
          </a:p>
          <a:p>
            <a:pPr lvl="2"/>
            <a:r>
              <a:rPr lang="en-US" sz="1200" smtClean="0"/>
              <a:t>Contact: </a:t>
            </a:r>
            <a:r>
              <a:rPr lang="en-US" sz="1200" smtClean="0">
                <a:hlinkClick r:id="rId6"/>
              </a:rPr>
              <a:t>michael.maurer@diasemi.com</a:t>
            </a:r>
          </a:p>
        </p:txBody>
      </p:sp>
      <p:sp>
        <p:nvSpPr>
          <p:cNvPr id="4" name="Slide Number Placeholder 3"/>
          <p:cNvSpPr>
            <a:spLocks noGrp="1"/>
          </p:cNvSpPr>
          <p:nvPr>
            <p:ph type="sldNum" sz="quarter" idx="11"/>
          </p:nvPr>
        </p:nvSpPr>
        <p:spPr/>
        <p:txBody>
          <a:bodyPr/>
          <a:lstStyle/>
          <a:p>
            <a:pPr>
              <a:defRPr/>
            </a:pPr>
            <a:fld id="{F4429AE9-80ED-41F0-93C1-A731B8F74607}" type="slidenum">
              <a:rPr lang="en-US" smtClean="0">
                <a:solidFill>
                  <a:schemeClr val="bg1"/>
                </a:solidFill>
              </a:rPr>
              <a:pPr>
                <a:defRPr/>
              </a:pPr>
              <a:t>37</a:t>
            </a:fld>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5"/>
          <p:cNvSpPr>
            <a:spLocks noGrp="1"/>
          </p:cNvSpPr>
          <p:nvPr>
            <p:ph type="title" idx="4294967295"/>
          </p:nvPr>
        </p:nvSpPr>
        <p:spPr>
          <a:xfrm>
            <a:off x="722313" y="4406900"/>
            <a:ext cx="7772400" cy="1362075"/>
          </a:xfrm>
        </p:spPr>
        <p:txBody>
          <a:bodyPr/>
          <a:lstStyle/>
          <a:p>
            <a:r>
              <a:rPr lang="en-US" sz="2800" smtClean="0"/>
              <a:t>BOARD AND SOFTWARE DETAILS</a:t>
            </a:r>
          </a:p>
        </p:txBody>
      </p:sp>
      <p:sp>
        <p:nvSpPr>
          <p:cNvPr id="94210" name="Text Placeholder 6"/>
          <p:cNvSpPr>
            <a:spLocks noGrp="1"/>
          </p:cNvSpPr>
          <p:nvPr>
            <p:ph type="body" idx="4294967295"/>
          </p:nvPr>
        </p:nvSpPr>
        <p:spPr>
          <a:xfrm>
            <a:off x="722313" y="2906713"/>
            <a:ext cx="7772400" cy="1500187"/>
          </a:xfrm>
        </p:spPr>
        <p:txBody>
          <a:bodyPr anchor="b"/>
          <a:lstStyle/>
          <a:p>
            <a:pPr marL="0" indent="0">
              <a:buFont typeface="Wingdings" pitchFamily="2" charset="2"/>
              <a:buNone/>
            </a:pPr>
            <a:endParaRPr lang="en-US" sz="2000" smtClean="0"/>
          </a:p>
        </p:txBody>
      </p:sp>
      <p:sp>
        <p:nvSpPr>
          <p:cNvPr id="5" name="Slide Number Placeholder 4"/>
          <p:cNvSpPr txBox="1">
            <a:spLocks noGrp="1"/>
          </p:cNvSpPr>
          <p:nvPr/>
        </p:nvSpPr>
        <p:spPr bwMode="auto">
          <a:xfrm>
            <a:off x="76200" y="6400800"/>
            <a:ext cx="415925" cy="304800"/>
          </a:xfrm>
          <a:prstGeom prst="rect">
            <a:avLst/>
          </a:prstGeom>
          <a:noFill/>
          <a:ln>
            <a:miter lim="800000"/>
            <a:headEnd/>
            <a:tailEnd/>
          </a:ln>
        </p:spPr>
        <p:txBody>
          <a:bodyPr lIns="0" tIns="0" rIns="0" bIns="0"/>
          <a:lstStyle/>
          <a:p>
            <a:pPr eaLnBrk="0" fontAlgn="auto" hangingPunct="0">
              <a:spcBef>
                <a:spcPts val="0"/>
              </a:spcBef>
              <a:spcAft>
                <a:spcPts val="0"/>
              </a:spcAft>
              <a:defRPr/>
            </a:pPr>
            <a:fld id="{3A35AFB1-9B0D-4280-8315-87BCEC546FCC}" type="slidenum">
              <a:rPr lang="en-US" sz="800">
                <a:solidFill>
                  <a:schemeClr val="bg1"/>
                </a:solidFill>
                <a:latin typeface="+mn-lt"/>
                <a:ea typeface="SimSun" pitchFamily="2" charset="-122"/>
                <a:cs typeface="+mn-cs"/>
              </a:rPr>
              <a:pPr eaLnBrk="0" fontAlgn="auto" hangingPunct="0">
                <a:spcBef>
                  <a:spcPts val="0"/>
                </a:spcBef>
                <a:spcAft>
                  <a:spcPts val="0"/>
                </a:spcAft>
                <a:defRPr/>
              </a:pPr>
              <a:t>38</a:t>
            </a:fld>
            <a:endParaRPr lang="en-US" sz="800" dirty="0">
              <a:solidFill>
                <a:schemeClr val="bg1"/>
              </a:solidFill>
              <a:latin typeface="+mn-lt"/>
              <a:ea typeface="SimSun" pitchFamily="2" charset="-122"/>
              <a:cs typeface="+mn-cs"/>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a:xfrm>
            <a:off x="455613" y="177800"/>
            <a:ext cx="8237537" cy="660400"/>
          </a:xfrm>
        </p:spPr>
        <p:txBody>
          <a:bodyPr/>
          <a:lstStyle/>
          <a:p>
            <a:r>
              <a:rPr lang="en-US" sz="2400" dirty="0" smtClean="0"/>
              <a:t>Customer Reference Board / Development Kit</a:t>
            </a:r>
          </a:p>
        </p:txBody>
      </p:sp>
      <p:pic>
        <p:nvPicPr>
          <p:cNvPr id="96258" name="Picture 3"/>
          <p:cNvPicPr>
            <a:picLocks noGrp="1" noChangeAspect="1" noChangeArrowheads="1"/>
          </p:cNvPicPr>
          <p:nvPr>
            <p:ph idx="4294967295"/>
          </p:nvPr>
        </p:nvPicPr>
        <p:blipFill>
          <a:blip r:embed="rId3" cstate="print"/>
          <a:srcRect/>
          <a:stretch>
            <a:fillRect/>
          </a:stretch>
        </p:blipFill>
        <p:spPr>
          <a:xfrm>
            <a:off x="1295400" y="838200"/>
            <a:ext cx="6664325" cy="4343400"/>
          </a:xfrm>
        </p:spPr>
      </p:pic>
      <p:sp>
        <p:nvSpPr>
          <p:cNvPr id="96259" name="Line 4"/>
          <p:cNvSpPr>
            <a:spLocks noChangeShapeType="1"/>
          </p:cNvSpPr>
          <p:nvPr/>
        </p:nvSpPr>
        <p:spPr bwMode="auto">
          <a:xfrm>
            <a:off x="1143000" y="2209800"/>
            <a:ext cx="1066800" cy="685800"/>
          </a:xfrm>
          <a:prstGeom prst="line">
            <a:avLst/>
          </a:prstGeom>
          <a:noFill/>
          <a:ln w="28575">
            <a:solidFill>
              <a:schemeClr val="tx1"/>
            </a:solidFill>
            <a:round/>
            <a:headEnd/>
            <a:tailEnd type="triangle" w="med" len="med"/>
          </a:ln>
        </p:spPr>
        <p:txBody>
          <a:bodyPr wrap="none" anchor="ctr"/>
          <a:lstStyle/>
          <a:p>
            <a:endParaRPr lang="en-US"/>
          </a:p>
        </p:txBody>
      </p:sp>
      <p:sp>
        <p:nvSpPr>
          <p:cNvPr id="96260" name="Text Box 5"/>
          <p:cNvSpPr txBox="1">
            <a:spLocks noChangeArrowheads="1"/>
          </p:cNvSpPr>
          <p:nvPr/>
        </p:nvSpPr>
        <p:spPr bwMode="auto">
          <a:xfrm>
            <a:off x="152400" y="1982788"/>
            <a:ext cx="1295400" cy="1616075"/>
          </a:xfrm>
          <a:prstGeom prst="rect">
            <a:avLst/>
          </a:prstGeom>
          <a:noFill/>
          <a:ln w="50800" algn="ctr">
            <a:noFill/>
            <a:miter lim="800000"/>
            <a:headEnd/>
            <a:tailEnd/>
          </a:ln>
        </p:spPr>
        <p:txBody>
          <a:bodyPr>
            <a:spAutoFit/>
          </a:bodyPr>
          <a:lstStyle/>
          <a:p>
            <a:pPr eaLnBrk="0" hangingPunct="0">
              <a:spcBef>
                <a:spcPct val="50000"/>
              </a:spcBef>
            </a:pPr>
            <a:r>
              <a:rPr lang="en-US" sz="1600">
                <a:latin typeface="Verdana" pitchFamily="34" charset="0"/>
              </a:rPr>
              <a:t>Little Bay</a:t>
            </a:r>
          </a:p>
          <a:p>
            <a:pPr eaLnBrk="0" hangingPunct="0">
              <a:spcBef>
                <a:spcPct val="50000"/>
              </a:spcBef>
              <a:buFont typeface="Arial" charset="0"/>
              <a:buChar char="•"/>
            </a:pPr>
            <a:r>
              <a:rPr lang="en-US" sz="1200">
                <a:latin typeface="Verdana" pitchFamily="34" charset="0"/>
              </a:rPr>
              <a:t>Tunnel Creek CPU COM-Express Module</a:t>
            </a:r>
          </a:p>
          <a:p>
            <a:pPr eaLnBrk="0" hangingPunct="0">
              <a:spcBef>
                <a:spcPct val="50000"/>
              </a:spcBef>
              <a:buFont typeface="Arial" charset="0"/>
              <a:buChar char="•"/>
            </a:pPr>
            <a:r>
              <a:rPr lang="en-US" sz="1200">
                <a:latin typeface="Verdana" pitchFamily="34" charset="0"/>
              </a:rPr>
              <a:t>Type 2 connectors</a:t>
            </a:r>
          </a:p>
        </p:txBody>
      </p:sp>
      <p:sp>
        <p:nvSpPr>
          <p:cNvPr id="96261" name="Text Box 6"/>
          <p:cNvSpPr txBox="1">
            <a:spLocks noChangeArrowheads="1"/>
          </p:cNvSpPr>
          <p:nvPr/>
        </p:nvSpPr>
        <p:spPr bwMode="auto">
          <a:xfrm>
            <a:off x="6553200" y="1219200"/>
            <a:ext cx="2286000" cy="338138"/>
          </a:xfrm>
          <a:prstGeom prst="rect">
            <a:avLst/>
          </a:prstGeom>
          <a:noFill/>
          <a:ln w="50800" algn="ctr">
            <a:noFill/>
            <a:miter lim="800000"/>
            <a:headEnd/>
            <a:tailEnd/>
          </a:ln>
        </p:spPr>
        <p:txBody>
          <a:bodyPr>
            <a:spAutoFit/>
          </a:bodyPr>
          <a:lstStyle/>
          <a:p>
            <a:pPr algn="ctr" eaLnBrk="0" hangingPunct="0">
              <a:spcBef>
                <a:spcPct val="50000"/>
              </a:spcBef>
            </a:pPr>
            <a:r>
              <a:rPr lang="en-US" sz="1600">
                <a:latin typeface="Verdana" pitchFamily="34" charset="0"/>
              </a:rPr>
              <a:t>Carrier Board with IOH</a:t>
            </a:r>
          </a:p>
        </p:txBody>
      </p:sp>
      <p:sp>
        <p:nvSpPr>
          <p:cNvPr id="96262" name="Line 7"/>
          <p:cNvSpPr>
            <a:spLocks noChangeShapeType="1"/>
          </p:cNvSpPr>
          <p:nvPr/>
        </p:nvSpPr>
        <p:spPr bwMode="auto">
          <a:xfrm flipH="1">
            <a:off x="5410200" y="1447800"/>
            <a:ext cx="1219200" cy="685800"/>
          </a:xfrm>
          <a:prstGeom prst="line">
            <a:avLst/>
          </a:prstGeom>
          <a:noFill/>
          <a:ln w="28575">
            <a:solidFill>
              <a:schemeClr val="tx1"/>
            </a:solidFill>
            <a:round/>
            <a:headEnd/>
            <a:tailEnd type="triangle" w="med" len="med"/>
          </a:ln>
        </p:spPr>
        <p:txBody>
          <a:bodyPr wrap="none" anchor="ctr"/>
          <a:lstStyle/>
          <a:p>
            <a:endParaRPr lang="en-US"/>
          </a:p>
        </p:txBody>
      </p:sp>
      <p:sp>
        <p:nvSpPr>
          <p:cNvPr id="10" name="Rounded Rectangle 9"/>
          <p:cNvSpPr/>
          <p:nvPr/>
        </p:nvSpPr>
        <p:spPr bwMode="auto">
          <a:xfrm>
            <a:off x="381000" y="5257800"/>
            <a:ext cx="84582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0" fontAlgn="auto" hangingPunct="0">
              <a:spcBef>
                <a:spcPts val="0"/>
              </a:spcBef>
              <a:spcAft>
                <a:spcPts val="0"/>
              </a:spcAft>
              <a:defRPr/>
            </a:pPr>
            <a:r>
              <a:rPr lang="en-US" sz="2400" b="1" dirty="0">
                <a:solidFill>
                  <a:schemeClr val="bg1"/>
                </a:solidFill>
                <a:cs typeface="Arial" charset="0"/>
              </a:rPr>
              <a:t>Modular approach for application scalability</a:t>
            </a:r>
          </a:p>
        </p:txBody>
      </p:sp>
      <p:sp>
        <p:nvSpPr>
          <p:cNvPr id="61451" name="Slide Number Placeholder 11"/>
          <p:cNvSpPr>
            <a:spLocks noGrp="1"/>
          </p:cNvSpPr>
          <p:nvPr>
            <p:ph type="sldNum" sz="quarter" idx="11"/>
          </p:nvPr>
        </p:nvSpPr>
        <p:spPr/>
        <p:txBody>
          <a:bodyPr/>
          <a:lstStyle/>
          <a:p>
            <a:pPr fontAlgn="base">
              <a:spcBef>
                <a:spcPct val="0"/>
              </a:spcBef>
              <a:spcAft>
                <a:spcPct val="0"/>
              </a:spcAft>
              <a:defRPr/>
            </a:pPr>
            <a:fld id="{DC515867-0608-4BBF-A136-63B2C07D4D2B}" type="slidenum">
              <a:rPr lang="en-US" smtClean="0">
                <a:cs typeface="Arial" charset="0"/>
              </a:rPr>
              <a:pPr fontAlgn="base">
                <a:spcBef>
                  <a:spcPct val="0"/>
                </a:spcBef>
                <a:spcAft>
                  <a:spcPct val="0"/>
                </a:spcAft>
                <a:defRPr/>
              </a:pPr>
              <a:t>39</a:t>
            </a:fld>
            <a:endParaRPr lang="en-US" smtClean="0">
              <a:cs typeface="Arial"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Why queens bay?</a:t>
            </a:r>
            <a:endParaRPr lang="en-US" dirty="0"/>
          </a:p>
        </p:txBody>
      </p:sp>
      <p:sp>
        <p:nvSpPr>
          <p:cNvPr id="34818" name="Text Placeholder 6"/>
          <p:cNvSpPr>
            <a:spLocks noGrp="1"/>
          </p:cNvSpPr>
          <p:nvPr>
            <p:ph type="body" idx="1"/>
          </p:nvPr>
        </p:nvSpPr>
        <p:spPr/>
        <p:txBody>
          <a:bodyPr/>
          <a:lstStyle/>
          <a:p>
            <a:endParaRPr lang="en-US" smtClean="0"/>
          </a:p>
        </p:txBody>
      </p:sp>
      <p:sp>
        <p:nvSpPr>
          <p:cNvPr id="5" name="Slide Number Placeholder 4"/>
          <p:cNvSpPr>
            <a:spLocks noGrp="1"/>
          </p:cNvSpPr>
          <p:nvPr>
            <p:ph type="sldNum" sz="quarter" idx="11"/>
          </p:nvPr>
        </p:nvSpPr>
        <p:spPr/>
        <p:txBody>
          <a:bodyPr/>
          <a:lstStyle/>
          <a:p>
            <a:pPr>
              <a:defRPr/>
            </a:pPr>
            <a:fld id="{F53C0071-6EBC-4CDF-8580-A3D95A810DDA}" type="slidenum">
              <a:rPr lang="en-US" smtClean="0">
                <a:solidFill>
                  <a:schemeClr val="bg1"/>
                </a:solidFill>
              </a:rPr>
              <a:pPr>
                <a:defRPr/>
              </a:pPr>
              <a:t>4</a:t>
            </a:fld>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4"/>
          <p:cNvSpPr txBox="1">
            <a:spLocks noGrp="1"/>
          </p:cNvSpPr>
          <p:nvPr/>
        </p:nvSpPr>
        <p:spPr bwMode="auto">
          <a:xfrm>
            <a:off x="76200" y="6400800"/>
            <a:ext cx="415925" cy="304800"/>
          </a:xfrm>
          <a:prstGeom prst="rect">
            <a:avLst/>
          </a:prstGeom>
          <a:noFill/>
          <a:ln w="9525">
            <a:noFill/>
            <a:miter lim="800000"/>
            <a:headEnd/>
            <a:tailEnd/>
          </a:ln>
        </p:spPr>
        <p:txBody>
          <a:bodyPr lIns="0" tIns="0" rIns="0" bIns="0"/>
          <a:lstStyle/>
          <a:p>
            <a:pPr eaLnBrk="0" hangingPunct="0"/>
            <a:fld id="{7879C739-0869-415B-8F21-7533D2132BCC}" type="slidenum">
              <a:rPr lang="en-US" sz="800">
                <a:solidFill>
                  <a:srgbClr val="FFFFFF"/>
                </a:solidFill>
                <a:latin typeface="Verdana" pitchFamily="34" charset="0"/>
                <a:ea typeface="SimSun" pitchFamily="2" charset="-122"/>
              </a:rPr>
              <a:pPr eaLnBrk="0" hangingPunct="0"/>
              <a:t>40</a:t>
            </a:fld>
            <a:endParaRPr lang="en-US" sz="800">
              <a:solidFill>
                <a:srgbClr val="FFFFFF"/>
              </a:solidFill>
              <a:latin typeface="Verdana" pitchFamily="34" charset="0"/>
              <a:ea typeface="SimSun" pitchFamily="2" charset="-122"/>
            </a:endParaRPr>
          </a:p>
        </p:txBody>
      </p:sp>
      <p:sp>
        <p:nvSpPr>
          <p:cNvPr id="102402" name="Rectangle 102"/>
          <p:cNvSpPr>
            <a:spLocks noChangeArrowheads="1"/>
          </p:cNvSpPr>
          <p:nvPr/>
        </p:nvSpPr>
        <p:spPr bwMode="auto">
          <a:xfrm>
            <a:off x="0" y="685800"/>
            <a:ext cx="6248400" cy="5319713"/>
          </a:xfrm>
          <a:prstGeom prst="rect">
            <a:avLst/>
          </a:prstGeom>
          <a:solidFill>
            <a:srgbClr val="33CC33"/>
          </a:solidFill>
          <a:ln w="9525">
            <a:noFill/>
            <a:miter lim="800000"/>
            <a:headEnd/>
            <a:tailEnd/>
          </a:ln>
          <a:effectLst>
            <a:prstShdw prst="shdw17" dist="17961" dir="2700000">
              <a:srgbClr val="1F7A1F"/>
            </a:prstShdw>
          </a:effectLst>
        </p:spPr>
        <p:txBody>
          <a:bodyPr wrap="none" anchor="ctr"/>
          <a:lstStyle/>
          <a:p>
            <a:endParaRPr lang="en-US">
              <a:latin typeface="Verdana" pitchFamily="34" charset="0"/>
            </a:endParaRPr>
          </a:p>
        </p:txBody>
      </p:sp>
      <p:sp>
        <p:nvSpPr>
          <p:cNvPr id="102403" name="Rectangle 125"/>
          <p:cNvSpPr>
            <a:spLocks noChangeArrowheads="1"/>
          </p:cNvSpPr>
          <p:nvPr/>
        </p:nvSpPr>
        <p:spPr bwMode="auto">
          <a:xfrm rot="-5400000">
            <a:off x="4876800" y="4953000"/>
            <a:ext cx="1219200" cy="152400"/>
          </a:xfrm>
          <a:prstGeom prst="rect">
            <a:avLst/>
          </a:prstGeom>
          <a:solidFill>
            <a:srgbClr val="777777"/>
          </a:solidFill>
          <a:ln w="9525">
            <a:noFill/>
            <a:miter lim="800000"/>
            <a:headEnd/>
            <a:tailEnd/>
          </a:ln>
          <a:effectLst>
            <a:prstShdw prst="shdw17" dist="17961" dir="2700000">
              <a:srgbClr val="474747"/>
            </a:prstShdw>
          </a:effectLst>
        </p:spPr>
        <p:txBody>
          <a:bodyPr wrap="none" anchor="ctr"/>
          <a:lstStyle/>
          <a:p>
            <a:r>
              <a:rPr lang="en-US" sz="1200" b="1">
                <a:solidFill>
                  <a:schemeClr val="bg1"/>
                </a:solidFill>
                <a:latin typeface="Verdana" pitchFamily="34" charset="0"/>
              </a:rPr>
              <a:t>PCIe x4 slot</a:t>
            </a:r>
          </a:p>
        </p:txBody>
      </p:sp>
      <p:sp>
        <p:nvSpPr>
          <p:cNvPr id="102404" name="Rectangle 130"/>
          <p:cNvSpPr>
            <a:spLocks noChangeArrowheads="1"/>
          </p:cNvSpPr>
          <p:nvPr/>
        </p:nvSpPr>
        <p:spPr bwMode="auto">
          <a:xfrm rot="-5400000">
            <a:off x="4114800" y="4953000"/>
            <a:ext cx="1219200" cy="152400"/>
          </a:xfrm>
          <a:prstGeom prst="rect">
            <a:avLst/>
          </a:prstGeom>
          <a:solidFill>
            <a:srgbClr val="777777"/>
          </a:solidFill>
          <a:ln w="9525">
            <a:noFill/>
            <a:miter lim="800000"/>
            <a:headEnd/>
            <a:tailEnd/>
          </a:ln>
          <a:effectLst>
            <a:prstShdw prst="shdw17" dist="17961" dir="2700000">
              <a:srgbClr val="474747"/>
            </a:prstShdw>
          </a:effectLst>
        </p:spPr>
        <p:txBody>
          <a:bodyPr wrap="none" anchor="ctr"/>
          <a:lstStyle/>
          <a:p>
            <a:r>
              <a:rPr lang="en-US" sz="1200" b="1">
                <a:solidFill>
                  <a:schemeClr val="bg1"/>
                </a:solidFill>
                <a:latin typeface="Verdana" pitchFamily="34" charset="0"/>
              </a:rPr>
              <a:t>PCIe x4 slot</a:t>
            </a:r>
          </a:p>
        </p:txBody>
      </p:sp>
      <p:sp>
        <p:nvSpPr>
          <p:cNvPr id="102405" name="Rectangle 131"/>
          <p:cNvSpPr>
            <a:spLocks noChangeArrowheads="1"/>
          </p:cNvSpPr>
          <p:nvPr/>
        </p:nvSpPr>
        <p:spPr bwMode="auto">
          <a:xfrm rot="-5400000">
            <a:off x="3429000" y="4710113"/>
            <a:ext cx="1676400" cy="152400"/>
          </a:xfrm>
          <a:prstGeom prst="rect">
            <a:avLst/>
          </a:prstGeom>
          <a:solidFill>
            <a:srgbClr val="777777"/>
          </a:solidFill>
          <a:ln w="9525">
            <a:noFill/>
            <a:miter lim="800000"/>
            <a:headEnd/>
            <a:tailEnd/>
          </a:ln>
          <a:effectLst>
            <a:prstShdw prst="shdw17" dist="17961" dir="2700000">
              <a:srgbClr val="474747"/>
            </a:prstShdw>
          </a:effectLst>
        </p:spPr>
        <p:txBody>
          <a:bodyPr wrap="none" anchor="ctr"/>
          <a:lstStyle/>
          <a:p>
            <a:r>
              <a:rPr lang="en-US" sz="1200" b="1">
                <a:solidFill>
                  <a:schemeClr val="bg1"/>
                </a:solidFill>
                <a:latin typeface="Verdana" pitchFamily="34" charset="0"/>
              </a:rPr>
              <a:t>SDVO slot</a:t>
            </a:r>
          </a:p>
        </p:txBody>
      </p:sp>
      <p:sp>
        <p:nvSpPr>
          <p:cNvPr id="102406" name="Rectangle 137"/>
          <p:cNvSpPr>
            <a:spLocks noChangeArrowheads="1"/>
          </p:cNvSpPr>
          <p:nvPr/>
        </p:nvSpPr>
        <p:spPr bwMode="auto">
          <a:xfrm>
            <a:off x="2743200" y="2133600"/>
            <a:ext cx="533400" cy="152400"/>
          </a:xfrm>
          <a:prstGeom prst="rect">
            <a:avLst/>
          </a:prstGeom>
          <a:solidFill>
            <a:srgbClr val="777777"/>
          </a:solidFill>
          <a:ln w="9525">
            <a:noFill/>
            <a:miter lim="800000"/>
            <a:headEnd/>
            <a:tailEnd/>
          </a:ln>
          <a:effectLst>
            <a:prstShdw prst="shdw17" dist="17961" dir="2700000">
              <a:srgbClr val="474747"/>
            </a:prstShdw>
          </a:effectLst>
        </p:spPr>
        <p:txBody>
          <a:bodyPr wrap="none" anchor="ctr"/>
          <a:lstStyle/>
          <a:p>
            <a:pPr algn="ctr"/>
            <a:r>
              <a:rPr lang="en-US" sz="1200" b="1">
                <a:solidFill>
                  <a:srgbClr val="FFFF00"/>
                </a:solidFill>
                <a:latin typeface="Verdana" pitchFamily="34" charset="0"/>
              </a:rPr>
              <a:t>SATA</a:t>
            </a:r>
          </a:p>
        </p:txBody>
      </p:sp>
      <p:sp>
        <p:nvSpPr>
          <p:cNvPr id="102407" name="Rectangle 138"/>
          <p:cNvSpPr>
            <a:spLocks noChangeArrowheads="1"/>
          </p:cNvSpPr>
          <p:nvPr/>
        </p:nvSpPr>
        <p:spPr bwMode="auto">
          <a:xfrm>
            <a:off x="5029200" y="1447800"/>
            <a:ext cx="685800" cy="762000"/>
          </a:xfrm>
          <a:prstGeom prst="rect">
            <a:avLst/>
          </a:prstGeom>
          <a:solidFill>
            <a:srgbClr val="777777"/>
          </a:solidFill>
          <a:ln w="9525">
            <a:noFill/>
            <a:miter lim="800000"/>
            <a:headEnd/>
            <a:tailEnd/>
          </a:ln>
          <a:effectLst>
            <a:prstShdw prst="shdw17" dist="17961" dir="2700000">
              <a:srgbClr val="474747"/>
            </a:prstShdw>
          </a:effectLst>
        </p:spPr>
        <p:txBody>
          <a:bodyPr anchor="ctr"/>
          <a:lstStyle/>
          <a:p>
            <a:pPr algn="ctr"/>
            <a:r>
              <a:rPr lang="en-US" sz="1200" b="1">
                <a:solidFill>
                  <a:schemeClr val="bg1"/>
                </a:solidFill>
                <a:latin typeface="Verdana" pitchFamily="34" charset="0"/>
              </a:rPr>
              <a:t>Mini PCIe Slot</a:t>
            </a:r>
          </a:p>
        </p:txBody>
      </p:sp>
      <p:sp>
        <p:nvSpPr>
          <p:cNvPr id="102408" name="Rectangle 140"/>
          <p:cNvSpPr>
            <a:spLocks noChangeArrowheads="1"/>
          </p:cNvSpPr>
          <p:nvPr/>
        </p:nvSpPr>
        <p:spPr bwMode="auto">
          <a:xfrm rot="-5400000">
            <a:off x="2171700" y="1447800"/>
            <a:ext cx="723900" cy="190500"/>
          </a:xfrm>
          <a:prstGeom prst="rect">
            <a:avLst/>
          </a:prstGeom>
          <a:solidFill>
            <a:srgbClr val="777777"/>
          </a:solidFill>
          <a:ln w="9525">
            <a:noFill/>
            <a:miter lim="800000"/>
            <a:headEnd/>
            <a:tailEnd/>
          </a:ln>
          <a:effectLst>
            <a:prstShdw prst="shdw17" dist="17961" dir="2700000">
              <a:srgbClr val="474747"/>
            </a:prstShdw>
          </a:effectLst>
        </p:spPr>
        <p:txBody>
          <a:bodyPr wrap="none" anchor="ctr"/>
          <a:lstStyle/>
          <a:p>
            <a:pPr algn="ctr"/>
            <a:r>
              <a:rPr lang="en-US" sz="1200" b="1">
                <a:solidFill>
                  <a:schemeClr val="bg1"/>
                </a:solidFill>
                <a:latin typeface="Verdana" pitchFamily="34" charset="0"/>
              </a:rPr>
              <a:t>LVDS</a:t>
            </a:r>
          </a:p>
        </p:txBody>
      </p:sp>
      <p:sp>
        <p:nvSpPr>
          <p:cNvPr id="102409" name="Rectangle 141"/>
          <p:cNvSpPr>
            <a:spLocks noChangeArrowheads="1"/>
          </p:cNvSpPr>
          <p:nvPr/>
        </p:nvSpPr>
        <p:spPr bwMode="auto">
          <a:xfrm>
            <a:off x="2743200" y="1981200"/>
            <a:ext cx="533400" cy="152400"/>
          </a:xfrm>
          <a:prstGeom prst="rect">
            <a:avLst/>
          </a:prstGeom>
          <a:solidFill>
            <a:srgbClr val="777777"/>
          </a:solidFill>
          <a:ln w="9525">
            <a:noFill/>
            <a:miter lim="800000"/>
            <a:headEnd/>
            <a:tailEnd/>
          </a:ln>
          <a:effectLst>
            <a:prstShdw prst="shdw17" dist="17961" dir="2700000">
              <a:srgbClr val="474747"/>
            </a:prstShdw>
          </a:effectLst>
        </p:spPr>
        <p:txBody>
          <a:bodyPr wrap="none" anchor="ctr"/>
          <a:lstStyle/>
          <a:p>
            <a:pPr algn="ctr"/>
            <a:r>
              <a:rPr lang="en-US" sz="1200" b="1">
                <a:solidFill>
                  <a:srgbClr val="FFFF00"/>
                </a:solidFill>
                <a:latin typeface="Verdana" pitchFamily="34" charset="0"/>
              </a:rPr>
              <a:t>SATA</a:t>
            </a:r>
          </a:p>
        </p:txBody>
      </p:sp>
      <p:pic>
        <p:nvPicPr>
          <p:cNvPr id="102410" name="Picture 144"/>
          <p:cNvPicPr>
            <a:picLocks noChangeAspect="1" noChangeArrowheads="1"/>
          </p:cNvPicPr>
          <p:nvPr/>
        </p:nvPicPr>
        <p:blipFill>
          <a:blip r:embed="rId3" cstate="print"/>
          <a:srcRect/>
          <a:stretch>
            <a:fillRect/>
          </a:stretch>
        </p:blipFill>
        <p:spPr bwMode="auto">
          <a:xfrm>
            <a:off x="5789613" y="5724525"/>
            <a:ext cx="228600" cy="219075"/>
          </a:xfrm>
          <a:prstGeom prst="rect">
            <a:avLst/>
          </a:prstGeom>
          <a:noFill/>
          <a:ln w="9525">
            <a:noFill/>
            <a:miter lim="800000"/>
            <a:headEnd/>
            <a:tailEnd/>
          </a:ln>
        </p:spPr>
      </p:pic>
      <p:pic>
        <p:nvPicPr>
          <p:cNvPr id="102411" name="Picture 145"/>
          <p:cNvPicPr>
            <a:picLocks noChangeAspect="1" noChangeArrowheads="1"/>
          </p:cNvPicPr>
          <p:nvPr/>
        </p:nvPicPr>
        <p:blipFill>
          <a:blip r:embed="rId4" cstate="print"/>
          <a:srcRect/>
          <a:stretch>
            <a:fillRect/>
          </a:stretch>
        </p:blipFill>
        <p:spPr bwMode="auto">
          <a:xfrm>
            <a:off x="5789613" y="5522913"/>
            <a:ext cx="228600" cy="217487"/>
          </a:xfrm>
          <a:prstGeom prst="rect">
            <a:avLst/>
          </a:prstGeom>
          <a:noFill/>
          <a:ln w="9525">
            <a:noFill/>
            <a:miter lim="800000"/>
            <a:headEnd/>
            <a:tailEnd/>
          </a:ln>
        </p:spPr>
      </p:pic>
      <p:sp>
        <p:nvSpPr>
          <p:cNvPr id="102412" name="Rectangle 150"/>
          <p:cNvSpPr>
            <a:spLocks noChangeArrowheads="1"/>
          </p:cNvSpPr>
          <p:nvPr/>
        </p:nvSpPr>
        <p:spPr bwMode="auto">
          <a:xfrm>
            <a:off x="0" y="5181600"/>
            <a:ext cx="381000" cy="533400"/>
          </a:xfrm>
          <a:prstGeom prst="rect">
            <a:avLst/>
          </a:prstGeom>
          <a:solidFill>
            <a:srgbClr val="0066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66CC"/>
            </a:extrusionClr>
          </a:sp3d>
        </p:spPr>
        <p:txBody>
          <a:bodyPr anchor="ctr">
            <a:flatTx/>
          </a:bodyPr>
          <a:lstStyle/>
          <a:p>
            <a:pPr algn="ctr"/>
            <a:endParaRPr lang="en-US" sz="1000" b="1">
              <a:latin typeface="Verdana" pitchFamily="34" charset="0"/>
            </a:endParaRPr>
          </a:p>
        </p:txBody>
      </p:sp>
      <p:sp>
        <p:nvSpPr>
          <p:cNvPr id="102413" name="Rectangle 151"/>
          <p:cNvSpPr>
            <a:spLocks noChangeArrowheads="1"/>
          </p:cNvSpPr>
          <p:nvPr/>
        </p:nvSpPr>
        <p:spPr bwMode="auto">
          <a:xfrm>
            <a:off x="609600" y="5486400"/>
            <a:ext cx="381000" cy="533400"/>
          </a:xfrm>
          <a:prstGeom prst="rect">
            <a:avLst/>
          </a:prstGeom>
          <a:solidFill>
            <a:srgbClr val="0066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66CC"/>
            </a:extrusionClr>
          </a:sp3d>
        </p:spPr>
        <p:txBody>
          <a:bodyPr anchor="ctr">
            <a:flatTx/>
          </a:bodyPr>
          <a:lstStyle/>
          <a:p>
            <a:pPr algn="ctr"/>
            <a:endParaRPr lang="en-US" sz="1000" b="1">
              <a:solidFill>
                <a:schemeClr val="bg1"/>
              </a:solidFill>
              <a:latin typeface="Verdana" pitchFamily="34" charset="0"/>
            </a:endParaRPr>
          </a:p>
        </p:txBody>
      </p:sp>
      <p:sp>
        <p:nvSpPr>
          <p:cNvPr id="54424" name="Text Box 152"/>
          <p:cNvSpPr txBox="1">
            <a:spLocks noChangeArrowheads="1"/>
          </p:cNvSpPr>
          <p:nvPr/>
        </p:nvSpPr>
        <p:spPr bwMode="auto">
          <a:xfrm>
            <a:off x="533400" y="5486400"/>
            <a:ext cx="685800" cy="5540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ts val="0"/>
              </a:spcBef>
              <a:spcAft>
                <a:spcPts val="0"/>
              </a:spcAft>
              <a:defRPr/>
            </a:pPr>
            <a:r>
              <a:rPr lang="en-US" sz="1000" b="1" dirty="0">
                <a:solidFill>
                  <a:schemeClr val="bg1"/>
                </a:solidFill>
                <a:latin typeface="Arial" pitchFamily="34" charset="0"/>
                <a:cs typeface="Arial" pitchFamily="34" charset="0"/>
              </a:rPr>
              <a:t>PS2 </a:t>
            </a:r>
          </a:p>
          <a:p>
            <a:pPr fontAlgn="auto">
              <a:spcBef>
                <a:spcPts val="0"/>
              </a:spcBef>
              <a:spcAft>
                <a:spcPts val="0"/>
              </a:spcAft>
              <a:defRPr/>
            </a:pPr>
            <a:r>
              <a:rPr lang="en-US" sz="1000" b="1" dirty="0">
                <a:solidFill>
                  <a:schemeClr val="bg1"/>
                </a:solidFill>
                <a:latin typeface="Arial" pitchFamily="34" charset="0"/>
                <a:cs typeface="Arial" pitchFamily="34" charset="0"/>
              </a:rPr>
              <a:t>(KB/</a:t>
            </a:r>
          </a:p>
          <a:p>
            <a:pPr fontAlgn="auto">
              <a:spcBef>
                <a:spcPts val="0"/>
              </a:spcBef>
              <a:spcAft>
                <a:spcPts val="0"/>
              </a:spcAft>
              <a:defRPr/>
            </a:pPr>
            <a:r>
              <a:rPr lang="en-US" sz="1000" b="1" dirty="0">
                <a:solidFill>
                  <a:schemeClr val="bg1"/>
                </a:solidFill>
                <a:latin typeface="Arial" pitchFamily="34" charset="0"/>
                <a:cs typeface="Arial" pitchFamily="34" charset="0"/>
              </a:rPr>
              <a:t>Mouse)</a:t>
            </a:r>
          </a:p>
        </p:txBody>
      </p:sp>
      <p:sp>
        <p:nvSpPr>
          <p:cNvPr id="54426" name="Text Box 154"/>
          <p:cNvSpPr txBox="1">
            <a:spLocks noChangeArrowheads="1"/>
          </p:cNvSpPr>
          <p:nvPr/>
        </p:nvSpPr>
        <p:spPr bwMode="auto">
          <a:xfrm>
            <a:off x="-152400" y="5241925"/>
            <a:ext cx="68580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auto">
              <a:spcBef>
                <a:spcPts val="0"/>
              </a:spcBef>
              <a:spcAft>
                <a:spcPts val="0"/>
              </a:spcAft>
              <a:defRPr/>
            </a:pPr>
            <a:r>
              <a:rPr lang="en-US" sz="1000" b="1">
                <a:solidFill>
                  <a:schemeClr val="bg1"/>
                </a:solidFill>
                <a:latin typeface="Arial" pitchFamily="34" charset="0"/>
                <a:cs typeface="Arial" pitchFamily="34" charset="0"/>
              </a:rPr>
              <a:t>12V</a:t>
            </a:r>
          </a:p>
          <a:p>
            <a:pPr algn="ctr" fontAlgn="auto">
              <a:spcBef>
                <a:spcPts val="0"/>
              </a:spcBef>
              <a:spcAft>
                <a:spcPts val="0"/>
              </a:spcAft>
              <a:defRPr/>
            </a:pPr>
            <a:r>
              <a:rPr lang="en-US" sz="1000" b="1">
                <a:solidFill>
                  <a:schemeClr val="bg1"/>
                </a:solidFill>
                <a:latin typeface="Arial" pitchFamily="34" charset="0"/>
                <a:cs typeface="Arial" pitchFamily="34" charset="0"/>
              </a:rPr>
              <a:t>Jack</a:t>
            </a:r>
            <a:endParaRPr lang="en-US" sz="1000">
              <a:solidFill>
                <a:schemeClr val="bg1"/>
              </a:solidFill>
              <a:latin typeface="Arial" pitchFamily="34" charset="0"/>
              <a:cs typeface="Arial" pitchFamily="34" charset="0"/>
            </a:endParaRPr>
          </a:p>
        </p:txBody>
      </p:sp>
      <p:sp>
        <p:nvSpPr>
          <p:cNvPr id="102416" name="Rectangle 156"/>
          <p:cNvSpPr>
            <a:spLocks noChangeArrowheads="1"/>
          </p:cNvSpPr>
          <p:nvPr/>
        </p:nvSpPr>
        <p:spPr bwMode="auto">
          <a:xfrm>
            <a:off x="1066800" y="5487988"/>
            <a:ext cx="533400" cy="533400"/>
          </a:xfrm>
          <a:prstGeom prst="rect">
            <a:avLst/>
          </a:prstGeom>
          <a:solidFill>
            <a:srgbClr val="0066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66CC"/>
            </a:extrusionClr>
          </a:sp3d>
        </p:spPr>
        <p:txBody>
          <a:bodyPr anchor="ctr">
            <a:flatTx/>
          </a:bodyPr>
          <a:lstStyle/>
          <a:p>
            <a:pPr algn="ctr"/>
            <a:endParaRPr lang="en-US" sz="1000" b="1">
              <a:latin typeface="Verdana" pitchFamily="34" charset="0"/>
            </a:endParaRPr>
          </a:p>
        </p:txBody>
      </p:sp>
      <p:sp>
        <p:nvSpPr>
          <p:cNvPr id="54429" name="Text Box 157"/>
          <p:cNvSpPr txBox="1">
            <a:spLocks noChangeArrowheads="1"/>
          </p:cNvSpPr>
          <p:nvPr/>
        </p:nvSpPr>
        <p:spPr bwMode="auto">
          <a:xfrm>
            <a:off x="990600" y="5233988"/>
            <a:ext cx="762000" cy="8540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auto">
              <a:spcBef>
                <a:spcPts val="0"/>
              </a:spcBef>
              <a:spcAft>
                <a:spcPts val="0"/>
              </a:spcAft>
              <a:defRPr/>
            </a:pPr>
            <a:r>
              <a:rPr lang="en-US" sz="1000" b="1">
                <a:solidFill>
                  <a:srgbClr val="FFFF00"/>
                </a:solidFill>
                <a:latin typeface="+mn-lt"/>
                <a:cs typeface="+mn-cs"/>
              </a:rPr>
              <a:t>3x RS232,</a:t>
            </a:r>
          </a:p>
          <a:p>
            <a:pPr algn="ctr" fontAlgn="auto">
              <a:spcBef>
                <a:spcPts val="0"/>
              </a:spcBef>
              <a:spcAft>
                <a:spcPts val="0"/>
              </a:spcAft>
              <a:defRPr/>
            </a:pPr>
            <a:r>
              <a:rPr lang="en-US" sz="1000" b="1">
                <a:solidFill>
                  <a:srgbClr val="FFFF00"/>
                </a:solidFill>
                <a:latin typeface="+mn-lt"/>
                <a:cs typeface="+mn-cs"/>
              </a:rPr>
              <a:t>1x RS232/</a:t>
            </a:r>
          </a:p>
          <a:p>
            <a:pPr algn="ctr" fontAlgn="auto">
              <a:spcBef>
                <a:spcPts val="0"/>
              </a:spcBef>
              <a:spcAft>
                <a:spcPts val="0"/>
              </a:spcAft>
              <a:defRPr/>
            </a:pPr>
            <a:r>
              <a:rPr lang="en-US" sz="1000" b="1">
                <a:solidFill>
                  <a:srgbClr val="FFFF00"/>
                </a:solidFill>
                <a:latin typeface="+mn-lt"/>
                <a:cs typeface="+mn-cs"/>
              </a:rPr>
              <a:t>485</a:t>
            </a:r>
            <a:endParaRPr lang="en-US" sz="1000">
              <a:solidFill>
                <a:srgbClr val="FFFF00"/>
              </a:solidFill>
              <a:latin typeface="+mn-lt"/>
              <a:cs typeface="+mn-cs"/>
            </a:endParaRPr>
          </a:p>
        </p:txBody>
      </p:sp>
      <p:sp>
        <p:nvSpPr>
          <p:cNvPr id="102418" name="Rectangle 158"/>
          <p:cNvSpPr>
            <a:spLocks noChangeArrowheads="1"/>
          </p:cNvSpPr>
          <p:nvPr/>
        </p:nvSpPr>
        <p:spPr bwMode="auto">
          <a:xfrm>
            <a:off x="1676400" y="5486400"/>
            <a:ext cx="381000" cy="533400"/>
          </a:xfrm>
          <a:prstGeom prst="rect">
            <a:avLst/>
          </a:prstGeom>
          <a:solidFill>
            <a:srgbClr val="0066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66CC"/>
            </a:extrusionClr>
          </a:sp3d>
        </p:spPr>
        <p:txBody>
          <a:bodyPr anchor="ctr">
            <a:flatTx/>
          </a:bodyPr>
          <a:lstStyle/>
          <a:p>
            <a:pPr algn="ctr"/>
            <a:endParaRPr lang="en-US" sz="1000" b="1">
              <a:latin typeface="Verdana" pitchFamily="34" charset="0"/>
            </a:endParaRPr>
          </a:p>
        </p:txBody>
      </p:sp>
      <p:sp>
        <p:nvSpPr>
          <p:cNvPr id="54431" name="Text Box 159"/>
          <p:cNvSpPr txBox="1">
            <a:spLocks noChangeArrowheads="1"/>
          </p:cNvSpPr>
          <p:nvPr/>
        </p:nvSpPr>
        <p:spPr bwMode="auto">
          <a:xfrm>
            <a:off x="1524000" y="5486400"/>
            <a:ext cx="68580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auto">
              <a:spcBef>
                <a:spcPts val="0"/>
              </a:spcBef>
              <a:spcAft>
                <a:spcPts val="0"/>
              </a:spcAft>
              <a:defRPr/>
            </a:pPr>
            <a:r>
              <a:rPr lang="en-US" sz="1000" b="1">
                <a:solidFill>
                  <a:srgbClr val="FFFF00"/>
                </a:solidFill>
                <a:latin typeface="+mn-lt"/>
                <a:cs typeface="+mn-cs"/>
              </a:rPr>
              <a:t>4x USB</a:t>
            </a:r>
          </a:p>
          <a:p>
            <a:pPr algn="ctr" fontAlgn="auto">
              <a:spcBef>
                <a:spcPts val="0"/>
              </a:spcBef>
              <a:spcAft>
                <a:spcPts val="0"/>
              </a:spcAft>
              <a:defRPr/>
            </a:pPr>
            <a:r>
              <a:rPr lang="en-US" sz="1000" b="1">
                <a:solidFill>
                  <a:srgbClr val="FFFF00"/>
                </a:solidFill>
                <a:latin typeface="+mn-lt"/>
                <a:cs typeface="+mn-cs"/>
              </a:rPr>
              <a:t>Ports</a:t>
            </a:r>
            <a:endParaRPr lang="en-US" sz="1000">
              <a:solidFill>
                <a:srgbClr val="FFFF00"/>
              </a:solidFill>
              <a:latin typeface="+mn-lt"/>
              <a:cs typeface="+mn-cs"/>
            </a:endParaRPr>
          </a:p>
        </p:txBody>
      </p:sp>
      <p:sp>
        <p:nvSpPr>
          <p:cNvPr id="102420" name="Rectangle 161"/>
          <p:cNvSpPr>
            <a:spLocks noChangeArrowheads="1"/>
          </p:cNvSpPr>
          <p:nvPr/>
        </p:nvSpPr>
        <p:spPr bwMode="auto">
          <a:xfrm>
            <a:off x="2133600" y="5486400"/>
            <a:ext cx="381000" cy="533400"/>
          </a:xfrm>
          <a:prstGeom prst="rect">
            <a:avLst/>
          </a:prstGeom>
          <a:solidFill>
            <a:srgbClr val="0066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66CC"/>
            </a:extrusionClr>
          </a:sp3d>
        </p:spPr>
        <p:txBody>
          <a:bodyPr anchor="ctr">
            <a:flatTx/>
          </a:bodyPr>
          <a:lstStyle/>
          <a:p>
            <a:pPr algn="ctr"/>
            <a:endParaRPr lang="en-US" sz="1000" b="1">
              <a:latin typeface="Verdana" pitchFamily="34" charset="0"/>
            </a:endParaRPr>
          </a:p>
        </p:txBody>
      </p:sp>
      <p:sp>
        <p:nvSpPr>
          <p:cNvPr id="54432" name="Text Box 160"/>
          <p:cNvSpPr txBox="1">
            <a:spLocks noChangeArrowheads="1"/>
          </p:cNvSpPr>
          <p:nvPr/>
        </p:nvSpPr>
        <p:spPr bwMode="auto">
          <a:xfrm>
            <a:off x="1981200" y="5486400"/>
            <a:ext cx="685800" cy="5492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auto">
              <a:spcBef>
                <a:spcPts val="0"/>
              </a:spcBef>
              <a:spcAft>
                <a:spcPts val="0"/>
              </a:spcAft>
              <a:defRPr/>
            </a:pPr>
            <a:r>
              <a:rPr lang="en-US" sz="1000" b="1">
                <a:solidFill>
                  <a:srgbClr val="FFFF00"/>
                </a:solidFill>
                <a:latin typeface="+mn-lt"/>
                <a:cs typeface="+mn-cs"/>
              </a:rPr>
              <a:t>1 RJ45</a:t>
            </a:r>
          </a:p>
          <a:p>
            <a:pPr algn="ctr" fontAlgn="auto">
              <a:spcBef>
                <a:spcPts val="0"/>
              </a:spcBef>
              <a:spcAft>
                <a:spcPts val="0"/>
              </a:spcAft>
              <a:defRPr/>
            </a:pPr>
            <a:r>
              <a:rPr lang="en-US" sz="1000" b="1">
                <a:solidFill>
                  <a:srgbClr val="FFFF00"/>
                </a:solidFill>
                <a:latin typeface="+mn-lt"/>
                <a:cs typeface="+mn-cs"/>
              </a:rPr>
              <a:t>2 USB</a:t>
            </a:r>
          </a:p>
          <a:p>
            <a:pPr algn="ctr" fontAlgn="auto">
              <a:spcBef>
                <a:spcPts val="0"/>
              </a:spcBef>
              <a:spcAft>
                <a:spcPts val="0"/>
              </a:spcAft>
              <a:defRPr/>
            </a:pPr>
            <a:r>
              <a:rPr lang="en-US" sz="1000" b="1">
                <a:solidFill>
                  <a:srgbClr val="FFFF00"/>
                </a:solidFill>
                <a:latin typeface="+mn-lt"/>
                <a:cs typeface="+mn-cs"/>
              </a:rPr>
              <a:t>Ports</a:t>
            </a:r>
            <a:endParaRPr lang="en-US" sz="1000">
              <a:solidFill>
                <a:srgbClr val="FFFF00"/>
              </a:solidFill>
              <a:latin typeface="+mn-lt"/>
              <a:cs typeface="+mn-cs"/>
            </a:endParaRPr>
          </a:p>
        </p:txBody>
      </p:sp>
      <p:sp>
        <p:nvSpPr>
          <p:cNvPr id="102422" name="Rectangle 162"/>
          <p:cNvSpPr>
            <a:spLocks noChangeArrowheads="1"/>
          </p:cNvSpPr>
          <p:nvPr/>
        </p:nvSpPr>
        <p:spPr bwMode="auto">
          <a:xfrm>
            <a:off x="2590800" y="5486400"/>
            <a:ext cx="381000" cy="533400"/>
          </a:xfrm>
          <a:prstGeom prst="rect">
            <a:avLst/>
          </a:prstGeom>
          <a:solidFill>
            <a:srgbClr val="0066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66CC"/>
            </a:extrusionClr>
          </a:sp3d>
        </p:spPr>
        <p:txBody>
          <a:bodyPr anchor="ctr">
            <a:flatTx/>
          </a:bodyPr>
          <a:lstStyle/>
          <a:p>
            <a:pPr algn="ctr"/>
            <a:endParaRPr lang="en-US" sz="1000" b="1">
              <a:latin typeface="Verdana" pitchFamily="34" charset="0"/>
            </a:endParaRPr>
          </a:p>
        </p:txBody>
      </p:sp>
      <p:sp>
        <p:nvSpPr>
          <p:cNvPr id="54435" name="Text Box 163"/>
          <p:cNvSpPr txBox="1">
            <a:spLocks noChangeArrowheads="1"/>
          </p:cNvSpPr>
          <p:nvPr/>
        </p:nvSpPr>
        <p:spPr bwMode="auto">
          <a:xfrm>
            <a:off x="2514600" y="5486400"/>
            <a:ext cx="685800" cy="4000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auto">
              <a:spcBef>
                <a:spcPts val="0"/>
              </a:spcBef>
              <a:spcAft>
                <a:spcPts val="0"/>
              </a:spcAft>
              <a:defRPr/>
            </a:pPr>
            <a:r>
              <a:rPr lang="en-US" sz="1000" b="1">
                <a:solidFill>
                  <a:schemeClr val="bg1"/>
                </a:solidFill>
                <a:latin typeface="Arial" pitchFamily="34" charset="0"/>
                <a:cs typeface="Arial" pitchFamily="34" charset="0"/>
              </a:rPr>
              <a:t>Audio Jack 7.1</a:t>
            </a:r>
            <a:endParaRPr lang="en-US" sz="1000">
              <a:solidFill>
                <a:schemeClr val="bg1"/>
              </a:solidFill>
              <a:latin typeface="Arial" pitchFamily="34" charset="0"/>
              <a:cs typeface="Arial" pitchFamily="34" charset="0"/>
            </a:endParaRPr>
          </a:p>
        </p:txBody>
      </p:sp>
      <p:sp>
        <p:nvSpPr>
          <p:cNvPr id="54436" name="Rectangle 164"/>
          <p:cNvSpPr>
            <a:spLocks noChangeArrowheads="1"/>
          </p:cNvSpPr>
          <p:nvPr/>
        </p:nvSpPr>
        <p:spPr bwMode="auto">
          <a:xfrm>
            <a:off x="2895600" y="4572000"/>
            <a:ext cx="914400" cy="4572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nchor="ctr"/>
          <a:lstStyle/>
          <a:p>
            <a:pPr algn="ctr">
              <a:defRPr/>
            </a:pPr>
            <a:r>
              <a:rPr lang="en-US" sz="1000">
                <a:solidFill>
                  <a:schemeClr val="bg1"/>
                </a:solidFill>
              </a:rPr>
              <a:t>HD Audio Codec</a:t>
            </a:r>
          </a:p>
          <a:p>
            <a:pPr algn="ctr">
              <a:defRPr/>
            </a:pPr>
            <a:r>
              <a:rPr lang="en-US" sz="900">
                <a:solidFill>
                  <a:schemeClr val="bg1"/>
                </a:solidFill>
              </a:rPr>
              <a:t>(ALC888*)</a:t>
            </a:r>
          </a:p>
        </p:txBody>
      </p:sp>
      <p:sp>
        <p:nvSpPr>
          <p:cNvPr id="54443" name="Rectangle 171"/>
          <p:cNvSpPr>
            <a:spLocks noChangeArrowheads="1"/>
          </p:cNvSpPr>
          <p:nvPr/>
        </p:nvSpPr>
        <p:spPr bwMode="auto">
          <a:xfrm>
            <a:off x="762000" y="4572000"/>
            <a:ext cx="990600" cy="4572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nchor="ctr"/>
          <a:lstStyle/>
          <a:p>
            <a:pPr algn="ctr">
              <a:defRPr/>
            </a:pPr>
            <a:r>
              <a:rPr lang="en-US" sz="1000">
                <a:solidFill>
                  <a:schemeClr val="bg1"/>
                </a:solidFill>
              </a:rPr>
              <a:t>Super IO</a:t>
            </a:r>
          </a:p>
          <a:p>
            <a:pPr algn="ctr">
              <a:defRPr/>
            </a:pPr>
            <a:r>
              <a:rPr lang="en-US" sz="900">
                <a:solidFill>
                  <a:schemeClr val="bg1"/>
                </a:solidFill>
              </a:rPr>
              <a:t>(LPC47M172*)</a:t>
            </a:r>
          </a:p>
        </p:txBody>
      </p:sp>
      <p:sp>
        <p:nvSpPr>
          <p:cNvPr id="54645" name="Text Box 373"/>
          <p:cNvSpPr txBox="1">
            <a:spLocks noChangeArrowheads="1"/>
          </p:cNvSpPr>
          <p:nvPr/>
        </p:nvSpPr>
        <p:spPr bwMode="auto">
          <a:xfrm>
            <a:off x="1905000" y="838200"/>
            <a:ext cx="35814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auto">
              <a:spcBef>
                <a:spcPct val="50000"/>
              </a:spcBef>
              <a:spcAft>
                <a:spcPts val="0"/>
              </a:spcAft>
              <a:defRPr/>
            </a:pPr>
            <a:r>
              <a:rPr lang="en-US">
                <a:solidFill>
                  <a:schemeClr val="bg1"/>
                </a:solidFill>
                <a:latin typeface="+mn-lt"/>
                <a:cs typeface="+mn-cs"/>
              </a:rPr>
              <a:t>Carrier Board (Shell Bay)</a:t>
            </a:r>
          </a:p>
        </p:txBody>
      </p:sp>
      <p:sp>
        <p:nvSpPr>
          <p:cNvPr id="102427" name="Title 1"/>
          <p:cNvSpPr>
            <a:spLocks noGrp="1"/>
          </p:cNvSpPr>
          <p:nvPr>
            <p:ph type="title" idx="4294967295"/>
          </p:nvPr>
        </p:nvSpPr>
        <p:spPr>
          <a:xfrm>
            <a:off x="152400" y="152400"/>
            <a:ext cx="6172200" cy="457200"/>
          </a:xfrm>
        </p:spPr>
        <p:txBody>
          <a:bodyPr/>
          <a:lstStyle/>
          <a:p>
            <a:r>
              <a:rPr lang="en-US" sz="1800" smtClean="0"/>
              <a:t>Crown Bay: Little Bay + Shell Bay </a:t>
            </a:r>
            <a:br>
              <a:rPr lang="en-US" sz="1800" smtClean="0"/>
            </a:br>
            <a:r>
              <a:rPr lang="en-US" sz="1800" smtClean="0"/>
              <a:t>(Topcliff IOH)</a:t>
            </a:r>
            <a:endParaRPr lang="en-GB" sz="1800" smtClean="0"/>
          </a:p>
        </p:txBody>
      </p:sp>
      <p:sp>
        <p:nvSpPr>
          <p:cNvPr id="102428" name="Rectangle 137"/>
          <p:cNvSpPr>
            <a:spLocks noChangeArrowheads="1"/>
          </p:cNvSpPr>
          <p:nvPr/>
        </p:nvSpPr>
        <p:spPr bwMode="auto">
          <a:xfrm>
            <a:off x="4495800" y="685800"/>
            <a:ext cx="533400" cy="152400"/>
          </a:xfrm>
          <a:prstGeom prst="rect">
            <a:avLst/>
          </a:prstGeom>
          <a:solidFill>
            <a:srgbClr val="777777"/>
          </a:solidFill>
          <a:ln w="9525">
            <a:noFill/>
            <a:miter lim="800000"/>
            <a:headEnd/>
            <a:tailEnd/>
          </a:ln>
          <a:effectLst>
            <a:prstShdw prst="shdw17" dist="17961" dir="2700000">
              <a:srgbClr val="474747"/>
            </a:prstShdw>
          </a:effectLst>
        </p:spPr>
        <p:txBody>
          <a:bodyPr wrap="none" anchor="ctr"/>
          <a:lstStyle/>
          <a:p>
            <a:pPr algn="ctr"/>
            <a:r>
              <a:rPr lang="en-US" sz="1200" b="1">
                <a:solidFill>
                  <a:srgbClr val="FFFF00"/>
                </a:solidFill>
                <a:latin typeface="Verdana" pitchFamily="34" charset="0"/>
              </a:rPr>
              <a:t>SD/SDIO</a:t>
            </a:r>
          </a:p>
        </p:txBody>
      </p:sp>
      <p:sp>
        <p:nvSpPr>
          <p:cNvPr id="102429" name="Rectangle 141"/>
          <p:cNvSpPr>
            <a:spLocks noChangeArrowheads="1"/>
          </p:cNvSpPr>
          <p:nvPr/>
        </p:nvSpPr>
        <p:spPr bwMode="auto">
          <a:xfrm>
            <a:off x="3657600" y="685800"/>
            <a:ext cx="533400" cy="152400"/>
          </a:xfrm>
          <a:prstGeom prst="rect">
            <a:avLst/>
          </a:prstGeom>
          <a:solidFill>
            <a:srgbClr val="777777"/>
          </a:solidFill>
          <a:ln w="9525">
            <a:noFill/>
            <a:miter lim="800000"/>
            <a:headEnd/>
            <a:tailEnd/>
          </a:ln>
          <a:effectLst>
            <a:prstShdw prst="shdw17" dist="17961" dir="2700000">
              <a:srgbClr val="474747"/>
            </a:prstShdw>
          </a:effectLst>
        </p:spPr>
        <p:txBody>
          <a:bodyPr wrap="none" anchor="ctr"/>
          <a:lstStyle/>
          <a:p>
            <a:pPr algn="ctr"/>
            <a:r>
              <a:rPr lang="en-US" sz="1200" b="1">
                <a:solidFill>
                  <a:srgbClr val="FFFF00"/>
                </a:solidFill>
                <a:latin typeface="Verdana" pitchFamily="34" charset="0"/>
              </a:rPr>
              <a:t>SD/SDIO</a:t>
            </a:r>
          </a:p>
        </p:txBody>
      </p:sp>
      <p:sp>
        <p:nvSpPr>
          <p:cNvPr id="102430" name="Rectangle 162"/>
          <p:cNvSpPr>
            <a:spLocks noChangeArrowheads="1"/>
          </p:cNvSpPr>
          <p:nvPr/>
        </p:nvSpPr>
        <p:spPr bwMode="auto">
          <a:xfrm>
            <a:off x="5181600" y="838200"/>
            <a:ext cx="381000" cy="533400"/>
          </a:xfrm>
          <a:prstGeom prst="rect">
            <a:avLst/>
          </a:prstGeom>
          <a:solidFill>
            <a:srgbClr val="0066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66CC"/>
            </a:extrusionClr>
          </a:sp3d>
        </p:spPr>
        <p:txBody>
          <a:bodyPr anchor="ctr">
            <a:flatTx/>
          </a:bodyPr>
          <a:lstStyle/>
          <a:p>
            <a:pPr algn="ctr"/>
            <a:endParaRPr lang="en-US" b="1">
              <a:latin typeface="Verdana" pitchFamily="34" charset="0"/>
            </a:endParaRPr>
          </a:p>
        </p:txBody>
      </p:sp>
      <p:sp>
        <p:nvSpPr>
          <p:cNvPr id="2" name="Text Box 163"/>
          <p:cNvSpPr txBox="1">
            <a:spLocks noChangeArrowheads="1"/>
          </p:cNvSpPr>
          <p:nvPr/>
        </p:nvSpPr>
        <p:spPr bwMode="auto">
          <a:xfrm>
            <a:off x="5029200" y="914400"/>
            <a:ext cx="68580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auto">
              <a:spcBef>
                <a:spcPts val="0"/>
              </a:spcBef>
              <a:spcAft>
                <a:spcPts val="0"/>
              </a:spcAft>
              <a:defRPr/>
            </a:pPr>
            <a:r>
              <a:rPr lang="en-US" sz="800" b="1">
                <a:solidFill>
                  <a:srgbClr val="FFFF00"/>
                </a:solidFill>
                <a:latin typeface="+mn-lt"/>
                <a:cs typeface="+mn-cs"/>
              </a:rPr>
              <a:t>USB Client</a:t>
            </a:r>
            <a:endParaRPr lang="en-US" sz="800">
              <a:solidFill>
                <a:srgbClr val="FFFF00"/>
              </a:solidFill>
              <a:latin typeface="+mn-lt"/>
              <a:cs typeface="+mn-cs"/>
            </a:endParaRPr>
          </a:p>
        </p:txBody>
      </p:sp>
      <p:sp>
        <p:nvSpPr>
          <p:cNvPr id="102432" name="Rectangle 137"/>
          <p:cNvSpPr>
            <a:spLocks noChangeArrowheads="1"/>
          </p:cNvSpPr>
          <p:nvPr/>
        </p:nvSpPr>
        <p:spPr bwMode="auto">
          <a:xfrm rot="-5400000">
            <a:off x="5676900" y="2628900"/>
            <a:ext cx="533400" cy="152400"/>
          </a:xfrm>
          <a:prstGeom prst="rect">
            <a:avLst/>
          </a:prstGeom>
          <a:solidFill>
            <a:srgbClr val="777777"/>
          </a:solidFill>
          <a:ln w="9525">
            <a:noFill/>
            <a:miter lim="800000"/>
            <a:headEnd/>
            <a:tailEnd/>
          </a:ln>
          <a:effectLst>
            <a:prstShdw prst="shdw17" dist="17961" dir="2700000">
              <a:srgbClr val="474747"/>
            </a:prstShdw>
          </a:effectLst>
        </p:spPr>
        <p:txBody>
          <a:bodyPr wrap="none" anchor="ctr"/>
          <a:lstStyle/>
          <a:p>
            <a:pPr algn="ctr"/>
            <a:r>
              <a:rPr lang="en-US" sz="1200" b="1">
                <a:solidFill>
                  <a:srgbClr val="FFFF00"/>
                </a:solidFill>
                <a:latin typeface="Verdana" pitchFamily="34" charset="0"/>
              </a:rPr>
              <a:t>I2C</a:t>
            </a:r>
          </a:p>
        </p:txBody>
      </p:sp>
      <p:sp>
        <p:nvSpPr>
          <p:cNvPr id="102433" name="Rectangle 137"/>
          <p:cNvSpPr>
            <a:spLocks noChangeArrowheads="1"/>
          </p:cNvSpPr>
          <p:nvPr/>
        </p:nvSpPr>
        <p:spPr bwMode="auto">
          <a:xfrm rot="-5400000">
            <a:off x="5676900" y="3238500"/>
            <a:ext cx="533400" cy="152400"/>
          </a:xfrm>
          <a:prstGeom prst="rect">
            <a:avLst/>
          </a:prstGeom>
          <a:solidFill>
            <a:srgbClr val="777777"/>
          </a:solidFill>
          <a:ln w="9525">
            <a:noFill/>
            <a:miter lim="800000"/>
            <a:headEnd/>
            <a:tailEnd/>
          </a:ln>
          <a:effectLst>
            <a:prstShdw prst="shdw17" dist="17961" dir="2700000">
              <a:srgbClr val="474747"/>
            </a:prstShdw>
          </a:effectLst>
        </p:spPr>
        <p:txBody>
          <a:bodyPr wrap="none" anchor="ctr"/>
          <a:lstStyle/>
          <a:p>
            <a:pPr algn="ctr"/>
            <a:r>
              <a:rPr lang="en-US" sz="1200" b="1">
                <a:solidFill>
                  <a:srgbClr val="FFFF00"/>
                </a:solidFill>
                <a:latin typeface="Verdana" pitchFamily="34" charset="0"/>
              </a:rPr>
              <a:t>SPI</a:t>
            </a:r>
          </a:p>
        </p:txBody>
      </p:sp>
      <p:sp>
        <p:nvSpPr>
          <p:cNvPr id="102434" name="Rectangle 137"/>
          <p:cNvSpPr>
            <a:spLocks noChangeArrowheads="1"/>
          </p:cNvSpPr>
          <p:nvPr/>
        </p:nvSpPr>
        <p:spPr bwMode="auto">
          <a:xfrm rot="-5400000">
            <a:off x="5676900" y="3848100"/>
            <a:ext cx="533400" cy="152400"/>
          </a:xfrm>
          <a:prstGeom prst="rect">
            <a:avLst/>
          </a:prstGeom>
          <a:solidFill>
            <a:srgbClr val="777777"/>
          </a:solidFill>
          <a:ln w="9525">
            <a:noFill/>
            <a:miter lim="800000"/>
            <a:headEnd/>
            <a:tailEnd/>
          </a:ln>
          <a:effectLst>
            <a:prstShdw prst="shdw17" dist="17961" dir="2700000">
              <a:srgbClr val="474747"/>
            </a:prstShdw>
          </a:effectLst>
        </p:spPr>
        <p:txBody>
          <a:bodyPr wrap="none" anchor="ctr"/>
          <a:lstStyle/>
          <a:p>
            <a:pPr algn="ctr"/>
            <a:r>
              <a:rPr lang="en-US" sz="1200" b="1">
                <a:solidFill>
                  <a:srgbClr val="FFFF00"/>
                </a:solidFill>
                <a:latin typeface="Verdana" pitchFamily="34" charset="0"/>
              </a:rPr>
              <a:t>CAN</a:t>
            </a:r>
          </a:p>
        </p:txBody>
      </p:sp>
      <p:sp>
        <p:nvSpPr>
          <p:cNvPr id="54411" name="Rectangle 139"/>
          <p:cNvSpPr>
            <a:spLocks noChangeArrowheads="1"/>
          </p:cNvSpPr>
          <p:nvPr/>
        </p:nvSpPr>
        <p:spPr bwMode="auto">
          <a:xfrm>
            <a:off x="4495800" y="3200400"/>
            <a:ext cx="685800" cy="3810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nchor="ctr"/>
          <a:lstStyle/>
          <a:p>
            <a:pPr algn="ctr" fontAlgn="auto">
              <a:spcBef>
                <a:spcPts val="0"/>
              </a:spcBef>
              <a:spcAft>
                <a:spcPts val="0"/>
              </a:spcAft>
              <a:defRPr/>
            </a:pPr>
            <a:r>
              <a:rPr lang="en-US" sz="800">
                <a:solidFill>
                  <a:schemeClr val="bg1"/>
                </a:solidFill>
                <a:latin typeface="Arial" pitchFamily="34" charset="0"/>
                <a:cs typeface="Arial" pitchFamily="34" charset="0"/>
              </a:rPr>
              <a:t>PCIe-PCI Bridge</a:t>
            </a:r>
          </a:p>
        </p:txBody>
      </p:sp>
      <p:sp>
        <p:nvSpPr>
          <p:cNvPr id="102436" name="Rectangle 129"/>
          <p:cNvSpPr>
            <a:spLocks noChangeArrowheads="1"/>
          </p:cNvSpPr>
          <p:nvPr/>
        </p:nvSpPr>
        <p:spPr bwMode="auto">
          <a:xfrm rot="-5400000">
            <a:off x="4274343" y="4717257"/>
            <a:ext cx="1662113" cy="152400"/>
          </a:xfrm>
          <a:prstGeom prst="rect">
            <a:avLst/>
          </a:prstGeom>
          <a:solidFill>
            <a:srgbClr val="777777"/>
          </a:solidFill>
          <a:ln w="9525">
            <a:noFill/>
            <a:miter lim="800000"/>
            <a:headEnd/>
            <a:tailEnd/>
          </a:ln>
          <a:effectLst>
            <a:prstShdw prst="shdw17" dist="17961" dir="2700000">
              <a:srgbClr val="474747"/>
            </a:prstShdw>
          </a:effectLst>
        </p:spPr>
        <p:txBody>
          <a:bodyPr wrap="none" anchor="ctr"/>
          <a:lstStyle/>
          <a:p>
            <a:r>
              <a:rPr lang="en-US" sz="1200" b="1">
                <a:solidFill>
                  <a:schemeClr val="bg1"/>
                </a:solidFill>
                <a:latin typeface="Verdana" pitchFamily="34" charset="0"/>
              </a:rPr>
              <a:t>PCI slot</a:t>
            </a:r>
          </a:p>
        </p:txBody>
      </p:sp>
      <p:sp>
        <p:nvSpPr>
          <p:cNvPr id="102437" name="Rectangle 130"/>
          <p:cNvSpPr>
            <a:spLocks noChangeArrowheads="1"/>
          </p:cNvSpPr>
          <p:nvPr/>
        </p:nvSpPr>
        <p:spPr bwMode="auto">
          <a:xfrm rot="-5400000">
            <a:off x="5486400" y="1676400"/>
            <a:ext cx="914400" cy="152400"/>
          </a:xfrm>
          <a:prstGeom prst="rect">
            <a:avLst/>
          </a:prstGeom>
          <a:solidFill>
            <a:srgbClr val="777777"/>
          </a:solidFill>
          <a:ln w="9525">
            <a:noFill/>
            <a:miter lim="800000"/>
            <a:headEnd/>
            <a:tailEnd/>
          </a:ln>
          <a:effectLst>
            <a:prstShdw prst="shdw17" dist="17961" dir="2700000">
              <a:srgbClr val="474747"/>
            </a:prstShdw>
          </a:effectLst>
        </p:spPr>
        <p:txBody>
          <a:bodyPr wrap="none" anchor="ctr"/>
          <a:lstStyle/>
          <a:p>
            <a:pPr algn="ctr"/>
            <a:r>
              <a:rPr lang="en-US" sz="1200" b="1">
                <a:solidFill>
                  <a:schemeClr val="bg1"/>
                </a:solidFill>
                <a:latin typeface="Verdana" pitchFamily="34" charset="0"/>
              </a:rPr>
              <a:t>PCIe x4 slot</a:t>
            </a:r>
          </a:p>
        </p:txBody>
      </p:sp>
      <p:graphicFrame>
        <p:nvGraphicFramePr>
          <p:cNvPr id="69790" name="Group 158"/>
          <p:cNvGraphicFramePr>
            <a:graphicFrameLocks noGrp="1"/>
          </p:cNvGraphicFramePr>
          <p:nvPr/>
        </p:nvGraphicFramePr>
        <p:xfrm>
          <a:off x="6348413" y="152400"/>
          <a:ext cx="2795587" cy="5855970"/>
        </p:xfrm>
        <a:graphic>
          <a:graphicData uri="http://schemas.openxmlformats.org/drawingml/2006/table">
            <a:tbl>
              <a:tblPr/>
              <a:tblGrid>
                <a:gridCol w="969962"/>
                <a:gridCol w="1825625"/>
              </a:tblGrid>
              <a:tr h="173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Verdana" pitchFamily="34" charset="0"/>
                          <a:cs typeface="Arial" charset="0"/>
                        </a:rPr>
                        <a:t>Feature</a:t>
                      </a:r>
                      <a:endParaRPr kumimoji="0" lang="en-GB" sz="800" b="1" i="0" u="none" strike="noStrike" cap="none" normalizeH="0" baseline="0" smtClean="0">
                        <a:ln>
                          <a:noFill/>
                        </a:ln>
                        <a:solidFill>
                          <a:srgbClr val="FFFFFF"/>
                        </a:solidFill>
                        <a:effectLst/>
                        <a:latin typeface="Verdana"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Verdana" pitchFamily="34" charset="0"/>
                          <a:cs typeface="Arial" charset="0"/>
                        </a:rPr>
                        <a:t>Specification</a:t>
                      </a:r>
                      <a:endParaRPr kumimoji="0" lang="en-GB" sz="800" b="1" i="0" u="none" strike="noStrike" cap="none" normalizeH="0" baseline="0" smtClean="0">
                        <a:ln>
                          <a:noFill/>
                        </a:ln>
                        <a:solidFill>
                          <a:srgbClr val="FFFFFF"/>
                        </a:solidFill>
                        <a:effectLst/>
                        <a:latin typeface="Verdana"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141288">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rPr>
                        <a:t>Daughter Card</a:t>
                      </a: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微軟正黑體"/>
                          <a:cs typeface="微軟正黑體"/>
                        </a:rPr>
                        <a:t>CPU</a:t>
                      </a:r>
                      <a:endParaRPr kumimoji="0" lang="zh-TW" altLang="en-US"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endParaRP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Verdana" pitchFamily="34" charset="0"/>
                          <a:cs typeface="Arial" charset="0"/>
                        </a:rPr>
                        <a:t>Tunnel Creek</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D8"/>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rPr>
                        <a:t>Memory</a:t>
                      </a: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rPr>
                        <a:t>1GB 800MTs memory down</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rPr>
                        <a:t>Chipset</a:t>
                      </a: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rPr>
                        <a:t>On Carrier Board (Topcliff IOH)</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D8"/>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微軟正黑體"/>
                          <a:cs typeface="微軟正黑體"/>
                        </a:rPr>
                        <a:t>Form Factor</a:t>
                      </a:r>
                      <a:endPar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endParaRP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微軟正黑體"/>
                          <a:cs typeface="微軟正黑體"/>
                        </a:rPr>
                        <a:t>COM-Express Type II</a:t>
                      </a:r>
                      <a:endPar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endParaRP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rPr>
                        <a:t>Firmware</a:t>
                      </a: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rPr>
                        <a:t>SPI Flash</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微軟正黑體"/>
                          <a:cs typeface="微軟正黑體"/>
                        </a:rPr>
                        <a:t>Board Layers</a:t>
                      </a:r>
                      <a:endPar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endParaRP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10E19"/>
                          </a:solidFill>
                          <a:effectLst/>
                          <a:latin typeface="Verdana" pitchFamily="34" charset="0"/>
                          <a:ea typeface="微軟正黑體"/>
                          <a:cs typeface="微軟正黑體"/>
                        </a:rPr>
                        <a:t>8</a:t>
                      </a:r>
                      <a:r>
                        <a:rPr kumimoji="0" lang="en-US" altLang="zh-TW" sz="800" b="0" i="0" u="none" strike="noStrike" cap="none" normalizeH="0" baseline="0" smtClean="0">
                          <a:ln>
                            <a:noFill/>
                          </a:ln>
                          <a:solidFill>
                            <a:srgbClr val="000000"/>
                          </a:solidFill>
                          <a:effectLst/>
                          <a:latin typeface="Verdana" pitchFamily="34" charset="0"/>
                          <a:ea typeface="微軟正黑體"/>
                          <a:cs typeface="微軟正黑體"/>
                        </a:rPr>
                        <a:t> layers</a:t>
                      </a:r>
                      <a:endPar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endParaRP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rPr>
                        <a:t>Carrier board</a:t>
                      </a: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rgbClr val="FFFF00"/>
                          </a:solidFill>
                          <a:effectLst/>
                          <a:latin typeface="Verdana" pitchFamily="34" charset="0"/>
                          <a:ea typeface="PMingLiU" pitchFamily="18" charset="-120"/>
                          <a:cs typeface="Times New Roman" pitchFamily="18" charset="0"/>
                        </a:rPr>
                        <a:t>IOH</a:t>
                      </a: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rPr>
                        <a:t>1x Topcliff IOH</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rPr>
                        <a:t>Discrete Chips</a:t>
                      </a: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微軟正黑體"/>
                          <a:cs typeface="微軟正黑體"/>
                        </a:rPr>
                        <a:t>1x SuperIO, 1x HDA Codec, 1x GbE PHY, 1x PCIe-PCI Bridge</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rgbClr val="FFFF00"/>
                          </a:solidFill>
                          <a:effectLst/>
                          <a:latin typeface="Verdana" pitchFamily="34" charset="0"/>
                          <a:ea typeface="PMingLiU" pitchFamily="18" charset="-120"/>
                          <a:cs typeface="Times New Roman" pitchFamily="18" charset="0"/>
                        </a:rPr>
                        <a:t>I2C</a:t>
                      </a: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微軟正黑體"/>
                          <a:cs typeface="微軟正黑體"/>
                        </a:rPr>
                        <a:t>1 header</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rgbClr val="FFFF00"/>
                          </a:solidFill>
                          <a:effectLst/>
                          <a:latin typeface="Verdana" pitchFamily="34" charset="0"/>
                          <a:ea typeface="PMingLiU" pitchFamily="18" charset="-120"/>
                          <a:cs typeface="Times New Roman" pitchFamily="18" charset="0"/>
                        </a:rPr>
                        <a:t>SPI</a:t>
                      </a: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rPr>
                        <a:t>1 header</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rgbClr val="FFFF00"/>
                          </a:solidFill>
                          <a:effectLst/>
                          <a:latin typeface="Verdana" pitchFamily="34" charset="0"/>
                          <a:ea typeface="PMingLiU" pitchFamily="18" charset="-120"/>
                          <a:cs typeface="Times New Roman" pitchFamily="18" charset="0"/>
                        </a:rPr>
                        <a:t>CAN</a:t>
                      </a: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rPr>
                        <a:t>1 header</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555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rgbClr val="FFFF00"/>
                          </a:solidFill>
                          <a:effectLst/>
                          <a:latin typeface="Verdana" pitchFamily="34" charset="0"/>
                          <a:ea typeface="PMingLiU" pitchFamily="18" charset="-120"/>
                          <a:cs typeface="Times New Roman" pitchFamily="18" charset="0"/>
                        </a:rPr>
                        <a:t>LAN</a:t>
                      </a: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微軟正黑體"/>
                          <a:cs typeface="微軟正黑體"/>
                        </a:rPr>
                        <a:t>1 RJ45</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555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rgbClr val="FFFF00"/>
                          </a:solidFill>
                          <a:effectLst/>
                          <a:latin typeface="Verdana" pitchFamily="34" charset="0"/>
                          <a:ea typeface="微軟正黑體"/>
                          <a:cs typeface="微軟正黑體"/>
                        </a:rPr>
                        <a:t>USB 2.0</a:t>
                      </a:r>
                      <a:endParaRPr kumimoji="0" lang="en-US" altLang="zh-TW" sz="800" b="1" i="0" u="none" strike="noStrike" cap="none" normalizeH="0" baseline="0" smtClean="0">
                        <a:ln>
                          <a:noFill/>
                        </a:ln>
                        <a:solidFill>
                          <a:srgbClr val="FFFF00"/>
                        </a:solidFill>
                        <a:effectLst/>
                        <a:latin typeface="Verdana" pitchFamily="34" charset="0"/>
                        <a:ea typeface="PMingLiU" pitchFamily="18" charset="-120"/>
                        <a:cs typeface="Times New Roman" pitchFamily="18" charset="0"/>
                      </a:endParaRPr>
                    </a:p>
                  </a:txBody>
                  <a:tcPr marL="45720" marR="45720"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微軟正黑體"/>
                          <a:cs typeface="微軟正黑體"/>
                        </a:rPr>
                        <a:t>6x USB Hosts, 1x USB Client</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rgbClr val="FFFF00"/>
                          </a:solidFill>
                          <a:effectLst/>
                          <a:latin typeface="Verdana" pitchFamily="34" charset="0"/>
                          <a:ea typeface="PMingLiU" pitchFamily="18" charset="-120"/>
                          <a:cs typeface="Times New Roman" pitchFamily="18" charset="0"/>
                        </a:rPr>
                        <a:t>SD/SDIO/MMC</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rPr>
                        <a:t>2 slots</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rgbClr val="FFFF00"/>
                          </a:solidFill>
                          <a:effectLst/>
                          <a:latin typeface="Verdana" pitchFamily="34" charset="0"/>
                          <a:ea typeface="微軟正黑體"/>
                          <a:cs typeface="微軟正黑體"/>
                        </a:rPr>
                        <a:t>SATA II</a:t>
                      </a:r>
                      <a:endParaRPr kumimoji="0" lang="en-US" altLang="zh-TW" sz="800" b="1" i="0" u="none" strike="noStrike" cap="none" normalizeH="0" baseline="0" smtClean="0">
                        <a:ln>
                          <a:noFill/>
                        </a:ln>
                        <a:solidFill>
                          <a:srgbClr val="FFFF00"/>
                        </a:solidFill>
                        <a:effectLst/>
                        <a:latin typeface="Verdana" pitchFamily="34" charset="0"/>
                        <a:ea typeface="PMingLiU" pitchFamily="18" charset="-120"/>
                        <a:cs typeface="Times New Roman" pitchFamily="18" charset="0"/>
                      </a:endParaRP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微軟正黑體"/>
                          <a:cs typeface="微軟正黑體"/>
                        </a:rPr>
                        <a:t>2 ports</a:t>
                      </a:r>
                      <a:endPar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endParaRP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微軟正黑體"/>
                          <a:cs typeface="微軟正黑體"/>
                        </a:rPr>
                        <a:t>PCIe Minicard</a:t>
                      </a:r>
                      <a:endPar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endParaRP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微軟正黑體"/>
                          <a:cs typeface="微軟正黑體"/>
                        </a:rPr>
                        <a:t>1 mini PCIe slot</a:t>
                      </a:r>
                      <a:endPar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endParaRP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rPr>
                        <a:t>PCIe</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rPr>
                        <a:t>2 PCIe x4 slots (with PCIe x1 signals)</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rPr>
                        <a:t>Display</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rPr>
                        <a:t>LVDS &amp; SDVO slots</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rPr>
                        <a:t>Audio</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rPr>
                        <a:t>1 HDA 7.1 audio jack</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微軟正黑體"/>
                          <a:cs typeface="微軟正黑體"/>
                        </a:rPr>
                        <a:t>PS/2</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微軟正黑體"/>
                          <a:cs typeface="微軟正黑體"/>
                        </a:rPr>
                        <a:t>Keyboard + Mouse</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rgbClr val="FFFF00"/>
                          </a:solidFill>
                          <a:effectLst/>
                          <a:latin typeface="Verdana" pitchFamily="34" charset="0"/>
                          <a:ea typeface="PMingLiU" pitchFamily="18" charset="-120"/>
                          <a:cs typeface="Times New Roman" pitchFamily="18" charset="0"/>
                        </a:rPr>
                        <a:t>Serial Interfaces</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微軟正黑體"/>
                          <a:cs typeface="微軟正黑體"/>
                        </a:rPr>
                        <a:t>3x RS232, 1x RS232/485</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rPr>
                        <a:t>PCI</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rPr>
                        <a:t>1 slot</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12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微軟正黑體"/>
                          <a:cs typeface="微軟正黑體"/>
                        </a:rPr>
                        <a:t>Power</a:t>
                      </a:r>
                      <a:endPar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endParaRP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微軟正黑體"/>
                          <a:cs typeface="微軟正黑體"/>
                        </a:rPr>
                        <a:t>Adapter 12V DC &amp; ATX PS</a:t>
                      </a:r>
                      <a:endPar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endParaRP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2000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rPr>
                        <a:t>Form Factor</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00000"/>
                          </a:solidFill>
                          <a:effectLst/>
                          <a:latin typeface="Verdana" pitchFamily="34" charset="0"/>
                          <a:ea typeface="PMingLiU" pitchFamily="18" charset="-120"/>
                          <a:cs typeface="Times New Roman" pitchFamily="18" charset="0"/>
                        </a:rPr>
                        <a:t>uATX</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2000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bg1"/>
                          </a:solidFill>
                          <a:effectLst/>
                          <a:latin typeface="Verdana" pitchFamily="34" charset="0"/>
                          <a:ea typeface="PMingLiU" pitchFamily="18" charset="-120"/>
                          <a:cs typeface="Times New Roman" pitchFamily="18" charset="0"/>
                        </a:rPr>
                        <a:t>Board Layers</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0" i="0" u="none" strike="noStrike" cap="none" normalizeH="0" baseline="0" smtClean="0">
                          <a:ln>
                            <a:noFill/>
                          </a:ln>
                          <a:solidFill>
                            <a:srgbClr val="010E19"/>
                          </a:solidFill>
                          <a:effectLst/>
                          <a:latin typeface="Verdana" pitchFamily="34" charset="0"/>
                          <a:ea typeface="PMingLiU" pitchFamily="18" charset="-120"/>
                          <a:cs typeface="Times New Roman" pitchFamily="18" charset="0"/>
                        </a:rPr>
                        <a:t>8 layers</a:t>
                      </a:r>
                    </a:p>
                  </a:txBody>
                  <a:tcPr marL="45720" marR="45720" marT="36576" marB="365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bl>
          </a:graphicData>
        </a:graphic>
      </p:graphicFrame>
      <p:sp>
        <p:nvSpPr>
          <p:cNvPr id="3" name="Rectangle 164"/>
          <p:cNvSpPr>
            <a:spLocks noChangeArrowheads="1"/>
          </p:cNvSpPr>
          <p:nvPr/>
        </p:nvSpPr>
        <p:spPr bwMode="auto">
          <a:xfrm>
            <a:off x="1828800" y="4572000"/>
            <a:ext cx="990600" cy="4572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nchor="ctr"/>
          <a:lstStyle/>
          <a:p>
            <a:pPr algn="ctr">
              <a:defRPr/>
            </a:pPr>
            <a:r>
              <a:rPr lang="en-US" sz="1000">
                <a:solidFill>
                  <a:schemeClr val="bg1"/>
                </a:solidFill>
              </a:rPr>
              <a:t>GbE PHY</a:t>
            </a:r>
          </a:p>
          <a:p>
            <a:pPr algn="ctr">
              <a:defRPr/>
            </a:pPr>
            <a:r>
              <a:rPr lang="en-US" sz="900">
                <a:solidFill>
                  <a:schemeClr val="bg1"/>
                </a:solidFill>
              </a:rPr>
              <a:t>(RTL8211CL*)</a:t>
            </a:r>
          </a:p>
        </p:txBody>
      </p:sp>
      <p:sp>
        <p:nvSpPr>
          <p:cNvPr id="102528" name="Rectangle 130"/>
          <p:cNvSpPr>
            <a:spLocks noChangeArrowheads="1"/>
          </p:cNvSpPr>
          <p:nvPr/>
        </p:nvSpPr>
        <p:spPr bwMode="auto">
          <a:xfrm rot="-5400000">
            <a:off x="-266700" y="4305300"/>
            <a:ext cx="1066800" cy="228600"/>
          </a:xfrm>
          <a:prstGeom prst="rect">
            <a:avLst/>
          </a:prstGeom>
          <a:solidFill>
            <a:srgbClr val="EDEAF0"/>
          </a:solidFill>
          <a:ln w="9525">
            <a:noFill/>
            <a:miter lim="800000"/>
            <a:headEnd/>
            <a:tailEnd/>
          </a:ln>
          <a:effectLst>
            <a:prstShdw prst="shdw17" dist="17961" dir="2700000">
              <a:srgbClr val="474747"/>
            </a:prstShdw>
          </a:effectLst>
        </p:spPr>
        <p:txBody>
          <a:bodyPr wrap="none" anchor="ctr"/>
          <a:lstStyle/>
          <a:p>
            <a:pPr algn="ctr"/>
            <a:r>
              <a:rPr lang="en-US" sz="1400" b="1">
                <a:latin typeface="Verdana" pitchFamily="34" charset="0"/>
              </a:rPr>
              <a:t>ATX-Power</a:t>
            </a:r>
          </a:p>
        </p:txBody>
      </p:sp>
      <p:sp>
        <p:nvSpPr>
          <p:cNvPr id="65665" name="Slide Number Placeholder 89"/>
          <p:cNvSpPr txBox="1">
            <a:spLocks noGrp="1"/>
          </p:cNvSpPr>
          <p:nvPr/>
        </p:nvSpPr>
        <p:spPr bwMode="auto">
          <a:xfrm>
            <a:off x="76200" y="6400800"/>
            <a:ext cx="415925" cy="304800"/>
          </a:xfrm>
          <a:prstGeom prst="rect">
            <a:avLst/>
          </a:prstGeom>
          <a:noFill/>
          <a:ln>
            <a:miter lim="800000"/>
            <a:headEnd/>
            <a:tailEnd/>
          </a:ln>
        </p:spPr>
        <p:txBody>
          <a:bodyPr lIns="0" tIns="0" rIns="0" bIns="0"/>
          <a:lstStyle/>
          <a:p>
            <a:pPr eaLnBrk="0" hangingPunct="0">
              <a:defRPr/>
            </a:pPr>
            <a:fld id="{2EAEE087-6A99-4245-A789-195958458B38}" type="slidenum">
              <a:rPr lang="en-US" sz="800">
                <a:solidFill>
                  <a:srgbClr val="FFFFFF"/>
                </a:solidFill>
                <a:latin typeface="+mn-lt"/>
                <a:ea typeface="SimSun" pitchFamily="2" charset="-122"/>
              </a:rPr>
              <a:pPr eaLnBrk="0" hangingPunct="0">
                <a:defRPr/>
              </a:pPr>
              <a:t>40</a:t>
            </a:fld>
            <a:endParaRPr lang="en-US" sz="800">
              <a:solidFill>
                <a:srgbClr val="FFFFFF"/>
              </a:solidFill>
              <a:latin typeface="+mn-lt"/>
              <a:ea typeface="SimSun" pitchFamily="2" charset="-122"/>
            </a:endParaRPr>
          </a:p>
        </p:txBody>
      </p:sp>
      <p:sp>
        <p:nvSpPr>
          <p:cNvPr id="54375" name="Rectangle 103"/>
          <p:cNvSpPr>
            <a:spLocks noChangeArrowheads="1"/>
          </p:cNvSpPr>
          <p:nvPr/>
        </p:nvSpPr>
        <p:spPr bwMode="auto">
          <a:xfrm>
            <a:off x="76200" y="762000"/>
            <a:ext cx="2133600" cy="3033713"/>
          </a:xfrm>
          <a:prstGeom prst="rect">
            <a:avLst/>
          </a:prstGeom>
          <a:solidFill>
            <a:srgbClr val="008000"/>
          </a:solidFill>
          <a:ln w="9525">
            <a:noFill/>
            <a:miter lim="800000"/>
            <a:headEnd/>
            <a:tailEnd/>
          </a:ln>
          <a:effectLst>
            <a:outerShdw dist="107763" dir="18900000" algn="ctr" rotWithShape="0">
              <a:srgbClr val="808080">
                <a:alpha val="50000"/>
              </a:srgbClr>
            </a:outerShdw>
          </a:effectLst>
        </p:spPr>
        <p:txBody>
          <a:bodyPr wrap="none" anchor="ctr"/>
          <a:lstStyle/>
          <a:p>
            <a:pPr fontAlgn="auto">
              <a:spcBef>
                <a:spcPts val="0"/>
              </a:spcBef>
              <a:spcAft>
                <a:spcPts val="0"/>
              </a:spcAft>
              <a:defRPr/>
            </a:pPr>
            <a:endParaRPr lang="en-US">
              <a:latin typeface="Arial" pitchFamily="34" charset="0"/>
              <a:cs typeface="Arial" pitchFamily="34" charset="0"/>
            </a:endParaRPr>
          </a:p>
        </p:txBody>
      </p:sp>
      <p:sp>
        <p:nvSpPr>
          <p:cNvPr id="102531" name="Rectangle 104"/>
          <p:cNvSpPr>
            <a:spLocks noChangeArrowheads="1"/>
          </p:cNvSpPr>
          <p:nvPr/>
        </p:nvSpPr>
        <p:spPr bwMode="auto">
          <a:xfrm>
            <a:off x="2057400" y="1295400"/>
            <a:ext cx="74613" cy="2362200"/>
          </a:xfrm>
          <a:prstGeom prst="rect">
            <a:avLst/>
          </a:prstGeom>
          <a:noFill/>
          <a:ln w="12700">
            <a:solidFill>
              <a:schemeClr val="tx1"/>
            </a:solidFill>
            <a:prstDash val="dash"/>
            <a:miter lim="800000"/>
            <a:headEnd/>
            <a:tailEnd/>
          </a:ln>
        </p:spPr>
        <p:txBody>
          <a:bodyPr wrap="none" anchor="ctr"/>
          <a:lstStyle/>
          <a:p>
            <a:endParaRPr lang="en-US">
              <a:latin typeface="Verdana" pitchFamily="34" charset="0"/>
            </a:endParaRPr>
          </a:p>
        </p:txBody>
      </p:sp>
      <p:sp>
        <p:nvSpPr>
          <p:cNvPr id="102532" name="Rectangle 105"/>
          <p:cNvSpPr>
            <a:spLocks noChangeArrowheads="1"/>
          </p:cNvSpPr>
          <p:nvPr/>
        </p:nvSpPr>
        <p:spPr bwMode="auto">
          <a:xfrm>
            <a:off x="1905000" y="1295400"/>
            <a:ext cx="76200" cy="2362200"/>
          </a:xfrm>
          <a:prstGeom prst="rect">
            <a:avLst/>
          </a:prstGeom>
          <a:noFill/>
          <a:ln w="12700">
            <a:solidFill>
              <a:schemeClr val="tx1"/>
            </a:solidFill>
            <a:prstDash val="dash"/>
            <a:miter lim="800000"/>
            <a:headEnd/>
            <a:tailEnd/>
          </a:ln>
        </p:spPr>
        <p:txBody>
          <a:bodyPr wrap="none" anchor="ctr"/>
          <a:lstStyle/>
          <a:p>
            <a:endParaRPr lang="en-US">
              <a:latin typeface="Verdana" pitchFamily="34" charset="0"/>
            </a:endParaRPr>
          </a:p>
        </p:txBody>
      </p:sp>
      <p:grpSp>
        <p:nvGrpSpPr>
          <p:cNvPr id="102533" name="Group 109"/>
          <p:cNvGrpSpPr>
            <a:grpSpLocks/>
          </p:cNvGrpSpPr>
          <p:nvPr/>
        </p:nvGrpSpPr>
        <p:grpSpPr bwMode="auto">
          <a:xfrm>
            <a:off x="990600" y="1585913"/>
            <a:ext cx="838200" cy="685800"/>
            <a:chOff x="1344" y="816"/>
            <a:chExt cx="576" cy="432"/>
          </a:xfrm>
        </p:grpSpPr>
        <p:pic>
          <p:nvPicPr>
            <p:cNvPr id="102555" name="Picture 107"/>
            <p:cNvPicPr>
              <a:picLocks noChangeAspect="1" noChangeArrowheads="1"/>
            </p:cNvPicPr>
            <p:nvPr/>
          </p:nvPicPr>
          <p:blipFill>
            <a:blip r:embed="rId5" cstate="print"/>
            <a:srcRect/>
            <a:stretch>
              <a:fillRect/>
            </a:stretch>
          </p:blipFill>
          <p:spPr bwMode="auto">
            <a:xfrm>
              <a:off x="1392" y="816"/>
              <a:ext cx="436" cy="432"/>
            </a:xfrm>
            <a:prstGeom prst="rect">
              <a:avLst/>
            </a:prstGeom>
            <a:noFill/>
            <a:ln w="9525">
              <a:noFill/>
              <a:miter lim="800000"/>
              <a:headEnd/>
              <a:tailEnd/>
            </a:ln>
          </p:spPr>
        </p:pic>
        <p:sp>
          <p:nvSpPr>
            <p:cNvPr id="54380" name="Text Box 108"/>
            <p:cNvSpPr txBox="1">
              <a:spLocks noChangeArrowheads="1"/>
            </p:cNvSpPr>
            <p:nvPr/>
          </p:nvSpPr>
          <p:spPr bwMode="auto">
            <a:xfrm>
              <a:off x="1344" y="864"/>
              <a:ext cx="576" cy="2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1200" b="1">
                  <a:solidFill>
                    <a:schemeClr val="bg1"/>
                  </a:solidFill>
                </a:rPr>
                <a:t>Tunnel Creek</a:t>
              </a:r>
            </a:p>
          </p:txBody>
        </p:sp>
      </p:grpSp>
      <p:sp>
        <p:nvSpPr>
          <p:cNvPr id="54382" name="Rectangle 110"/>
          <p:cNvSpPr>
            <a:spLocks noChangeArrowheads="1"/>
          </p:cNvSpPr>
          <p:nvPr/>
        </p:nvSpPr>
        <p:spPr bwMode="auto">
          <a:xfrm>
            <a:off x="1066800" y="2805113"/>
            <a:ext cx="609600" cy="3810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1000" b="1" dirty="0">
                <a:solidFill>
                  <a:schemeClr val="bg1"/>
                </a:solidFill>
                <a:latin typeface="Arial" pitchFamily="34" charset="0"/>
                <a:cs typeface="Arial" pitchFamily="34" charset="0"/>
              </a:rPr>
              <a:t>SPI Flash</a:t>
            </a:r>
          </a:p>
          <a:p>
            <a:pPr algn="ctr" fontAlgn="auto">
              <a:spcBef>
                <a:spcPts val="0"/>
              </a:spcBef>
              <a:spcAft>
                <a:spcPts val="0"/>
              </a:spcAft>
              <a:defRPr/>
            </a:pPr>
            <a:r>
              <a:rPr lang="en-US" sz="1000" b="1" dirty="0">
                <a:solidFill>
                  <a:schemeClr val="bg1"/>
                </a:solidFill>
                <a:latin typeface="Arial" pitchFamily="34" charset="0"/>
                <a:cs typeface="Arial" pitchFamily="34" charset="0"/>
              </a:rPr>
              <a:t>(BIOS)</a:t>
            </a:r>
          </a:p>
        </p:txBody>
      </p:sp>
      <p:sp>
        <p:nvSpPr>
          <p:cNvPr id="54383" name="Rectangle 111"/>
          <p:cNvSpPr>
            <a:spLocks noChangeArrowheads="1"/>
          </p:cNvSpPr>
          <p:nvPr/>
        </p:nvSpPr>
        <p:spPr bwMode="auto">
          <a:xfrm>
            <a:off x="533400" y="2805113"/>
            <a:ext cx="457200" cy="3810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1000" b="1">
                <a:solidFill>
                  <a:schemeClr val="bg1"/>
                </a:solidFill>
                <a:latin typeface="Arial" pitchFamily="34" charset="0"/>
                <a:cs typeface="Arial" pitchFamily="34" charset="0"/>
              </a:rPr>
              <a:t>CPLD</a:t>
            </a:r>
          </a:p>
        </p:txBody>
      </p:sp>
      <p:sp>
        <p:nvSpPr>
          <p:cNvPr id="54384" name="Rectangle 112"/>
          <p:cNvSpPr>
            <a:spLocks noChangeArrowheads="1"/>
          </p:cNvSpPr>
          <p:nvPr/>
        </p:nvSpPr>
        <p:spPr bwMode="auto">
          <a:xfrm>
            <a:off x="990600" y="3338513"/>
            <a:ext cx="533400" cy="2286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nchor="ctr"/>
          <a:lstStyle/>
          <a:p>
            <a:pPr algn="ctr" fontAlgn="auto">
              <a:spcBef>
                <a:spcPts val="0"/>
              </a:spcBef>
              <a:spcAft>
                <a:spcPts val="0"/>
              </a:spcAft>
              <a:defRPr/>
            </a:pPr>
            <a:r>
              <a:rPr lang="en-US" sz="800" b="1">
                <a:solidFill>
                  <a:schemeClr val="bg1"/>
                </a:solidFill>
                <a:latin typeface="Arial" pitchFamily="34" charset="0"/>
                <a:cs typeface="Arial" pitchFamily="34" charset="0"/>
              </a:rPr>
              <a:t>XDP Header</a:t>
            </a:r>
          </a:p>
        </p:txBody>
      </p:sp>
      <p:sp>
        <p:nvSpPr>
          <p:cNvPr id="54385" name="Rectangle 113"/>
          <p:cNvSpPr>
            <a:spLocks noChangeArrowheads="1"/>
          </p:cNvSpPr>
          <p:nvPr/>
        </p:nvSpPr>
        <p:spPr bwMode="auto">
          <a:xfrm>
            <a:off x="228600" y="3262313"/>
            <a:ext cx="685800" cy="47148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nchor="ctr"/>
          <a:lstStyle/>
          <a:p>
            <a:pPr algn="ctr" fontAlgn="auto">
              <a:spcBef>
                <a:spcPts val="0"/>
              </a:spcBef>
              <a:spcAft>
                <a:spcPts val="0"/>
              </a:spcAft>
              <a:defRPr/>
            </a:pPr>
            <a:r>
              <a:rPr lang="en-US" sz="1000" b="1" dirty="0" err="1">
                <a:solidFill>
                  <a:schemeClr val="bg1"/>
                </a:solidFill>
                <a:latin typeface="Arial" pitchFamily="34" charset="0"/>
                <a:cs typeface="Arial" pitchFamily="34" charset="0"/>
              </a:rPr>
              <a:t>Pwr</a:t>
            </a:r>
            <a:r>
              <a:rPr lang="en-US" sz="1000" b="1" dirty="0">
                <a:solidFill>
                  <a:schemeClr val="bg1"/>
                </a:solidFill>
                <a:latin typeface="Arial" pitchFamily="34" charset="0"/>
                <a:cs typeface="Arial" pitchFamily="34" charset="0"/>
              </a:rPr>
              <a:t> </a:t>
            </a:r>
            <a:r>
              <a:rPr lang="en-US" sz="1000" b="1" dirty="0" err="1">
                <a:solidFill>
                  <a:schemeClr val="bg1"/>
                </a:solidFill>
                <a:latin typeface="Arial" pitchFamily="34" charset="0"/>
                <a:cs typeface="Arial" pitchFamily="34" charset="0"/>
              </a:rPr>
              <a:t>mgn</a:t>
            </a:r>
            <a:r>
              <a:rPr lang="en-US" sz="1000" b="1" dirty="0">
                <a:solidFill>
                  <a:schemeClr val="bg1"/>
                </a:solidFill>
                <a:latin typeface="Arial" pitchFamily="34" charset="0"/>
                <a:cs typeface="Arial" pitchFamily="34" charset="0"/>
              </a:rPr>
              <a:t> &amp; clock</a:t>
            </a:r>
          </a:p>
        </p:txBody>
      </p:sp>
      <p:sp>
        <p:nvSpPr>
          <p:cNvPr id="54386" name="Rectangle 114"/>
          <p:cNvSpPr>
            <a:spLocks noChangeArrowheads="1"/>
          </p:cNvSpPr>
          <p:nvPr/>
        </p:nvSpPr>
        <p:spPr bwMode="auto">
          <a:xfrm>
            <a:off x="152400" y="1509713"/>
            <a:ext cx="381000" cy="16668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800" b="1">
                <a:solidFill>
                  <a:schemeClr val="bg1"/>
                </a:solidFill>
                <a:latin typeface="+mn-lt"/>
                <a:cs typeface="+mn-cs"/>
              </a:rPr>
              <a:t>DDR2</a:t>
            </a:r>
          </a:p>
        </p:txBody>
      </p:sp>
      <p:sp>
        <p:nvSpPr>
          <p:cNvPr id="54404" name="Text Box 132"/>
          <p:cNvSpPr txBox="1">
            <a:spLocks noChangeArrowheads="1"/>
          </p:cNvSpPr>
          <p:nvPr/>
        </p:nvSpPr>
        <p:spPr bwMode="auto">
          <a:xfrm rot="16200000">
            <a:off x="865187" y="1917701"/>
            <a:ext cx="2195513" cy="646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auto">
              <a:spcBef>
                <a:spcPct val="50000"/>
              </a:spcBef>
              <a:spcAft>
                <a:spcPts val="0"/>
              </a:spcAft>
              <a:defRPr/>
            </a:pPr>
            <a:r>
              <a:rPr lang="en-US" b="1" dirty="0">
                <a:solidFill>
                  <a:schemeClr val="bg1"/>
                </a:solidFill>
                <a:latin typeface="Arial" pitchFamily="34" charset="0"/>
                <a:cs typeface="Arial" pitchFamily="34" charset="0"/>
              </a:rPr>
              <a:t>COM Express Type  2 connector</a:t>
            </a:r>
          </a:p>
        </p:txBody>
      </p:sp>
      <p:sp>
        <p:nvSpPr>
          <p:cNvPr id="102540" name="Line 218"/>
          <p:cNvSpPr>
            <a:spLocks noChangeShapeType="1"/>
          </p:cNvSpPr>
          <p:nvPr/>
        </p:nvSpPr>
        <p:spPr bwMode="auto">
          <a:xfrm>
            <a:off x="1219200" y="2271713"/>
            <a:ext cx="0" cy="533400"/>
          </a:xfrm>
          <a:prstGeom prst="line">
            <a:avLst/>
          </a:prstGeom>
          <a:noFill/>
          <a:ln w="28575">
            <a:solidFill>
              <a:schemeClr val="tx1"/>
            </a:solidFill>
            <a:round/>
            <a:headEnd/>
            <a:tailEnd/>
          </a:ln>
        </p:spPr>
        <p:txBody>
          <a:bodyPr/>
          <a:lstStyle/>
          <a:p>
            <a:endParaRPr lang="en-US"/>
          </a:p>
        </p:txBody>
      </p:sp>
      <p:sp>
        <p:nvSpPr>
          <p:cNvPr id="54491" name="Text Box 219"/>
          <p:cNvSpPr txBox="1">
            <a:spLocks noChangeArrowheads="1"/>
          </p:cNvSpPr>
          <p:nvPr/>
        </p:nvSpPr>
        <p:spPr bwMode="auto">
          <a:xfrm>
            <a:off x="1143000" y="2424113"/>
            <a:ext cx="457200" cy="2143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auto">
              <a:spcBef>
                <a:spcPct val="50000"/>
              </a:spcBef>
              <a:spcAft>
                <a:spcPts val="0"/>
              </a:spcAft>
              <a:defRPr/>
            </a:pPr>
            <a:r>
              <a:rPr lang="en-US" sz="800">
                <a:solidFill>
                  <a:schemeClr val="bg1"/>
                </a:solidFill>
                <a:latin typeface="Arial" pitchFamily="34" charset="0"/>
                <a:cs typeface="Arial" pitchFamily="34" charset="0"/>
              </a:rPr>
              <a:t>SPI</a:t>
            </a:r>
          </a:p>
        </p:txBody>
      </p:sp>
      <p:sp>
        <p:nvSpPr>
          <p:cNvPr id="54644" name="Text Box 372"/>
          <p:cNvSpPr txBox="1">
            <a:spLocks noChangeArrowheads="1"/>
          </p:cNvSpPr>
          <p:nvPr/>
        </p:nvSpPr>
        <p:spPr bwMode="auto">
          <a:xfrm>
            <a:off x="304800" y="762000"/>
            <a:ext cx="17526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a:solidFill>
                  <a:schemeClr val="bg1"/>
                </a:solidFill>
              </a:rPr>
              <a:t>Daughter Card (Little Bay)</a:t>
            </a:r>
          </a:p>
        </p:txBody>
      </p:sp>
      <p:sp>
        <p:nvSpPr>
          <p:cNvPr id="4" name="Rectangle 114"/>
          <p:cNvSpPr>
            <a:spLocks noChangeArrowheads="1"/>
          </p:cNvSpPr>
          <p:nvPr/>
        </p:nvSpPr>
        <p:spPr bwMode="auto">
          <a:xfrm>
            <a:off x="152400" y="1752600"/>
            <a:ext cx="381000" cy="16668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800" b="1">
                <a:solidFill>
                  <a:schemeClr val="bg1"/>
                </a:solidFill>
                <a:latin typeface="+mn-lt"/>
                <a:cs typeface="+mn-cs"/>
              </a:rPr>
              <a:t>DDR2</a:t>
            </a:r>
          </a:p>
        </p:txBody>
      </p:sp>
      <p:sp>
        <p:nvSpPr>
          <p:cNvPr id="5" name="Rectangle 114"/>
          <p:cNvSpPr>
            <a:spLocks noChangeArrowheads="1"/>
          </p:cNvSpPr>
          <p:nvPr/>
        </p:nvSpPr>
        <p:spPr bwMode="auto">
          <a:xfrm>
            <a:off x="152400" y="2209800"/>
            <a:ext cx="381000" cy="16668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800" b="1">
                <a:solidFill>
                  <a:schemeClr val="bg1"/>
                </a:solidFill>
                <a:latin typeface="+mn-lt"/>
                <a:cs typeface="+mn-cs"/>
              </a:rPr>
              <a:t>DDR2</a:t>
            </a:r>
          </a:p>
        </p:txBody>
      </p:sp>
      <p:sp>
        <p:nvSpPr>
          <p:cNvPr id="6" name="Rectangle 114"/>
          <p:cNvSpPr>
            <a:spLocks noChangeArrowheads="1"/>
          </p:cNvSpPr>
          <p:nvPr/>
        </p:nvSpPr>
        <p:spPr bwMode="auto">
          <a:xfrm>
            <a:off x="152400" y="1981200"/>
            <a:ext cx="381000" cy="16668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800" b="1">
                <a:solidFill>
                  <a:schemeClr val="bg1"/>
                </a:solidFill>
                <a:latin typeface="+mn-lt"/>
                <a:cs typeface="+mn-cs"/>
              </a:rPr>
              <a:t>DDR2</a:t>
            </a:r>
          </a:p>
        </p:txBody>
      </p:sp>
      <p:sp>
        <p:nvSpPr>
          <p:cNvPr id="7" name="Rectangle 114"/>
          <p:cNvSpPr>
            <a:spLocks noChangeArrowheads="1"/>
          </p:cNvSpPr>
          <p:nvPr/>
        </p:nvSpPr>
        <p:spPr bwMode="auto">
          <a:xfrm>
            <a:off x="609600" y="1524000"/>
            <a:ext cx="381000" cy="16668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800" b="1">
                <a:solidFill>
                  <a:schemeClr val="bg1"/>
                </a:solidFill>
                <a:latin typeface="+mn-lt"/>
                <a:cs typeface="+mn-cs"/>
              </a:rPr>
              <a:t>DDR2</a:t>
            </a:r>
          </a:p>
        </p:txBody>
      </p:sp>
      <p:sp>
        <p:nvSpPr>
          <p:cNvPr id="8" name="Rectangle 114"/>
          <p:cNvSpPr>
            <a:spLocks noChangeArrowheads="1"/>
          </p:cNvSpPr>
          <p:nvPr/>
        </p:nvSpPr>
        <p:spPr bwMode="auto">
          <a:xfrm>
            <a:off x="609600" y="1766888"/>
            <a:ext cx="381000" cy="16668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800" b="1">
                <a:solidFill>
                  <a:schemeClr val="bg1"/>
                </a:solidFill>
                <a:latin typeface="+mn-lt"/>
                <a:cs typeface="+mn-cs"/>
              </a:rPr>
              <a:t>DDR2</a:t>
            </a:r>
          </a:p>
        </p:txBody>
      </p:sp>
      <p:sp>
        <p:nvSpPr>
          <p:cNvPr id="9" name="Rectangle 114"/>
          <p:cNvSpPr>
            <a:spLocks noChangeArrowheads="1"/>
          </p:cNvSpPr>
          <p:nvPr/>
        </p:nvSpPr>
        <p:spPr bwMode="auto">
          <a:xfrm>
            <a:off x="609600" y="2224088"/>
            <a:ext cx="381000" cy="16668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800" b="1">
                <a:solidFill>
                  <a:schemeClr val="bg1"/>
                </a:solidFill>
                <a:latin typeface="+mn-lt"/>
                <a:cs typeface="+mn-cs"/>
              </a:rPr>
              <a:t>DDR2</a:t>
            </a:r>
          </a:p>
        </p:txBody>
      </p:sp>
      <p:sp>
        <p:nvSpPr>
          <p:cNvPr id="10" name="Rectangle 114"/>
          <p:cNvSpPr>
            <a:spLocks noChangeArrowheads="1"/>
          </p:cNvSpPr>
          <p:nvPr/>
        </p:nvSpPr>
        <p:spPr bwMode="auto">
          <a:xfrm>
            <a:off x="609600" y="1995488"/>
            <a:ext cx="381000" cy="16668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fontAlgn="auto">
              <a:spcBef>
                <a:spcPts val="0"/>
              </a:spcBef>
              <a:spcAft>
                <a:spcPts val="0"/>
              </a:spcAft>
              <a:defRPr/>
            </a:pPr>
            <a:r>
              <a:rPr lang="en-US" sz="800" b="1">
                <a:solidFill>
                  <a:schemeClr val="bg1"/>
                </a:solidFill>
                <a:latin typeface="+mn-lt"/>
                <a:cs typeface="+mn-cs"/>
              </a:rPr>
              <a:t>DDR2</a:t>
            </a:r>
          </a:p>
        </p:txBody>
      </p:sp>
      <p:grpSp>
        <p:nvGrpSpPr>
          <p:cNvPr id="102550" name="Group 235"/>
          <p:cNvGrpSpPr>
            <a:grpSpLocks/>
          </p:cNvGrpSpPr>
          <p:nvPr/>
        </p:nvGrpSpPr>
        <p:grpSpPr bwMode="auto">
          <a:xfrm>
            <a:off x="2743200" y="3429000"/>
            <a:ext cx="990600" cy="688975"/>
            <a:chOff x="1728" y="2160"/>
            <a:chExt cx="624" cy="434"/>
          </a:xfrm>
        </p:grpSpPr>
        <p:grpSp>
          <p:nvGrpSpPr>
            <p:cNvPr id="102551" name="Group 233"/>
            <p:cNvGrpSpPr>
              <a:grpSpLocks/>
            </p:cNvGrpSpPr>
            <p:nvPr/>
          </p:nvGrpSpPr>
          <p:grpSpPr bwMode="auto">
            <a:xfrm>
              <a:off x="1776" y="2160"/>
              <a:ext cx="480" cy="434"/>
              <a:chOff x="1728" y="1582"/>
              <a:chExt cx="768" cy="528"/>
            </a:xfrm>
          </p:grpSpPr>
          <p:pic>
            <p:nvPicPr>
              <p:cNvPr id="102553" name="Picture 40"/>
              <p:cNvPicPr>
                <a:picLocks noChangeAspect="1" noChangeArrowheads="1"/>
              </p:cNvPicPr>
              <p:nvPr/>
            </p:nvPicPr>
            <p:blipFill>
              <a:blip r:embed="rId6" cstate="print"/>
              <a:srcRect/>
              <a:stretch>
                <a:fillRect/>
              </a:stretch>
            </p:blipFill>
            <p:spPr bwMode="auto">
              <a:xfrm>
                <a:off x="1728" y="1582"/>
                <a:ext cx="768" cy="528"/>
              </a:xfrm>
              <a:prstGeom prst="rect">
                <a:avLst/>
              </a:prstGeom>
              <a:noFill/>
              <a:ln w="9525">
                <a:noFill/>
                <a:miter lim="800000"/>
                <a:headEnd/>
                <a:tailEnd/>
              </a:ln>
            </p:spPr>
          </p:pic>
          <p:pic>
            <p:nvPicPr>
              <p:cNvPr id="102554" name="Picture 101"/>
              <p:cNvPicPr>
                <a:picLocks noChangeAspect="1" noChangeArrowheads="1"/>
              </p:cNvPicPr>
              <p:nvPr/>
            </p:nvPicPr>
            <p:blipFill>
              <a:blip r:embed="rId7" cstate="print"/>
              <a:srcRect/>
              <a:stretch>
                <a:fillRect/>
              </a:stretch>
            </p:blipFill>
            <p:spPr bwMode="auto">
              <a:xfrm>
                <a:off x="1882" y="1793"/>
                <a:ext cx="460" cy="167"/>
              </a:xfrm>
              <a:prstGeom prst="rect">
                <a:avLst/>
              </a:prstGeom>
              <a:noFill/>
              <a:ln w="9525">
                <a:noFill/>
                <a:miter lim="800000"/>
                <a:headEnd/>
                <a:tailEnd/>
              </a:ln>
            </p:spPr>
          </p:pic>
        </p:grpSp>
        <p:sp>
          <p:nvSpPr>
            <p:cNvPr id="65770" name="Text Box 234"/>
            <p:cNvSpPr txBox="1">
              <a:spLocks noChangeArrowheads="1"/>
            </p:cNvSpPr>
            <p:nvPr/>
          </p:nvSpPr>
          <p:spPr bwMode="auto">
            <a:xfrm>
              <a:off x="1728" y="2160"/>
              <a:ext cx="624" cy="19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400" b="1">
                  <a:solidFill>
                    <a:schemeClr val="bg1"/>
                  </a:solidFill>
                </a:rPr>
                <a:t>Topcliff</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9790"/>
                                        </p:tgtEl>
                                        <p:attrNameLst>
                                          <p:attrName>style.visibility</p:attrName>
                                        </p:attrNameLst>
                                      </p:cBhvr>
                                      <p:to>
                                        <p:strVal val="visible"/>
                                      </p:to>
                                    </p:set>
                                    <p:anim calcmode="lin" valueType="num">
                                      <p:cBhvr>
                                        <p:cTn id="7" dur="1000" fill="hold"/>
                                        <p:tgtEl>
                                          <p:spTgt spid="69790"/>
                                        </p:tgtEl>
                                        <p:attrNameLst>
                                          <p:attrName>ppt_w</p:attrName>
                                        </p:attrNameLst>
                                      </p:cBhvr>
                                      <p:tavLst>
                                        <p:tav tm="0">
                                          <p:val>
                                            <p:strVal val="#ppt_w*0.05"/>
                                          </p:val>
                                        </p:tav>
                                        <p:tav tm="100000">
                                          <p:val>
                                            <p:strVal val="#ppt_w"/>
                                          </p:val>
                                        </p:tav>
                                      </p:tavLst>
                                    </p:anim>
                                    <p:anim calcmode="lin" valueType="num">
                                      <p:cBhvr>
                                        <p:cTn id="8" dur="1000" fill="hold"/>
                                        <p:tgtEl>
                                          <p:spTgt spid="69790"/>
                                        </p:tgtEl>
                                        <p:attrNameLst>
                                          <p:attrName>ppt_h</p:attrName>
                                        </p:attrNameLst>
                                      </p:cBhvr>
                                      <p:tavLst>
                                        <p:tav tm="0">
                                          <p:val>
                                            <p:strVal val="#ppt_h"/>
                                          </p:val>
                                        </p:tav>
                                        <p:tav tm="100000">
                                          <p:val>
                                            <p:strVal val="#ppt_h"/>
                                          </p:val>
                                        </p:tav>
                                      </p:tavLst>
                                    </p:anim>
                                    <p:anim calcmode="lin" valueType="num">
                                      <p:cBhvr>
                                        <p:cTn id="9" dur="1000" fill="hold"/>
                                        <p:tgtEl>
                                          <p:spTgt spid="69790"/>
                                        </p:tgtEl>
                                        <p:attrNameLst>
                                          <p:attrName>ppt_x</p:attrName>
                                        </p:attrNameLst>
                                      </p:cBhvr>
                                      <p:tavLst>
                                        <p:tav tm="0">
                                          <p:val>
                                            <p:strVal val="#ppt_x-.2"/>
                                          </p:val>
                                        </p:tav>
                                        <p:tav tm="100000">
                                          <p:val>
                                            <p:strVal val="#ppt_x"/>
                                          </p:val>
                                        </p:tav>
                                      </p:tavLst>
                                    </p:anim>
                                    <p:anim calcmode="lin" valueType="num">
                                      <p:cBhvr>
                                        <p:cTn id="10" dur="1000" fill="hold"/>
                                        <p:tgtEl>
                                          <p:spTgt spid="69790"/>
                                        </p:tgtEl>
                                        <p:attrNameLst>
                                          <p:attrName>ppt_y</p:attrName>
                                        </p:attrNameLst>
                                      </p:cBhvr>
                                      <p:tavLst>
                                        <p:tav tm="0">
                                          <p:val>
                                            <p:strVal val="#ppt_y"/>
                                          </p:val>
                                        </p:tav>
                                        <p:tav tm="100000">
                                          <p:val>
                                            <p:strVal val="#ppt_y"/>
                                          </p:val>
                                        </p:tav>
                                      </p:tavLst>
                                    </p:anim>
                                    <p:animEffect transition="in" filter="fade">
                                      <p:cBhvr>
                                        <p:cTn id="11" dur="1000"/>
                                        <p:tgtEl>
                                          <p:spTgt spid="69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able 64"/>
          <p:cNvGraphicFramePr>
            <a:graphicFrameLocks noGrp="1"/>
          </p:cNvGraphicFramePr>
          <p:nvPr/>
        </p:nvGraphicFramePr>
        <p:xfrm>
          <a:off x="609600" y="1219200"/>
          <a:ext cx="6874193" cy="4693920"/>
        </p:xfrm>
        <a:graphic>
          <a:graphicData uri="http://schemas.openxmlformats.org/drawingml/2006/table">
            <a:tbl>
              <a:tblPr firstRow="1" bandRow="1">
                <a:tableStyleId>{073A0DAA-6AF3-43AB-8588-CEC1D06C72B9}</a:tableStyleId>
              </a:tblPr>
              <a:tblGrid>
                <a:gridCol w="1683068"/>
                <a:gridCol w="1781175"/>
                <a:gridCol w="1647825"/>
                <a:gridCol w="1762125"/>
              </a:tblGrid>
              <a:tr h="575996">
                <a:tc>
                  <a:txBody>
                    <a:bodyPr/>
                    <a:lstStyle/>
                    <a:p>
                      <a:r>
                        <a:rPr lang="en-US" sz="1400" dirty="0" smtClean="0">
                          <a:solidFill>
                            <a:schemeClr val="tx1"/>
                          </a:solidFill>
                          <a:latin typeface="Neo Sans Intel"/>
                        </a:rPr>
                        <a:t>OS</a:t>
                      </a:r>
                      <a:endParaRPr lang="en-US" sz="1400" dirty="0">
                        <a:solidFill>
                          <a:schemeClr val="tx1"/>
                        </a:solidFill>
                        <a:latin typeface="Neo Sans Intel"/>
                      </a:endParaRPr>
                    </a:p>
                  </a:txBody>
                  <a:tcPr>
                    <a:cell3D prstMaterial="dkEdge">
                      <a:bevel/>
                      <a:lightRig rig="flood" dir="t"/>
                    </a:cell3D>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Neo Sans Intel"/>
                        </a:rPr>
                        <a:t>Intel® PCH EG20T Device Driver</a:t>
                      </a:r>
                    </a:p>
                  </a:txBody>
                  <a:tcPr>
                    <a:cell3D prstMaterial="dkEdge">
                      <a:bevel/>
                      <a:lightRig rig="flood" dir="t"/>
                    </a:cell3D>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Neo Sans Intel"/>
                        </a:rPr>
                        <a:t>Intel® Embedded</a:t>
                      </a:r>
                      <a:r>
                        <a:rPr lang="en-US" sz="1400" baseline="0" dirty="0" smtClean="0">
                          <a:solidFill>
                            <a:schemeClr val="bg1"/>
                          </a:solidFill>
                          <a:latin typeface="Neo Sans Intel"/>
                        </a:rPr>
                        <a:t> Media Graphics Driver</a:t>
                      </a:r>
                      <a:endParaRPr lang="en-US" sz="1400" dirty="0" smtClean="0">
                        <a:solidFill>
                          <a:schemeClr val="bg1"/>
                        </a:solidFill>
                        <a:latin typeface="Neo Sans Intel"/>
                      </a:endParaRPr>
                    </a:p>
                  </a:txBody>
                  <a:tcPr>
                    <a:cell3D prstMaterial="dkEdge">
                      <a:bevel/>
                      <a:lightRig rig="flood" dir="t"/>
                    </a:cell3D>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Neo Sans Intel"/>
                        </a:rPr>
                        <a:t>Intel® Boot Loader Development Kit</a:t>
                      </a:r>
                    </a:p>
                  </a:txBody>
                  <a:tcPr>
                    <a:cell3D prstMaterial="dkEdge">
                      <a:bevel/>
                      <a:lightRig rig="flood" dir="t"/>
                    </a:cell3D>
                    <a:solidFill>
                      <a:srgbClr val="C00000"/>
                    </a:solidFill>
                  </a:tcPr>
                </a:tc>
              </a:tr>
              <a:tr h="301712">
                <a:tc>
                  <a:txBody>
                    <a:bodyPr/>
                    <a:lstStyle/>
                    <a:p>
                      <a:r>
                        <a:rPr lang="en-US" sz="1400" dirty="0" err="1" smtClean="0">
                          <a:solidFill>
                            <a:schemeClr val="bg1"/>
                          </a:solidFill>
                          <a:latin typeface="Neo Sans Intel"/>
                        </a:rPr>
                        <a:t>Win</a:t>
                      </a:r>
                      <a:r>
                        <a:rPr lang="en-US" sz="1400" baseline="0" dirty="0" err="1" smtClean="0">
                          <a:solidFill>
                            <a:schemeClr val="bg1"/>
                          </a:solidFill>
                          <a:latin typeface="Neo Sans Intel"/>
                        </a:rPr>
                        <a:t>XP</a:t>
                      </a:r>
                      <a:r>
                        <a:rPr lang="en-US" sz="1400" baseline="0" dirty="0" smtClean="0">
                          <a:solidFill>
                            <a:schemeClr val="bg1"/>
                          </a:solidFill>
                          <a:latin typeface="Neo Sans Intel"/>
                        </a:rPr>
                        <a:t>/</a:t>
                      </a:r>
                      <a:r>
                        <a:rPr lang="en-US" sz="1400" baseline="0" dirty="0" err="1" smtClean="0">
                          <a:solidFill>
                            <a:schemeClr val="bg1"/>
                          </a:solidFill>
                          <a:latin typeface="Neo Sans Intel"/>
                        </a:rPr>
                        <a:t>Xpe</a:t>
                      </a:r>
                      <a:r>
                        <a:rPr lang="en-US" sz="1400" baseline="0" dirty="0" smtClean="0">
                          <a:solidFill>
                            <a:schemeClr val="bg1"/>
                          </a:solidFill>
                          <a:latin typeface="Neo Sans Intel"/>
                        </a:rPr>
                        <a:t>/WEPOS</a:t>
                      </a:r>
                    </a:p>
                  </a:txBody>
                  <a:tcPr>
                    <a:cell3D prstMaterial="dkEdge">
                      <a:bevel/>
                      <a:lightRig rig="flood" dir="t"/>
                    </a:cell3D>
                    <a:solidFill>
                      <a:schemeClr val="tx1">
                        <a:lumMod val="75000"/>
                      </a:schemeClr>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V1.5</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No</a:t>
                      </a:r>
                      <a:endParaRPr lang="en-US" sz="1400" dirty="0">
                        <a:solidFill>
                          <a:schemeClr val="bg1"/>
                        </a:solidFill>
                        <a:latin typeface="Neo Sans Intel"/>
                      </a:endParaRPr>
                    </a:p>
                  </a:txBody>
                  <a:tcPr>
                    <a:cell3D prstMaterial="dkEdge">
                      <a:bevel/>
                      <a:lightRig rig="flood" dir="t"/>
                    </a:cell3D>
                    <a:solidFill>
                      <a:schemeClr val="accent3"/>
                    </a:solidFill>
                  </a:tcPr>
                </a:tc>
              </a:tr>
              <a:tr h="301712">
                <a:tc>
                  <a:txBody>
                    <a:bodyPr/>
                    <a:lstStyle/>
                    <a:p>
                      <a:r>
                        <a:rPr lang="en-US" sz="1400" dirty="0" smtClean="0">
                          <a:solidFill>
                            <a:schemeClr val="bg1"/>
                          </a:solidFill>
                          <a:latin typeface="Neo Sans Intel"/>
                        </a:rPr>
                        <a:t>Win7/WES7</a:t>
                      </a:r>
                      <a:endParaRPr lang="en-US" sz="1400" dirty="0">
                        <a:solidFill>
                          <a:schemeClr val="bg1"/>
                        </a:solidFill>
                        <a:latin typeface="Neo Sans Intel"/>
                      </a:endParaRPr>
                    </a:p>
                  </a:txBody>
                  <a:tcPr>
                    <a:cell3D prstMaterial="dkEdge">
                      <a:bevel/>
                      <a:lightRig rig="flood" dir="t"/>
                    </a:cell3D>
                    <a:solidFill>
                      <a:schemeClr val="tx1">
                        <a:lumMod val="75000"/>
                      </a:schemeClr>
                    </a:solidFill>
                  </a:tcPr>
                </a:tc>
                <a:tc>
                  <a:txBody>
                    <a:bodyPr/>
                    <a:lstStyle/>
                    <a:p>
                      <a:pPr algn="ctr"/>
                      <a:r>
                        <a:rPr lang="en-US" sz="1400" dirty="0" smtClean="0">
                          <a:solidFill>
                            <a:schemeClr val="bg1"/>
                          </a:solidFill>
                          <a:latin typeface="Neo Sans Intel"/>
                        </a:rPr>
                        <a:t>Yes (NEW!)</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V1.8</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No</a:t>
                      </a:r>
                      <a:endParaRPr lang="en-US" sz="1400" dirty="0">
                        <a:solidFill>
                          <a:schemeClr val="bg1"/>
                        </a:solidFill>
                        <a:latin typeface="Neo Sans Intel"/>
                      </a:endParaRPr>
                    </a:p>
                  </a:txBody>
                  <a:tcPr>
                    <a:cell3D prstMaterial="dkEdge">
                      <a:bevel/>
                      <a:lightRig rig="flood" dir="t"/>
                    </a:cell3D>
                    <a:solidFill>
                      <a:schemeClr val="accent3"/>
                    </a:solidFill>
                  </a:tcPr>
                </a:tc>
              </a:tr>
              <a:tr h="301712">
                <a:tc>
                  <a:txBody>
                    <a:bodyPr/>
                    <a:lstStyle/>
                    <a:p>
                      <a:r>
                        <a:rPr lang="en-US" sz="1400" dirty="0" smtClean="0">
                          <a:solidFill>
                            <a:schemeClr val="bg1"/>
                          </a:solidFill>
                          <a:latin typeface="Neo Sans Intel"/>
                        </a:rPr>
                        <a:t>WinCE</a:t>
                      </a:r>
                      <a:r>
                        <a:rPr lang="en-US" sz="1400" baseline="0" dirty="0" smtClean="0">
                          <a:solidFill>
                            <a:schemeClr val="bg1"/>
                          </a:solidFill>
                          <a:latin typeface="Neo Sans Intel"/>
                        </a:rPr>
                        <a:t> 6.0</a:t>
                      </a:r>
                      <a:endParaRPr lang="en-US" sz="1400" dirty="0">
                        <a:solidFill>
                          <a:schemeClr val="bg1"/>
                        </a:solidFill>
                        <a:latin typeface="Neo Sans Intel"/>
                      </a:endParaRPr>
                    </a:p>
                  </a:txBody>
                  <a:tcPr>
                    <a:cell3D prstMaterial="dkEdge">
                      <a:bevel/>
                      <a:lightRig rig="flood" dir="t"/>
                    </a:cell3D>
                    <a:solidFill>
                      <a:schemeClr val="tx1">
                        <a:lumMod val="75000"/>
                      </a:schemeClr>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V1.5</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Yes </a:t>
                      </a:r>
                      <a:endParaRPr lang="en-US" sz="1400" dirty="0">
                        <a:solidFill>
                          <a:schemeClr val="bg1"/>
                        </a:solidFill>
                        <a:latin typeface="Neo Sans Intel"/>
                      </a:endParaRPr>
                    </a:p>
                  </a:txBody>
                  <a:tcPr>
                    <a:cell3D prstMaterial="dkEdge">
                      <a:bevel/>
                      <a:lightRig rig="flood" dir="t"/>
                    </a:cell3D>
                    <a:solidFill>
                      <a:schemeClr val="accent3"/>
                    </a:solidFill>
                  </a:tcPr>
                </a:tc>
              </a:tr>
              <a:tr h="301712">
                <a:tc>
                  <a:txBody>
                    <a:bodyPr/>
                    <a:lstStyle/>
                    <a:p>
                      <a:r>
                        <a:rPr lang="en-US" sz="1400" dirty="0" smtClean="0">
                          <a:solidFill>
                            <a:schemeClr val="bg1"/>
                          </a:solidFill>
                          <a:latin typeface="Neo Sans Intel"/>
                        </a:rPr>
                        <a:t>WinCE</a:t>
                      </a:r>
                      <a:r>
                        <a:rPr lang="en-US" sz="1400" baseline="0" dirty="0" smtClean="0">
                          <a:solidFill>
                            <a:schemeClr val="bg1"/>
                          </a:solidFill>
                          <a:latin typeface="Neo Sans Intel"/>
                        </a:rPr>
                        <a:t> 7.0</a:t>
                      </a:r>
                      <a:endParaRPr lang="en-US" sz="1400" dirty="0">
                        <a:solidFill>
                          <a:schemeClr val="bg1"/>
                        </a:solidFill>
                        <a:latin typeface="Neo Sans Intel"/>
                      </a:endParaRPr>
                    </a:p>
                  </a:txBody>
                  <a:tcPr>
                    <a:cell3D prstMaterial="dkEdge">
                      <a:bevel/>
                      <a:lightRig rig="flood" dir="t"/>
                    </a:cell3D>
                    <a:solidFill>
                      <a:schemeClr val="tx1">
                        <a:lumMod val="75000"/>
                      </a:schemeClr>
                    </a:solidFill>
                  </a:tcPr>
                </a:tc>
                <a:tc>
                  <a:txBody>
                    <a:bodyPr/>
                    <a:lstStyle/>
                    <a:p>
                      <a:pPr algn="ctr"/>
                      <a:r>
                        <a:rPr lang="en-US" sz="1400" dirty="0" smtClean="0">
                          <a:solidFill>
                            <a:schemeClr val="bg1"/>
                          </a:solidFill>
                          <a:latin typeface="Neo Sans Intel"/>
                        </a:rPr>
                        <a:t>Yes (NEW!)</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V1.10</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r>
              <a:tr h="301712">
                <a:tc>
                  <a:txBody>
                    <a:bodyPr/>
                    <a:lstStyle/>
                    <a:p>
                      <a:r>
                        <a:rPr lang="en-US" sz="1400" dirty="0" err="1" smtClean="0">
                          <a:solidFill>
                            <a:schemeClr val="bg1"/>
                          </a:solidFill>
                          <a:latin typeface="Neo Sans Intel"/>
                        </a:rPr>
                        <a:t>Meego</a:t>
                      </a:r>
                      <a:r>
                        <a:rPr lang="en-US" sz="1400" dirty="0" smtClean="0">
                          <a:solidFill>
                            <a:schemeClr val="bg1"/>
                          </a:solidFill>
                          <a:latin typeface="Neo Sans Intel"/>
                        </a:rPr>
                        <a:t> 1.0</a:t>
                      </a:r>
                      <a:endParaRPr lang="en-US" sz="1400" dirty="0">
                        <a:solidFill>
                          <a:schemeClr val="bg1"/>
                        </a:solidFill>
                        <a:latin typeface="Neo Sans Intel"/>
                      </a:endParaRPr>
                    </a:p>
                  </a:txBody>
                  <a:tcPr>
                    <a:cell3D prstMaterial="dkEdge">
                      <a:bevel/>
                      <a:lightRig rig="flood" dir="t"/>
                    </a:cell3D>
                    <a:solidFill>
                      <a:schemeClr val="tx1">
                        <a:lumMod val="75000"/>
                      </a:schemeClr>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V1.5</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r>
              <a:tr h="301712">
                <a:tc>
                  <a:txBody>
                    <a:bodyPr/>
                    <a:lstStyle/>
                    <a:p>
                      <a:r>
                        <a:rPr lang="en-US" sz="1400" dirty="0" err="1" smtClean="0">
                          <a:solidFill>
                            <a:schemeClr val="bg1"/>
                          </a:solidFill>
                          <a:latin typeface="Neo Sans Intel"/>
                        </a:rPr>
                        <a:t>Meego</a:t>
                      </a:r>
                      <a:r>
                        <a:rPr lang="en-US" sz="1400" dirty="0" smtClean="0">
                          <a:solidFill>
                            <a:schemeClr val="bg1"/>
                          </a:solidFill>
                          <a:latin typeface="Neo Sans Intel"/>
                        </a:rPr>
                        <a:t> 1.2</a:t>
                      </a:r>
                      <a:endParaRPr lang="en-US" sz="1400" dirty="0">
                        <a:solidFill>
                          <a:schemeClr val="bg1"/>
                        </a:solidFill>
                        <a:latin typeface="Neo Sans Intel"/>
                      </a:endParaRPr>
                    </a:p>
                  </a:txBody>
                  <a:tcPr>
                    <a:cell3D prstMaterial="dkEdge">
                      <a:bevel/>
                      <a:lightRig rig="flood" dir="t"/>
                    </a:cell3D>
                    <a:solidFill>
                      <a:schemeClr val="tx1">
                        <a:lumMod val="75000"/>
                      </a:schemeClr>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V1.6</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r>
              <a:tr h="301712">
                <a:tc>
                  <a:txBody>
                    <a:bodyPr/>
                    <a:lstStyle/>
                    <a:p>
                      <a:r>
                        <a:rPr lang="en-US" sz="1400" dirty="0" smtClean="0">
                          <a:solidFill>
                            <a:schemeClr val="bg1"/>
                          </a:solidFill>
                          <a:latin typeface="Neo Sans Intel"/>
                        </a:rPr>
                        <a:t>Fedora 11</a:t>
                      </a:r>
                      <a:endParaRPr lang="en-US" sz="1400" dirty="0">
                        <a:solidFill>
                          <a:schemeClr val="bg1"/>
                        </a:solidFill>
                        <a:latin typeface="Neo Sans Intel"/>
                      </a:endParaRPr>
                    </a:p>
                  </a:txBody>
                  <a:tcPr>
                    <a:cell3D prstMaterial="dkEdge">
                      <a:bevel/>
                      <a:lightRig rig="flood" dir="t"/>
                    </a:cell3D>
                    <a:solidFill>
                      <a:schemeClr val="tx1">
                        <a:lumMod val="75000"/>
                      </a:schemeClr>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V1.5</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r>
              <a:tr h="301712">
                <a:tc>
                  <a:txBody>
                    <a:bodyPr/>
                    <a:lstStyle/>
                    <a:p>
                      <a:r>
                        <a:rPr lang="en-US" sz="1400" dirty="0" smtClean="0">
                          <a:solidFill>
                            <a:schemeClr val="bg1"/>
                          </a:solidFill>
                          <a:latin typeface="Neo Sans Intel"/>
                        </a:rPr>
                        <a:t>Fedora </a:t>
                      </a:r>
                      <a:r>
                        <a:rPr lang="en-US" sz="1400" baseline="0" dirty="0" smtClean="0">
                          <a:solidFill>
                            <a:schemeClr val="bg1"/>
                          </a:solidFill>
                          <a:latin typeface="Neo Sans Intel"/>
                        </a:rPr>
                        <a:t> 14</a:t>
                      </a:r>
                      <a:endParaRPr lang="en-US" sz="1400" dirty="0">
                        <a:solidFill>
                          <a:schemeClr val="bg1"/>
                        </a:solidFill>
                        <a:latin typeface="Neo Sans Intel"/>
                      </a:endParaRPr>
                    </a:p>
                  </a:txBody>
                  <a:tcPr>
                    <a:cell3D prstMaterial="dkEdge">
                      <a:bevel/>
                      <a:lightRig rig="flood" dir="t"/>
                    </a:cell3D>
                    <a:solidFill>
                      <a:schemeClr val="tx1">
                        <a:lumMod val="75000"/>
                      </a:schemeClr>
                    </a:solidFill>
                  </a:tcPr>
                </a:tc>
                <a:tc>
                  <a:txBody>
                    <a:bodyPr/>
                    <a:lstStyle/>
                    <a:p>
                      <a:pPr algn="ctr"/>
                      <a:r>
                        <a:rPr lang="en-US" sz="1400" dirty="0" smtClean="0">
                          <a:solidFill>
                            <a:schemeClr val="bg1"/>
                          </a:solidFill>
                          <a:latin typeface="Neo Sans Intel"/>
                        </a:rPr>
                        <a:t>Yes(NEW!)</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V1.6</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r>
              <a:tr h="301712">
                <a:tc>
                  <a:txBody>
                    <a:bodyPr/>
                    <a:lstStyle/>
                    <a:p>
                      <a:r>
                        <a:rPr lang="en-US" sz="1400" dirty="0" smtClean="0">
                          <a:solidFill>
                            <a:schemeClr val="bg1"/>
                          </a:solidFill>
                          <a:latin typeface="Neo Sans Intel"/>
                        </a:rPr>
                        <a:t>Green</a:t>
                      </a:r>
                      <a:r>
                        <a:rPr lang="en-US" sz="1400" baseline="0" dirty="0" smtClean="0">
                          <a:solidFill>
                            <a:schemeClr val="bg1"/>
                          </a:solidFill>
                          <a:latin typeface="Neo Sans Intel"/>
                        </a:rPr>
                        <a:t> Hills Linux</a:t>
                      </a:r>
                      <a:endParaRPr lang="en-US" sz="1400" dirty="0">
                        <a:solidFill>
                          <a:schemeClr val="bg1"/>
                        </a:solidFill>
                        <a:latin typeface="Neo Sans Intel"/>
                      </a:endParaRPr>
                    </a:p>
                  </a:txBody>
                  <a:tcPr>
                    <a:cell3D prstMaterial="dkEdge">
                      <a:bevel/>
                      <a:lightRig rig="flood" dir="t"/>
                    </a:cell3D>
                    <a:solidFill>
                      <a:schemeClr val="tx1">
                        <a:lumMod val="75000"/>
                      </a:schemeClr>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Available from</a:t>
                      </a:r>
                      <a:r>
                        <a:rPr lang="en-US" sz="1400" baseline="0" dirty="0" smtClean="0">
                          <a:solidFill>
                            <a:schemeClr val="bg1"/>
                          </a:solidFill>
                          <a:latin typeface="Neo Sans Intel"/>
                        </a:rPr>
                        <a:t> GH</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No</a:t>
                      </a:r>
                      <a:endParaRPr lang="en-US" sz="1400" dirty="0">
                        <a:solidFill>
                          <a:schemeClr val="bg1"/>
                        </a:solidFill>
                        <a:latin typeface="Neo Sans Intel"/>
                      </a:endParaRPr>
                    </a:p>
                  </a:txBody>
                  <a:tcPr>
                    <a:cell3D prstMaterial="dkEdge">
                      <a:bevel/>
                      <a:lightRig rig="flood" dir="t"/>
                    </a:cell3D>
                    <a:solidFill>
                      <a:schemeClr val="accent3"/>
                    </a:solidFill>
                  </a:tcPr>
                </a:tc>
              </a:tr>
              <a:tr h="301712">
                <a:tc>
                  <a:txBody>
                    <a:bodyPr/>
                    <a:lstStyle/>
                    <a:p>
                      <a:r>
                        <a:rPr lang="en-US" sz="1400" dirty="0" smtClean="0">
                          <a:solidFill>
                            <a:schemeClr val="bg1"/>
                          </a:solidFill>
                          <a:latin typeface="Neo Sans Intel"/>
                        </a:rPr>
                        <a:t>WR Linux</a:t>
                      </a:r>
                      <a:endParaRPr lang="en-US" sz="1400" dirty="0">
                        <a:solidFill>
                          <a:schemeClr val="bg1"/>
                        </a:solidFill>
                        <a:latin typeface="Neo Sans Intel"/>
                      </a:endParaRPr>
                    </a:p>
                  </a:txBody>
                  <a:tcPr>
                    <a:cell3D prstMaterial="dkEdge">
                      <a:bevel/>
                      <a:lightRig rig="flood" dir="t"/>
                    </a:cell3D>
                    <a:solidFill>
                      <a:schemeClr val="tx1">
                        <a:lumMod val="75000"/>
                      </a:schemeClr>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Available from</a:t>
                      </a:r>
                      <a:r>
                        <a:rPr lang="en-US" sz="1400" baseline="0" dirty="0" smtClean="0">
                          <a:solidFill>
                            <a:schemeClr val="bg1"/>
                          </a:solidFill>
                          <a:latin typeface="Neo Sans Intel"/>
                        </a:rPr>
                        <a:t> WR</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No</a:t>
                      </a:r>
                      <a:endParaRPr lang="en-US" sz="1400" dirty="0">
                        <a:solidFill>
                          <a:schemeClr val="bg1"/>
                        </a:solidFill>
                        <a:latin typeface="Neo Sans Intel"/>
                      </a:endParaRPr>
                    </a:p>
                  </a:txBody>
                  <a:tcPr>
                    <a:cell3D prstMaterial="dkEdge">
                      <a:bevel/>
                      <a:lightRig rig="flood" dir="t"/>
                    </a:cell3D>
                    <a:solidFill>
                      <a:schemeClr val="accent3"/>
                    </a:solidFill>
                  </a:tcPr>
                </a:tc>
              </a:tr>
              <a:tr h="301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Neo Sans Intel"/>
                        </a:rPr>
                        <a:t>WR </a:t>
                      </a:r>
                      <a:r>
                        <a:rPr lang="en-US" sz="1400" dirty="0" err="1" smtClean="0">
                          <a:solidFill>
                            <a:schemeClr val="bg1"/>
                          </a:solidFill>
                          <a:latin typeface="Neo Sans Intel"/>
                        </a:rPr>
                        <a:t>VxWorks</a:t>
                      </a:r>
                      <a:endParaRPr lang="en-US" sz="1400" dirty="0" smtClean="0">
                        <a:solidFill>
                          <a:schemeClr val="bg1"/>
                        </a:solidFill>
                        <a:latin typeface="Neo Sans Intel"/>
                      </a:endParaRPr>
                    </a:p>
                  </a:txBody>
                  <a:tcPr>
                    <a:cell3D prstMaterial="dkEdge">
                      <a:bevel/>
                      <a:lightRig rig="flood" dir="t"/>
                    </a:cell3D>
                    <a:solidFill>
                      <a:schemeClr val="tx1">
                        <a:lumMod val="75000"/>
                      </a:schemeClr>
                    </a:solidFill>
                  </a:tcPr>
                </a:tc>
                <a:tc>
                  <a:txBody>
                    <a:bodyPr/>
                    <a:lstStyle/>
                    <a:p>
                      <a:pPr algn="ctr"/>
                      <a:r>
                        <a:rPr lang="en-US" sz="1400" dirty="0" smtClean="0">
                          <a:solidFill>
                            <a:schemeClr val="bg1"/>
                          </a:solidFill>
                          <a:latin typeface="Neo Sans Intel"/>
                        </a:rPr>
                        <a:t>Available from WR</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No</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No</a:t>
                      </a:r>
                      <a:endParaRPr lang="en-US" sz="1400" dirty="0">
                        <a:solidFill>
                          <a:schemeClr val="bg1"/>
                        </a:solidFill>
                        <a:latin typeface="Neo Sans Intel"/>
                      </a:endParaRPr>
                    </a:p>
                  </a:txBody>
                  <a:tcPr>
                    <a:cell3D prstMaterial="dkEdge">
                      <a:bevel/>
                      <a:lightRig rig="flood" dir="t"/>
                    </a:cell3D>
                    <a:solidFill>
                      <a:schemeClr val="accent3"/>
                    </a:solidFill>
                  </a:tcPr>
                </a:tc>
              </a:tr>
              <a:tr h="301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Neo Sans Intel"/>
                        </a:rPr>
                        <a:t>QNX Neutrino</a:t>
                      </a:r>
                    </a:p>
                  </a:txBody>
                  <a:tcPr>
                    <a:cell3D prstMaterial="dkEdge">
                      <a:bevel/>
                      <a:lightRig rig="flood" dir="t"/>
                    </a:cell3D>
                    <a:solidFill>
                      <a:schemeClr val="tx1">
                        <a:lumMod val="75000"/>
                      </a:schemeClr>
                    </a:solidFill>
                  </a:tcPr>
                </a:tc>
                <a:tc>
                  <a:txBody>
                    <a:bodyPr/>
                    <a:lstStyle/>
                    <a:p>
                      <a:pPr algn="ctr"/>
                      <a:r>
                        <a:rPr lang="en-US" sz="1400" dirty="0" smtClean="0">
                          <a:solidFill>
                            <a:schemeClr val="bg1"/>
                          </a:solidFill>
                          <a:latin typeface="Neo Sans Intel"/>
                        </a:rPr>
                        <a:t>Available from QNX</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No</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No</a:t>
                      </a:r>
                      <a:endParaRPr lang="en-US" sz="1400" dirty="0">
                        <a:solidFill>
                          <a:schemeClr val="bg1"/>
                        </a:solidFill>
                        <a:latin typeface="Neo Sans Intel"/>
                      </a:endParaRPr>
                    </a:p>
                  </a:txBody>
                  <a:tcPr>
                    <a:cell3D prstMaterial="dkEdge">
                      <a:bevel/>
                      <a:lightRig rig="flood" dir="t"/>
                    </a:cell3D>
                    <a:solidFill>
                      <a:schemeClr val="accent3"/>
                    </a:solidFill>
                  </a:tcPr>
                </a:tc>
              </a:tr>
              <a:tr h="301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Neo Sans Intel"/>
                        </a:rPr>
                        <a:t>Android 2.3</a:t>
                      </a:r>
                      <a:endParaRPr lang="en-US" sz="1400" dirty="0" smtClean="0">
                        <a:solidFill>
                          <a:schemeClr val="bg1"/>
                        </a:solidFill>
                        <a:latin typeface="Neo Sans Intel"/>
                      </a:endParaRPr>
                    </a:p>
                  </a:txBody>
                  <a:tcPr>
                    <a:cell3D prstMaterial="dkEdge">
                      <a:bevel/>
                      <a:lightRig rig="flood" dir="t"/>
                    </a:cell3D>
                    <a:solidFill>
                      <a:schemeClr val="tx1">
                        <a:lumMod val="75000"/>
                      </a:schemeClr>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c>
                  <a:txBody>
                    <a:bodyPr/>
                    <a:lstStyle/>
                    <a:p>
                      <a:pPr algn="ctr"/>
                      <a:r>
                        <a:rPr lang="en-US" sz="1400" dirty="0" smtClean="0">
                          <a:solidFill>
                            <a:schemeClr val="bg1"/>
                          </a:solidFill>
                          <a:latin typeface="Neo Sans Intel"/>
                        </a:rPr>
                        <a:t>Yes</a:t>
                      </a:r>
                      <a:endParaRPr lang="en-US" sz="1400" dirty="0">
                        <a:solidFill>
                          <a:schemeClr val="bg1"/>
                        </a:solidFill>
                        <a:latin typeface="Neo Sans Intel"/>
                      </a:endParaRPr>
                    </a:p>
                  </a:txBody>
                  <a:tcPr>
                    <a:cell3D prstMaterial="dkEdge">
                      <a:bevel/>
                      <a:lightRig rig="flood" dir="t"/>
                    </a:cell3D>
                    <a:solidFill>
                      <a:schemeClr val="accent3"/>
                    </a:solidFill>
                  </a:tcPr>
                </a:tc>
              </a:tr>
            </a:tbl>
          </a:graphicData>
        </a:graphic>
      </p:graphicFrame>
      <p:sp>
        <p:nvSpPr>
          <p:cNvPr id="22532" name="TextBox 60"/>
          <p:cNvSpPr txBox="1">
            <a:spLocks noChangeArrowheads="1"/>
          </p:cNvSpPr>
          <p:nvPr/>
        </p:nvSpPr>
        <p:spPr bwMode="auto">
          <a:xfrm>
            <a:off x="8629650" y="6107113"/>
            <a:ext cx="184150" cy="369887"/>
          </a:xfrm>
          <a:prstGeom prst="rect">
            <a:avLst/>
          </a:prstGeom>
          <a:noFill/>
          <a:ln w="9525">
            <a:noFill/>
            <a:miter lim="800000"/>
            <a:headEnd/>
            <a:tailEnd/>
          </a:ln>
        </p:spPr>
        <p:txBody>
          <a:bodyPr wrap="none">
            <a:spAutoFit/>
          </a:bodyPr>
          <a:lstStyle/>
          <a:p>
            <a:endParaRPr lang="en-US"/>
          </a:p>
        </p:txBody>
      </p:sp>
      <p:sp>
        <p:nvSpPr>
          <p:cNvPr id="15" name="Rectangle 14"/>
          <p:cNvSpPr/>
          <p:nvPr/>
        </p:nvSpPr>
        <p:spPr>
          <a:xfrm>
            <a:off x="600074" y="85725"/>
            <a:ext cx="8543925" cy="990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400" dirty="0" smtClean="0">
                <a:solidFill>
                  <a:schemeClr val="tx1"/>
                </a:solidFill>
                <a:latin typeface="+mj-lt"/>
              </a:rPr>
              <a:t>Software Support for </a:t>
            </a:r>
          </a:p>
          <a:p>
            <a:pPr>
              <a:defRPr/>
            </a:pPr>
            <a:r>
              <a:rPr lang="en-US" sz="2400" dirty="0" smtClean="0">
                <a:solidFill>
                  <a:schemeClr val="tx1"/>
                </a:solidFill>
                <a:latin typeface="+mj-lt"/>
              </a:rPr>
              <a:t>Intel® Atom™ Processor </a:t>
            </a:r>
            <a:r>
              <a:rPr lang="en-US" sz="2400" dirty="0" smtClean="0">
                <a:solidFill>
                  <a:schemeClr val="tx1"/>
                </a:solidFill>
                <a:latin typeface="+mj-lt"/>
              </a:rPr>
              <a:t>E6xx </a:t>
            </a:r>
            <a:r>
              <a:rPr lang="en-US" sz="2400" dirty="0" smtClean="0">
                <a:solidFill>
                  <a:schemeClr val="tx1"/>
                </a:solidFill>
                <a:latin typeface="+mj-lt"/>
              </a:rPr>
              <a:t>and PCH EG20T</a:t>
            </a:r>
            <a:endParaRPr lang="en-US" sz="2400" dirty="0">
              <a:solidFill>
                <a:schemeClr val="tx1"/>
              </a:solidFill>
              <a:latin typeface="+mj-lt"/>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sz="2800" dirty="0" smtClean="0"/>
              <a:t>when can I get queens bay?</a:t>
            </a:r>
            <a:endParaRPr lang="en-US" sz="2800" dirty="0"/>
          </a:p>
        </p:txBody>
      </p:sp>
      <p:sp>
        <p:nvSpPr>
          <p:cNvPr id="106498" name="Text Placeholder 6"/>
          <p:cNvSpPr>
            <a:spLocks noGrp="1"/>
          </p:cNvSpPr>
          <p:nvPr>
            <p:ph type="body" idx="1"/>
          </p:nvPr>
        </p:nvSpPr>
        <p:spPr/>
        <p:txBody>
          <a:bodyPr/>
          <a:lstStyle/>
          <a:p>
            <a:endParaRPr lang="en-US" smtClean="0"/>
          </a:p>
        </p:txBody>
      </p:sp>
      <p:sp>
        <p:nvSpPr>
          <p:cNvPr id="5" name="Slide Number Placeholder 4"/>
          <p:cNvSpPr>
            <a:spLocks noGrp="1"/>
          </p:cNvSpPr>
          <p:nvPr>
            <p:ph type="sldNum" sz="quarter" idx="11"/>
          </p:nvPr>
        </p:nvSpPr>
        <p:spPr/>
        <p:txBody>
          <a:bodyPr/>
          <a:lstStyle/>
          <a:p>
            <a:pPr>
              <a:defRPr/>
            </a:pPr>
            <a:fld id="{BA57ABB6-4F49-4BBA-89A9-17632B418656}" type="slidenum">
              <a:rPr lang="en-US" smtClean="0">
                <a:solidFill>
                  <a:schemeClr val="bg1"/>
                </a:solidFill>
              </a:rPr>
              <a:pPr>
                <a:defRPr/>
              </a:pPr>
              <a:t>42</a:t>
            </a:fld>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Availability</a:t>
            </a:r>
            <a:endParaRPr lang="en-US" dirty="0"/>
          </a:p>
        </p:txBody>
      </p:sp>
      <p:sp>
        <p:nvSpPr>
          <p:cNvPr id="4" name="Slide Number Placeholder 3"/>
          <p:cNvSpPr>
            <a:spLocks noGrp="1"/>
          </p:cNvSpPr>
          <p:nvPr>
            <p:ph type="sldNum" sz="quarter" idx="11"/>
          </p:nvPr>
        </p:nvSpPr>
        <p:spPr/>
        <p:txBody>
          <a:bodyPr/>
          <a:lstStyle/>
          <a:p>
            <a:pPr>
              <a:defRPr/>
            </a:pPr>
            <a:fld id="{2F69A64A-7B08-4927-8671-8FA8A02B3B19}" type="slidenum">
              <a:rPr lang="en-US" smtClean="0"/>
              <a:pPr>
                <a:defRPr/>
              </a:pPr>
              <a:t>43</a:t>
            </a:fld>
            <a:endParaRPr lang="en-US"/>
          </a:p>
        </p:txBody>
      </p:sp>
      <p:sp>
        <p:nvSpPr>
          <p:cNvPr id="6" name="Content Placeholder 5"/>
          <p:cNvSpPr>
            <a:spLocks noGrp="1"/>
          </p:cNvSpPr>
          <p:nvPr>
            <p:ph idx="1"/>
          </p:nvPr>
        </p:nvSpPr>
        <p:spPr>
          <a:xfrm>
            <a:off x="455613" y="1066800"/>
            <a:ext cx="8237537" cy="2514600"/>
          </a:xfrm>
        </p:spPr>
        <p:txBody>
          <a:bodyPr/>
          <a:lstStyle/>
          <a:p>
            <a:r>
              <a:rPr lang="en-US" dirty="0" smtClean="0"/>
              <a:t>The Intel</a:t>
            </a:r>
            <a:r>
              <a:rPr lang="en-US" baseline="30000" dirty="0" smtClean="0"/>
              <a:t>®</a:t>
            </a:r>
            <a:r>
              <a:rPr lang="en-US" dirty="0" smtClean="0"/>
              <a:t> Atom™ Processor </a:t>
            </a:r>
            <a:r>
              <a:rPr lang="en-US" dirty="0" smtClean="0"/>
              <a:t>E6xx </a:t>
            </a:r>
            <a:r>
              <a:rPr lang="en-US" dirty="0" smtClean="0"/>
              <a:t>series B-1 stepping and Platform Controller Hub EG20T are now shipping in high volume</a:t>
            </a:r>
          </a:p>
          <a:p>
            <a:r>
              <a:rPr lang="en-US" dirty="0" smtClean="0"/>
              <a:t>Ordering information</a:t>
            </a:r>
            <a:endParaRPr lang="en-US" dirty="0"/>
          </a:p>
        </p:txBody>
      </p:sp>
      <p:graphicFrame>
        <p:nvGraphicFramePr>
          <p:cNvPr id="8" name="Table 7"/>
          <p:cNvGraphicFramePr>
            <a:graphicFrameLocks noGrp="1"/>
          </p:cNvGraphicFramePr>
          <p:nvPr/>
        </p:nvGraphicFramePr>
        <p:xfrm>
          <a:off x="685800" y="2743200"/>
          <a:ext cx="7642225" cy="2560320"/>
        </p:xfrm>
        <a:graphic>
          <a:graphicData uri="http://schemas.openxmlformats.org/drawingml/2006/table">
            <a:tbl>
              <a:tblPr>
                <a:tableStyleId>{8A107856-5554-42FB-B03E-39F5DBC370BA}</a:tableStyleId>
              </a:tblPr>
              <a:tblGrid>
                <a:gridCol w="1202627"/>
                <a:gridCol w="772160"/>
                <a:gridCol w="748347"/>
                <a:gridCol w="1665923"/>
                <a:gridCol w="3253168"/>
              </a:tblGrid>
              <a:tr h="167640">
                <a:tc>
                  <a:txBody>
                    <a:bodyPr/>
                    <a:lstStyle/>
                    <a:p>
                      <a:pPr marL="0" marR="0" algn="l">
                        <a:spcBef>
                          <a:spcPts val="0"/>
                        </a:spcBef>
                        <a:spcAft>
                          <a:spcPts val="0"/>
                        </a:spcAft>
                      </a:pPr>
                      <a:r>
                        <a:rPr lang="en-US" sz="1200" dirty="0" smtClean="0"/>
                        <a:t>Category</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dirty="0"/>
                        <a:t>MM#</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S spec</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dirty="0" smtClean="0"/>
                        <a:t>Product</a:t>
                      </a:r>
                      <a:r>
                        <a:rPr lang="en-US" sz="1200" baseline="0" dirty="0" smtClean="0"/>
                        <a:t> Code</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dirty="0" smtClean="0"/>
                        <a:t>External Name</a:t>
                      </a:r>
                      <a:endParaRPr lang="en-US" sz="1200" dirty="0">
                        <a:solidFill>
                          <a:schemeClr val="tx1"/>
                        </a:solidFill>
                        <a:latin typeface="+mn-lt"/>
                        <a:ea typeface="Calibri"/>
                        <a:cs typeface="Times New Roman"/>
                      </a:endParaRPr>
                    </a:p>
                  </a:txBody>
                  <a:tcPr marL="68580" marR="68580" marT="0" marB="0" anchor="b"/>
                </a:tc>
              </a:tr>
              <a:tr h="182880">
                <a:tc>
                  <a:txBody>
                    <a:bodyPr/>
                    <a:lstStyle/>
                    <a:p>
                      <a:pPr marL="0" marR="0" algn="l">
                        <a:spcBef>
                          <a:spcPts val="0"/>
                        </a:spcBef>
                        <a:spcAft>
                          <a:spcPts val="0"/>
                        </a:spcAft>
                      </a:pPr>
                      <a:r>
                        <a:rPr lang="en-US" sz="1200" dirty="0" smtClean="0"/>
                        <a:t>CPU</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913773</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S LJ32</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CT80618005844AA</a:t>
                      </a:r>
                      <a:endParaRPr lang="en-US" sz="1200">
                        <a:solidFill>
                          <a:schemeClr val="tx1"/>
                        </a:solidFill>
                        <a:latin typeface="+mn-lt"/>
                        <a:ea typeface="Calibri"/>
                        <a:cs typeface="Times New Roman"/>
                      </a:endParaRPr>
                    </a:p>
                  </a:txBody>
                  <a:tcPr marL="68580" marR="68580" marT="0" marB="0"/>
                </a:tc>
                <a:tc>
                  <a:txBody>
                    <a:bodyPr/>
                    <a:lstStyle/>
                    <a:p>
                      <a:pPr marL="0" marR="0" algn="l">
                        <a:spcBef>
                          <a:spcPts val="0"/>
                        </a:spcBef>
                        <a:spcAft>
                          <a:spcPts val="0"/>
                        </a:spcAft>
                      </a:pPr>
                      <a:r>
                        <a:rPr lang="en-US" sz="1200" dirty="0" smtClean="0"/>
                        <a:t>Intel® Atom™ Processor E620</a:t>
                      </a:r>
                      <a:endParaRPr lang="en-US" sz="1200" dirty="0">
                        <a:solidFill>
                          <a:schemeClr val="tx1"/>
                        </a:solidFill>
                        <a:latin typeface="+mn-lt"/>
                        <a:ea typeface="Calibri"/>
                        <a:cs typeface="Times New Roman"/>
                      </a:endParaRPr>
                    </a:p>
                  </a:txBody>
                  <a:tcPr marL="68580" marR="68580" marT="0" marB="0"/>
                </a:tc>
              </a:tr>
              <a:tr h="182880">
                <a:tc>
                  <a:txBody>
                    <a:bodyPr/>
                    <a:lstStyle/>
                    <a:p>
                      <a:pPr marL="0" marR="0" algn="l">
                        <a:spcBef>
                          <a:spcPts val="0"/>
                        </a:spcBef>
                        <a:spcAft>
                          <a:spcPts val="0"/>
                        </a:spcAft>
                      </a:pPr>
                      <a:r>
                        <a:rPr lang="en-US" sz="1200" dirty="0" smtClean="0"/>
                        <a:t>CPU</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dirty="0"/>
                        <a:t>913761</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S LJ33</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CT80618005841AA</a:t>
                      </a:r>
                      <a:endParaRPr lang="en-US" sz="1200">
                        <a:solidFill>
                          <a:schemeClr val="tx1"/>
                        </a:solidFill>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Intel® Atom™ Processor E640</a:t>
                      </a:r>
                      <a:endParaRPr lang="en-US" sz="1200" dirty="0">
                        <a:solidFill>
                          <a:schemeClr val="tx1"/>
                        </a:solidFill>
                        <a:latin typeface="+mn-lt"/>
                        <a:ea typeface="Calibri"/>
                        <a:cs typeface="Times New Roman"/>
                      </a:endParaRPr>
                    </a:p>
                  </a:txBody>
                  <a:tcPr marL="68580" marR="68580" marT="0" marB="0"/>
                </a:tc>
              </a:tr>
              <a:tr h="182880">
                <a:tc>
                  <a:txBody>
                    <a:bodyPr/>
                    <a:lstStyle/>
                    <a:p>
                      <a:pPr marL="0" marR="0" algn="l">
                        <a:spcBef>
                          <a:spcPts val="0"/>
                        </a:spcBef>
                        <a:spcAft>
                          <a:spcPts val="0"/>
                        </a:spcAft>
                      </a:pPr>
                      <a:r>
                        <a:rPr lang="en-US" sz="1200" smtClean="0"/>
                        <a:t>CPU</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913720</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S LJ34</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CT80618003201AA</a:t>
                      </a:r>
                      <a:endParaRPr lang="en-US" sz="1200">
                        <a:solidFill>
                          <a:schemeClr val="tx1"/>
                        </a:solidFill>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Intel® Atom™ Processor E660</a:t>
                      </a:r>
                      <a:endParaRPr lang="en-US" sz="1200" dirty="0">
                        <a:solidFill>
                          <a:schemeClr val="tx1"/>
                        </a:solidFill>
                        <a:latin typeface="+mn-lt"/>
                        <a:ea typeface="Calibri"/>
                        <a:cs typeface="Times New Roman"/>
                      </a:endParaRPr>
                    </a:p>
                  </a:txBody>
                  <a:tcPr marL="68580" marR="68580" marT="0" marB="0"/>
                </a:tc>
              </a:tr>
              <a:tr h="182880">
                <a:tc>
                  <a:txBody>
                    <a:bodyPr/>
                    <a:lstStyle/>
                    <a:p>
                      <a:pPr marL="0" marR="0" algn="l">
                        <a:spcBef>
                          <a:spcPts val="0"/>
                        </a:spcBef>
                        <a:spcAft>
                          <a:spcPts val="0"/>
                        </a:spcAft>
                      </a:pPr>
                      <a:r>
                        <a:rPr lang="en-US" sz="1200" smtClean="0"/>
                        <a:t>CPU</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913706</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S LJ35</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CT80618007035AA</a:t>
                      </a:r>
                      <a:endParaRPr lang="en-US" sz="1200">
                        <a:solidFill>
                          <a:schemeClr val="tx1"/>
                        </a:solidFill>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Intel® Atom™ Processor E680</a:t>
                      </a:r>
                      <a:endParaRPr lang="en-US" sz="1200" dirty="0">
                        <a:solidFill>
                          <a:schemeClr val="tx1"/>
                        </a:solidFill>
                        <a:latin typeface="+mn-lt"/>
                        <a:ea typeface="Calibri"/>
                        <a:cs typeface="Times New Roman"/>
                      </a:endParaRPr>
                    </a:p>
                  </a:txBody>
                  <a:tcPr marL="68580" marR="68580" marT="0" marB="0"/>
                </a:tc>
              </a:tr>
              <a:tr h="182880">
                <a:tc>
                  <a:txBody>
                    <a:bodyPr/>
                    <a:lstStyle/>
                    <a:p>
                      <a:pPr marL="0" marR="0" algn="l">
                        <a:spcBef>
                          <a:spcPts val="0"/>
                        </a:spcBef>
                        <a:spcAft>
                          <a:spcPts val="0"/>
                        </a:spcAft>
                      </a:pPr>
                      <a:r>
                        <a:rPr lang="en-US" sz="1200" smtClean="0"/>
                        <a:t>CPU</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913695</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S LJ36</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CT80618005844AB</a:t>
                      </a:r>
                      <a:endParaRPr lang="en-US" sz="1200">
                        <a:solidFill>
                          <a:schemeClr val="tx1"/>
                        </a:solidFill>
                        <a:latin typeface="+mn-lt"/>
                        <a:ea typeface="Calibri"/>
                        <a:cs typeface="Times New Roman"/>
                      </a:endParaRPr>
                    </a:p>
                  </a:txBody>
                  <a:tcPr marL="68580" marR="68580" marT="0" marB="0"/>
                </a:tc>
                <a:tc>
                  <a:txBody>
                    <a:bodyPr/>
                    <a:lstStyle/>
                    <a:p>
                      <a:pPr marL="0" marR="0" algn="l">
                        <a:spcBef>
                          <a:spcPts val="0"/>
                        </a:spcBef>
                        <a:spcAft>
                          <a:spcPts val="0"/>
                        </a:spcAft>
                      </a:pPr>
                      <a:r>
                        <a:rPr lang="en-US" sz="1200" dirty="0" smtClean="0"/>
                        <a:t>Intel® Atom™ Processor E620T</a:t>
                      </a:r>
                      <a:endParaRPr lang="en-US" sz="1200" dirty="0">
                        <a:solidFill>
                          <a:schemeClr val="tx1"/>
                        </a:solidFill>
                        <a:latin typeface="+mn-lt"/>
                        <a:ea typeface="Calibri"/>
                        <a:cs typeface="Times New Roman"/>
                      </a:endParaRPr>
                    </a:p>
                  </a:txBody>
                  <a:tcPr marL="68580" marR="68580" marT="0" marB="0"/>
                </a:tc>
              </a:tr>
              <a:tr h="182880">
                <a:tc>
                  <a:txBody>
                    <a:bodyPr/>
                    <a:lstStyle/>
                    <a:p>
                      <a:pPr marL="0" marR="0" algn="l">
                        <a:spcBef>
                          <a:spcPts val="0"/>
                        </a:spcBef>
                        <a:spcAft>
                          <a:spcPts val="0"/>
                        </a:spcAft>
                      </a:pPr>
                      <a:r>
                        <a:rPr lang="en-US" sz="1200" smtClean="0"/>
                        <a:t>CPU</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913650</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S LJ37</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CT80618005841AB</a:t>
                      </a:r>
                      <a:endParaRPr lang="en-US" sz="1200">
                        <a:solidFill>
                          <a:schemeClr val="tx1"/>
                        </a:solidFill>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Intel® Atom™ Processor E640T</a:t>
                      </a:r>
                      <a:endParaRPr lang="en-US" sz="1200" dirty="0">
                        <a:solidFill>
                          <a:schemeClr val="tx1"/>
                        </a:solidFill>
                        <a:latin typeface="+mn-lt"/>
                        <a:ea typeface="Calibri"/>
                        <a:cs typeface="Times New Roman"/>
                      </a:endParaRPr>
                    </a:p>
                  </a:txBody>
                  <a:tcPr marL="68580" marR="68580" marT="0" marB="0"/>
                </a:tc>
              </a:tr>
              <a:tr h="182880">
                <a:tc>
                  <a:txBody>
                    <a:bodyPr/>
                    <a:lstStyle/>
                    <a:p>
                      <a:pPr marL="0" marR="0" algn="l">
                        <a:spcBef>
                          <a:spcPts val="0"/>
                        </a:spcBef>
                        <a:spcAft>
                          <a:spcPts val="0"/>
                        </a:spcAft>
                      </a:pPr>
                      <a:r>
                        <a:rPr lang="en-US" sz="1200" smtClean="0"/>
                        <a:t>CPU</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913571</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S LJ38</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CT80618003201AB</a:t>
                      </a:r>
                      <a:endParaRPr lang="en-US" sz="1200">
                        <a:solidFill>
                          <a:schemeClr val="tx1"/>
                        </a:solidFill>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Intel® Atom™ Processor E660T</a:t>
                      </a:r>
                      <a:endParaRPr lang="en-US" sz="1200" dirty="0">
                        <a:solidFill>
                          <a:schemeClr val="tx1"/>
                        </a:solidFill>
                        <a:latin typeface="+mn-lt"/>
                        <a:ea typeface="Calibri"/>
                        <a:cs typeface="Times New Roman"/>
                      </a:endParaRPr>
                    </a:p>
                  </a:txBody>
                  <a:tcPr marL="68580" marR="68580" marT="0" marB="0"/>
                </a:tc>
              </a:tr>
              <a:tr h="182880">
                <a:tc>
                  <a:txBody>
                    <a:bodyPr/>
                    <a:lstStyle/>
                    <a:p>
                      <a:pPr marL="0" marR="0" algn="l">
                        <a:spcBef>
                          <a:spcPts val="0"/>
                        </a:spcBef>
                        <a:spcAft>
                          <a:spcPts val="0"/>
                        </a:spcAft>
                      </a:pPr>
                      <a:r>
                        <a:rPr lang="en-US" sz="1200" dirty="0" smtClean="0"/>
                        <a:t>CPU</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913549</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S LJ39</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CT80618007035AB</a:t>
                      </a:r>
                      <a:endParaRPr lang="en-US" sz="1200">
                        <a:solidFill>
                          <a:schemeClr val="tx1"/>
                        </a:solidFill>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Intel® Atom™ Processor E680T</a:t>
                      </a:r>
                      <a:endParaRPr lang="en-US" sz="1200" dirty="0">
                        <a:solidFill>
                          <a:schemeClr val="tx1"/>
                        </a:solidFill>
                        <a:latin typeface="+mn-lt"/>
                        <a:ea typeface="Calibri"/>
                        <a:cs typeface="Times New Roman"/>
                      </a:endParaRPr>
                    </a:p>
                  </a:txBody>
                  <a:tcPr marL="68580" marR="68580" marT="0" marB="0"/>
                </a:tc>
              </a:tr>
              <a:tr h="182880">
                <a:tc>
                  <a:txBody>
                    <a:bodyPr/>
                    <a:lstStyle/>
                    <a:p>
                      <a:pPr marL="0" marR="0" algn="l">
                        <a:spcBef>
                          <a:spcPts val="0"/>
                        </a:spcBef>
                        <a:spcAft>
                          <a:spcPts val="0"/>
                        </a:spcAft>
                      </a:pPr>
                      <a:r>
                        <a:rPr lang="en-US" sz="1200" dirty="0" smtClean="0"/>
                        <a:t>IOH</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dirty="0"/>
                        <a:t>914208</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S LJ42</a:t>
                      </a:r>
                      <a:endParaRPr lang="en-US" sz="120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a:t>CS82TPCF</a:t>
                      </a:r>
                      <a:endParaRPr lang="en-US" sz="1200">
                        <a:solidFill>
                          <a:schemeClr val="tx1"/>
                        </a:solidFill>
                        <a:latin typeface="+mn-lt"/>
                        <a:ea typeface="Calibri"/>
                        <a:cs typeface="Times New Roman"/>
                      </a:endParaRPr>
                    </a:p>
                  </a:txBody>
                  <a:tcPr marL="68580" marR="68580" marT="0" marB="0"/>
                </a:tc>
                <a:tc>
                  <a:txBody>
                    <a:bodyPr/>
                    <a:lstStyle/>
                    <a:p>
                      <a:pPr marL="0" marR="0" algn="l">
                        <a:spcBef>
                          <a:spcPts val="0"/>
                        </a:spcBef>
                        <a:spcAft>
                          <a:spcPts val="0"/>
                        </a:spcAft>
                      </a:pPr>
                      <a:r>
                        <a:rPr lang="en-US" sz="1200" dirty="0" smtClean="0"/>
                        <a:t>Intel® Platform Controller Hub EG20T</a:t>
                      </a:r>
                      <a:endParaRPr lang="en-US" sz="1200" dirty="0">
                        <a:solidFill>
                          <a:schemeClr val="tx1"/>
                        </a:solidFill>
                        <a:latin typeface="+mn-lt"/>
                        <a:ea typeface="Calibri"/>
                        <a:cs typeface="Times New Roman"/>
                      </a:endParaRPr>
                    </a:p>
                  </a:txBody>
                  <a:tcPr marL="68580" marR="68580" marT="0" marB="0"/>
                </a:tc>
              </a:tr>
              <a:tr h="182880">
                <a:tc>
                  <a:txBody>
                    <a:bodyPr/>
                    <a:lstStyle/>
                    <a:p>
                      <a:pPr marL="0" marR="0" algn="l">
                        <a:spcBef>
                          <a:spcPts val="0"/>
                        </a:spcBef>
                        <a:spcAft>
                          <a:spcPts val="0"/>
                        </a:spcAft>
                      </a:pPr>
                      <a:r>
                        <a:rPr lang="en-US" sz="1200" dirty="0" smtClean="0">
                          <a:solidFill>
                            <a:schemeClr val="tx1"/>
                          </a:solidFill>
                          <a:latin typeface="+mn-lt"/>
                          <a:ea typeface="Calibri"/>
                          <a:cs typeface="Times New Roman"/>
                        </a:rPr>
                        <a:t>Development</a:t>
                      </a:r>
                    </a:p>
                    <a:p>
                      <a:pPr marL="0" marR="0" algn="l">
                        <a:spcBef>
                          <a:spcPts val="0"/>
                        </a:spcBef>
                        <a:spcAft>
                          <a:spcPts val="0"/>
                        </a:spcAft>
                      </a:pPr>
                      <a:r>
                        <a:rPr lang="en-US" sz="1200" dirty="0" smtClean="0">
                          <a:solidFill>
                            <a:schemeClr val="tx1"/>
                          </a:solidFill>
                          <a:latin typeface="+mn-lt"/>
                          <a:ea typeface="Calibri"/>
                          <a:cs typeface="Times New Roman"/>
                        </a:rPr>
                        <a:t>Kit</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dirty="0" smtClean="0">
                          <a:solidFill>
                            <a:schemeClr val="tx1"/>
                          </a:solidFill>
                          <a:latin typeface="+mn-lt"/>
                          <a:ea typeface="Calibri"/>
                          <a:cs typeface="Times New Roman"/>
                        </a:rPr>
                        <a:t>911635</a:t>
                      </a: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endParaRPr lang="en-US" sz="1200" dirty="0">
                        <a:solidFill>
                          <a:schemeClr val="tx1"/>
                        </a:solidFill>
                        <a:latin typeface="+mn-lt"/>
                        <a:ea typeface="Calibri"/>
                        <a:cs typeface="Times New Roman"/>
                      </a:endParaRPr>
                    </a:p>
                  </a:txBody>
                  <a:tcPr marL="68580" marR="68580" marT="0" marB="0" anchor="b"/>
                </a:tc>
                <a:tc>
                  <a:txBody>
                    <a:bodyPr/>
                    <a:lstStyle/>
                    <a:p>
                      <a:pPr marL="0" marR="0" algn="l">
                        <a:spcBef>
                          <a:spcPts val="0"/>
                        </a:spcBef>
                        <a:spcAft>
                          <a:spcPts val="0"/>
                        </a:spcAft>
                      </a:pPr>
                      <a:r>
                        <a:rPr lang="en-US" sz="1200" dirty="0" smtClean="0">
                          <a:solidFill>
                            <a:schemeClr val="tx1"/>
                          </a:solidFill>
                          <a:latin typeface="+mn-lt"/>
                          <a:ea typeface="Calibri"/>
                          <a:cs typeface="Times New Roman"/>
                        </a:rPr>
                        <a:t>EMBTNCTCCBDVKT</a:t>
                      </a:r>
                      <a:endParaRPr lang="en-US" sz="1200" dirty="0">
                        <a:solidFill>
                          <a:schemeClr val="tx1"/>
                        </a:solidFill>
                        <a:latin typeface="+mn-lt"/>
                        <a:ea typeface="Calibri"/>
                        <a:cs typeface="Times New Roman"/>
                      </a:endParaRPr>
                    </a:p>
                  </a:txBody>
                  <a:tcPr marL="68580" marR="68580" marT="0" marB="0"/>
                </a:tc>
                <a:tc>
                  <a:txBody>
                    <a:bodyPr/>
                    <a:lstStyle/>
                    <a:p>
                      <a:pPr marL="0" marR="0" algn="l">
                        <a:spcBef>
                          <a:spcPts val="0"/>
                        </a:spcBef>
                        <a:spcAft>
                          <a:spcPts val="0"/>
                        </a:spcAft>
                      </a:pPr>
                      <a:r>
                        <a:rPr lang="en-US" sz="1200" dirty="0" smtClean="0">
                          <a:solidFill>
                            <a:schemeClr val="tx1"/>
                          </a:solidFill>
                          <a:latin typeface="+mn-lt"/>
                          <a:ea typeface="Calibri"/>
                          <a:cs typeface="Times New Roman"/>
                        </a:rPr>
                        <a:t>Intel® Atom™ Processor E660(B0</a:t>
                      </a:r>
                      <a:r>
                        <a:rPr lang="en-US" sz="1200" baseline="0" dirty="0" smtClean="0">
                          <a:solidFill>
                            <a:schemeClr val="tx1"/>
                          </a:solidFill>
                          <a:latin typeface="+mn-lt"/>
                          <a:ea typeface="Calibri"/>
                          <a:cs typeface="Times New Roman"/>
                        </a:rPr>
                        <a:t> stepping) with Intel® Platform Controller Hub </a:t>
                      </a:r>
                      <a:r>
                        <a:rPr lang="en-US" sz="1200" baseline="0" dirty="0" smtClean="0">
                          <a:solidFill>
                            <a:schemeClr val="tx1"/>
                          </a:solidFill>
                          <a:latin typeface="+mn-lt"/>
                          <a:ea typeface="Calibri"/>
                          <a:cs typeface="Times New Roman"/>
                        </a:rPr>
                        <a:t>EG20T(A2 stepping) </a:t>
                      </a:r>
                      <a:r>
                        <a:rPr lang="en-US" sz="1200" baseline="0" dirty="0" smtClean="0">
                          <a:solidFill>
                            <a:schemeClr val="tx1"/>
                          </a:solidFill>
                          <a:latin typeface="+mn-lt"/>
                          <a:ea typeface="Calibri"/>
                          <a:cs typeface="Times New Roman"/>
                        </a:rPr>
                        <a:t>Development Kit</a:t>
                      </a:r>
                      <a:endParaRPr lang="en-US" sz="1200" dirty="0">
                        <a:solidFill>
                          <a:schemeClr val="tx1"/>
                        </a:solidFill>
                        <a:latin typeface="+mn-lt"/>
                        <a:ea typeface="Calibri"/>
                        <a:cs typeface="Times New Roman"/>
                      </a:endParaRPr>
                    </a:p>
                  </a:txBody>
                  <a:tcPr marL="68580" marR="68580" marT="0" marB="0"/>
                </a:tc>
              </a:tr>
            </a:tbl>
          </a:graphicData>
        </a:graphic>
      </p:graphicFrame>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sz="2800" dirty="0" err="1" smtClean="0"/>
              <a:t>wheRE</a:t>
            </a:r>
            <a:r>
              <a:rPr lang="en-US" sz="2800" dirty="0" smtClean="0"/>
              <a:t> can I get more information?</a:t>
            </a:r>
            <a:endParaRPr lang="en-US" sz="2800" dirty="0"/>
          </a:p>
        </p:txBody>
      </p:sp>
      <p:sp>
        <p:nvSpPr>
          <p:cNvPr id="109570" name="Text Placeholder 6"/>
          <p:cNvSpPr>
            <a:spLocks noGrp="1"/>
          </p:cNvSpPr>
          <p:nvPr>
            <p:ph type="body" idx="1"/>
          </p:nvPr>
        </p:nvSpPr>
        <p:spPr/>
        <p:txBody>
          <a:bodyPr/>
          <a:lstStyle/>
          <a:p>
            <a:endParaRPr lang="en-US" smtClean="0"/>
          </a:p>
        </p:txBody>
      </p:sp>
      <p:sp>
        <p:nvSpPr>
          <p:cNvPr id="5" name="Slide Number Placeholder 4"/>
          <p:cNvSpPr>
            <a:spLocks noGrp="1"/>
          </p:cNvSpPr>
          <p:nvPr>
            <p:ph type="sldNum" sz="quarter" idx="11"/>
          </p:nvPr>
        </p:nvSpPr>
        <p:spPr/>
        <p:txBody>
          <a:bodyPr/>
          <a:lstStyle/>
          <a:p>
            <a:pPr>
              <a:defRPr/>
            </a:pPr>
            <a:fld id="{554C05C3-3D41-4B7D-BAA4-8CFF457E3729}" type="slidenum">
              <a:rPr lang="en-US" smtClean="0">
                <a:solidFill>
                  <a:schemeClr val="bg1"/>
                </a:solidFill>
              </a:rPr>
              <a:pPr>
                <a:defRPr/>
              </a:pPr>
              <a:t>44</a:t>
            </a:fld>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0"/>
          <p:cNvSpPr>
            <a:spLocks noGrp="1" noChangeArrowheads="1"/>
          </p:cNvSpPr>
          <p:nvPr>
            <p:ph type="title"/>
          </p:nvPr>
        </p:nvSpPr>
        <p:spPr>
          <a:xfrm>
            <a:off x="152400" y="76200"/>
            <a:ext cx="8237538" cy="336550"/>
          </a:xfrm>
        </p:spPr>
        <p:txBody>
          <a:bodyPr/>
          <a:lstStyle/>
          <a:p>
            <a:r>
              <a:rPr lang="en-US" sz="2000" dirty="0" smtClean="0"/>
              <a:t>Posted Tunnel Creek customer collaterals</a:t>
            </a:r>
          </a:p>
        </p:txBody>
      </p:sp>
      <p:graphicFrame>
        <p:nvGraphicFramePr>
          <p:cNvPr id="126454" name="Group 502"/>
          <p:cNvGraphicFramePr>
            <a:graphicFrameLocks noGrp="1"/>
          </p:cNvGraphicFramePr>
          <p:nvPr>
            <p:ph sz="half" idx="1"/>
          </p:nvPr>
        </p:nvGraphicFramePr>
        <p:xfrm>
          <a:off x="152400" y="457200"/>
          <a:ext cx="4343400" cy="6276976"/>
        </p:xfrm>
        <a:graphic>
          <a:graphicData uri="http://schemas.openxmlformats.org/drawingml/2006/table">
            <a:tbl>
              <a:tblPr/>
              <a:tblGrid>
                <a:gridCol w="2274888"/>
                <a:gridCol w="896937"/>
                <a:gridCol w="1171575"/>
              </a:tblGrid>
              <a:tr h="31908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Mincho" pitchFamily="49" charset="-128"/>
                          <a:cs typeface="Arial" charset="0"/>
                        </a:rPr>
                        <a:t>Tunnel Creek posted customer collaterals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MS Mincho" pitchFamily="49" charset="-128"/>
                          <a:cs typeface="Arial" charset="0"/>
                        </a:rPr>
                        <a:t>Documentation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MS Mincho" pitchFamily="49" charset="-128"/>
                          <a:cs typeface="Arial" charset="0"/>
                        </a:rPr>
                        <a:t>Doc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Mincho" pitchFamily="49" charset="-128"/>
                          <a:cs typeface="Arial" charset="0"/>
                        </a:rPr>
                        <a:t>Location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200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Queens Bay Customer / Design Win Presentation – 17-Aug-2010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425120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Trace Length Calculator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3880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Little Bay schematic rev3.0 for B1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433299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Little Bay board file rev3.0 for B1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425969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Little Bay BOM list rev3.0 for B1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425970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Sturgeon Bay Schematic rev1.3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433278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Sturgeon Bay board file rev1.3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425683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Sturgeon Bay BOM list rev1.3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426982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Tunnel Creek Symbol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421833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Tunnel Creek IBIS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421226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Tunnel Creek BSDL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450501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Tunnel Creek EDS rev3.0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433303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Tunnel Creek PDG rev3.0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433311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Tunnel Creek TMDG rev002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324210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Tunnel Creek Thermal Models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420336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Tunnel Creek Silicon Design-in training material rev1.1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432877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2"/>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EA Kick off Presentation material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433017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Island Bay and Crown Bay software Design-in material rev1.0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433019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Power Thermal Utility </a:t>
                      </a:r>
                      <a:r>
                        <a:rPr kumimoji="0" lang="en-US" sz="1000" b="0" i="0" u="none" strike="noStrike" cap="none" normalizeH="0" baseline="0" dirty="0" smtClean="0">
                          <a:ln>
                            <a:noFill/>
                          </a:ln>
                          <a:solidFill>
                            <a:srgbClr val="FF0000"/>
                          </a:solidFill>
                          <a:effectLst/>
                          <a:latin typeface="Arial" charset="0"/>
                          <a:cs typeface="Arial" charset="0"/>
                        </a:rPr>
                        <a:t>rev1.1 – for commercial temp part only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480531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Power Thermal Utility rev1.0 – </a:t>
                      </a:r>
                      <a:r>
                        <a:rPr kumimoji="0" lang="en-US" sz="1000" b="0" i="0" u="none" strike="noStrike" cap="none" normalizeH="0" baseline="0" dirty="0" smtClean="0">
                          <a:ln>
                            <a:noFill/>
                          </a:ln>
                          <a:solidFill>
                            <a:srgbClr val="FF0000"/>
                          </a:solidFill>
                          <a:effectLst/>
                          <a:latin typeface="Arial" charset="0"/>
                          <a:cs typeface="Arial" charset="0"/>
                        </a:rPr>
                        <a:t>for extended  temp part only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458910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graphicFrame>
        <p:nvGraphicFramePr>
          <p:cNvPr id="126458" name="Group 506"/>
          <p:cNvGraphicFramePr>
            <a:graphicFrameLocks noGrp="1"/>
          </p:cNvGraphicFramePr>
          <p:nvPr>
            <p:ph sz="half" idx="2"/>
          </p:nvPr>
        </p:nvGraphicFramePr>
        <p:xfrm>
          <a:off x="4648200" y="457200"/>
          <a:ext cx="4043363" cy="6492240"/>
        </p:xfrm>
        <a:graphic>
          <a:graphicData uri="http://schemas.openxmlformats.org/drawingml/2006/table">
            <a:tbl>
              <a:tblPr/>
              <a:tblGrid>
                <a:gridCol w="2117725"/>
                <a:gridCol w="835025"/>
                <a:gridCol w="1090613"/>
              </a:tblGrid>
              <a:tr h="23336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Mincho" pitchFamily="49" charset="-128"/>
                          <a:cs typeface="Arial" charset="0"/>
                        </a:rPr>
                        <a:t>Tunnel Creek posted customer collaterals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MS Mincho" pitchFamily="49" charset="-128"/>
                          <a:cs typeface="Arial" charset="0"/>
                        </a:rPr>
                        <a:t>Documentation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MS Mincho" pitchFamily="49" charset="-128"/>
                          <a:cs typeface="Arial" charset="0"/>
                        </a:rPr>
                        <a:t>Doc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MS Mincho" pitchFamily="49" charset="-128"/>
                          <a:cs typeface="Arial" charset="0"/>
                        </a:rPr>
                        <a:t>Location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Tunnel Creek BWG rev1.1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29362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Anacapa</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/YCW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Tunnel Creek Debug Port Design Guide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436017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Little Bay </a:t>
                      </a:r>
                      <a:r>
                        <a:rPr kumimoji="0" lang="en-US" sz="1000" b="0" i="0" u="none" strike="noStrike" cap="none" normalizeH="0" baseline="0" dirty="0" err="1" smtClean="0">
                          <a:ln>
                            <a:noFill/>
                          </a:ln>
                          <a:solidFill>
                            <a:schemeClr val="tx2"/>
                          </a:solidFill>
                          <a:effectLst/>
                          <a:latin typeface="Arial" charset="0"/>
                          <a:cs typeface="Arial" charset="0"/>
                        </a:rPr>
                        <a:t>Heatsink</a:t>
                      </a:r>
                      <a:r>
                        <a:rPr kumimoji="0" lang="en-US" sz="1000" b="0" i="0" u="none" strike="noStrike" cap="none" normalizeH="0" baseline="0" dirty="0" smtClean="0">
                          <a:ln>
                            <a:noFill/>
                          </a:ln>
                          <a:solidFill>
                            <a:schemeClr val="tx2"/>
                          </a:solidFill>
                          <a:effectLst/>
                          <a:latin typeface="Arial" charset="0"/>
                          <a:cs typeface="Arial" charset="0"/>
                        </a:rPr>
                        <a:t> and MPI Socket Assembly Instruction rev1.5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436402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Tunnel Creek Sighting Report rev3.0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433308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Tunnel Creek Specification Update NDA </a:t>
                      </a:r>
                      <a:r>
                        <a:rPr kumimoji="0" lang="en-US" sz="1000" b="0" i="0" u="none" strike="noStrike" cap="none" normalizeH="0" baseline="0" dirty="0" smtClean="0">
                          <a:ln>
                            <a:noFill/>
                          </a:ln>
                          <a:solidFill>
                            <a:srgbClr val="FF0000"/>
                          </a:solidFill>
                          <a:effectLst/>
                          <a:latin typeface="Arial" charset="0"/>
                          <a:cs typeface="Arial" charset="0"/>
                        </a:rPr>
                        <a:t>rev008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457843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Tunnel Creek Display  Controller’s Programming  Reference Manual rev1.0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27890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Anacapa</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/YCW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A0 to B0 Hardware Changes rev1.1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445610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TC B0 benchmark data rev2.1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447218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TTB User Guide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324473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RTC Workaround FAQ rev2.2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463022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QoS</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White Paper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463577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Tunnel Creek Datasheet </a:t>
                      </a:r>
                      <a:r>
                        <a:rPr kumimoji="0" lang="en-US" sz="1000" b="0" i="0" u="none" strike="noStrike" cap="none" normalizeH="0" baseline="0" dirty="0" smtClean="0">
                          <a:ln>
                            <a:noFill/>
                          </a:ln>
                          <a:solidFill>
                            <a:srgbClr val="FF0000"/>
                          </a:solidFill>
                          <a:effectLst/>
                          <a:latin typeface="Arial" charset="0"/>
                          <a:ea typeface="MS Mincho" pitchFamily="49" charset="-128"/>
                          <a:cs typeface="Arial" charset="0"/>
                        </a:rPr>
                        <a:t>004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324208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Tunnel Creek B0-B1 Migration rev1.0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473726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Little Bay </a:t>
                      </a: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Brd</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a:t>
                      </a: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Sch</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/BOM rev2.0 for B0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472164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2"/>
                          </a:solidFill>
                          <a:effectLst/>
                          <a:latin typeface="Arial" charset="0"/>
                          <a:cs typeface="Arial" charset="0"/>
                        </a:rPr>
                        <a:t>Tunnel Creek Graphics Design-in training material </a:t>
                      </a:r>
                      <a:r>
                        <a:rPr kumimoji="0" lang="en-US" sz="1000" b="0" i="0" u="none" strike="noStrike" cap="none" normalizeH="0" baseline="0" dirty="0" smtClean="0">
                          <a:ln>
                            <a:noFill/>
                          </a:ln>
                          <a:solidFill>
                            <a:srgbClr val="FF0000"/>
                          </a:solidFill>
                          <a:effectLst/>
                          <a:latin typeface="Arial" charset="0"/>
                          <a:cs typeface="Arial" charset="0"/>
                        </a:rPr>
                        <a:t>rev3.0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477922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2"/>
                          </a:solidFill>
                          <a:effectLst/>
                          <a:latin typeface="Arial" charset="0"/>
                          <a:cs typeface="Arial" charset="0"/>
                        </a:rPr>
                        <a:t>Intel® Atom™ E6xx Series Performance Benchmarking -B0 - Revision 2.1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463593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spTree>
    <p:extLst>
      <p:ext uri="{BB962C8B-B14F-4D97-AF65-F5344CB8AC3E}">
        <p14:creationId xmlns="" xmlns:p14="http://schemas.microsoft.com/office/powerpoint/2010/main" val="357310187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76200"/>
            <a:ext cx="8237538" cy="336550"/>
          </a:xfrm>
        </p:spPr>
        <p:txBody>
          <a:bodyPr/>
          <a:lstStyle/>
          <a:p>
            <a:r>
              <a:rPr lang="en-US" sz="2000" dirty="0" smtClean="0"/>
              <a:t>Posted Topcliff customer collaterals</a:t>
            </a:r>
          </a:p>
        </p:txBody>
      </p:sp>
      <p:graphicFrame>
        <p:nvGraphicFramePr>
          <p:cNvPr id="133315" name="Group 195"/>
          <p:cNvGraphicFramePr>
            <a:graphicFrameLocks noGrp="1"/>
          </p:cNvGraphicFramePr>
          <p:nvPr>
            <p:ph sz="half" idx="1"/>
          </p:nvPr>
        </p:nvGraphicFramePr>
        <p:xfrm>
          <a:off x="228600" y="914400"/>
          <a:ext cx="4267200" cy="2956560"/>
        </p:xfrm>
        <a:graphic>
          <a:graphicData uri="http://schemas.openxmlformats.org/drawingml/2006/table">
            <a:tbl>
              <a:tblPr/>
              <a:tblGrid>
                <a:gridCol w="2362200"/>
                <a:gridCol w="838200"/>
                <a:gridCol w="1066800"/>
              </a:tblGrid>
              <a:tr h="1809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Arial" charset="0"/>
                          <a:ea typeface="MS Mincho" pitchFamily="49" charset="-128"/>
                          <a:cs typeface="Arial" charset="0"/>
                        </a:rPr>
                        <a:t>Topcliff</a:t>
                      </a:r>
                      <a:r>
                        <a:rPr kumimoji="0" lang="en-US" sz="1400" b="1" i="0" u="none" strike="noStrike" cap="none" normalizeH="0" baseline="0" dirty="0" smtClean="0">
                          <a:ln>
                            <a:noFill/>
                          </a:ln>
                          <a:solidFill>
                            <a:schemeClr val="bg1"/>
                          </a:solidFill>
                          <a:effectLst/>
                          <a:latin typeface="Arial" charset="0"/>
                          <a:ea typeface="MS Mincho" pitchFamily="49" charset="-128"/>
                          <a:cs typeface="Arial" charset="0"/>
                        </a:rPr>
                        <a:t> posted customer collaterals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tr>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Mincho" pitchFamily="49" charset="-128"/>
                          <a:cs typeface="Arial" charset="0"/>
                        </a:rPr>
                        <a:t>Documentation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MS Mincho" pitchFamily="49" charset="-128"/>
                          <a:cs typeface="Arial" charset="0"/>
                        </a:rPr>
                        <a:t>Doc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MS Mincho" pitchFamily="49" charset="-128"/>
                          <a:cs typeface="Arial" charset="0"/>
                        </a:rPr>
                        <a:t>Location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Shell Bay layout </a:t>
                      </a:r>
                      <a:r>
                        <a:rPr kumimoji="0" lang="en-US" sz="1000" b="0" i="0" u="none" strike="noStrike" cap="none" normalizeH="0" baseline="0" dirty="0" smtClean="0">
                          <a:ln>
                            <a:noFill/>
                          </a:ln>
                          <a:solidFill>
                            <a:srgbClr val="FF0000"/>
                          </a:solidFill>
                          <a:effectLst/>
                          <a:latin typeface="Arial" charset="0"/>
                          <a:ea typeface="MS Mincho" pitchFamily="49" charset="-128"/>
                          <a:cs typeface="Arial" charset="0"/>
                        </a:rPr>
                        <a:t>rev3.1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431138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Shell Bay Schematic </a:t>
                      </a:r>
                      <a:r>
                        <a:rPr kumimoji="0" lang="en-US" sz="1000" b="0" i="0" u="none" strike="noStrike" cap="none" normalizeH="0" baseline="0" dirty="0" smtClean="0">
                          <a:ln>
                            <a:noFill/>
                          </a:ln>
                          <a:solidFill>
                            <a:srgbClr val="FF0000"/>
                          </a:solidFill>
                          <a:effectLst/>
                          <a:latin typeface="Arial" charset="0"/>
                          <a:ea typeface="MS Mincho" pitchFamily="49" charset="-128"/>
                          <a:cs typeface="Arial" charset="0"/>
                        </a:rPr>
                        <a:t>rev3.1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432866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Shell Bay BOM list </a:t>
                      </a:r>
                      <a:r>
                        <a:rPr kumimoji="0" lang="en-US" sz="1000" b="0" i="0" u="none" strike="noStrike" cap="none" normalizeH="0" baseline="0" dirty="0" smtClean="0">
                          <a:ln>
                            <a:noFill/>
                          </a:ln>
                          <a:solidFill>
                            <a:srgbClr val="FF0000"/>
                          </a:solidFill>
                          <a:effectLst/>
                          <a:latin typeface="Arial" charset="0"/>
                          <a:ea typeface="MS Mincho" pitchFamily="49" charset="-128"/>
                          <a:cs typeface="Arial" charset="0"/>
                        </a:rPr>
                        <a:t>rev3.1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439439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IBIS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426984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BSDL rev3.1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426985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symbol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2"/>
                          </a:solidFill>
                          <a:effectLst/>
                          <a:latin typeface="Arial" charset="0"/>
                          <a:ea typeface="MS Mincho" pitchFamily="49" charset="-128"/>
                          <a:cs typeface="Arial" charset="0"/>
                        </a:rPr>
                        <a:t>432874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Design in training material rev3.0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432885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Datasheet rev </a:t>
                      </a:r>
                      <a:r>
                        <a:rPr kumimoji="0" lang="en-US" sz="1000" b="0" i="0" u="none" strike="noStrike" cap="none" normalizeH="0" baseline="0" dirty="0" smtClean="0">
                          <a:ln>
                            <a:noFill/>
                          </a:ln>
                          <a:solidFill>
                            <a:srgbClr val="FF0000"/>
                          </a:solidFill>
                          <a:effectLst/>
                          <a:latin typeface="Arial" charset="0"/>
                          <a:ea typeface="MS Mincho" pitchFamily="49" charset="-128"/>
                          <a:cs typeface="Arial" charset="0"/>
                        </a:rPr>
                        <a:t>006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324211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Topcliff PDG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433342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graphicFrame>
        <p:nvGraphicFramePr>
          <p:cNvPr id="133318" name="Group 198"/>
          <p:cNvGraphicFramePr>
            <a:graphicFrameLocks noGrp="1"/>
          </p:cNvGraphicFramePr>
          <p:nvPr>
            <p:ph sz="half" idx="2"/>
          </p:nvPr>
        </p:nvGraphicFramePr>
        <p:xfrm>
          <a:off x="4648200" y="938213"/>
          <a:ext cx="4267200" cy="2170747"/>
        </p:xfrm>
        <a:graphic>
          <a:graphicData uri="http://schemas.openxmlformats.org/drawingml/2006/table">
            <a:tbl>
              <a:tblPr/>
              <a:tblGrid>
                <a:gridCol w="2209800"/>
                <a:gridCol w="990600"/>
                <a:gridCol w="1066800"/>
              </a:tblGrid>
              <a:tr h="31908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Arial" charset="0"/>
                          <a:ea typeface="MS Mincho" pitchFamily="49" charset="-128"/>
                          <a:cs typeface="Arial" charset="0"/>
                        </a:rPr>
                        <a:t>Topcliff</a:t>
                      </a:r>
                      <a:r>
                        <a:rPr kumimoji="0" lang="en-US" sz="1400" b="1" i="0" u="none" strike="noStrike" cap="none" normalizeH="0" baseline="0" dirty="0" smtClean="0">
                          <a:ln>
                            <a:noFill/>
                          </a:ln>
                          <a:solidFill>
                            <a:schemeClr val="bg1"/>
                          </a:solidFill>
                          <a:effectLst/>
                          <a:latin typeface="Arial" charset="0"/>
                          <a:ea typeface="MS Mincho" pitchFamily="49" charset="-128"/>
                          <a:cs typeface="Arial" charset="0"/>
                        </a:rPr>
                        <a:t> posted customer collaterals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MS Mincho" pitchFamily="49" charset="-128"/>
                          <a:cs typeface="Arial" charset="0"/>
                        </a:rPr>
                        <a:t>Documentation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MS Mincho" pitchFamily="49" charset="-128"/>
                          <a:cs typeface="Arial" charset="0"/>
                        </a:rPr>
                        <a:t>Doc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MS Mincho" pitchFamily="49" charset="-128"/>
                          <a:cs typeface="Arial" charset="0"/>
                        </a:rPr>
                        <a:t>Location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252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Sighting Report rev1.5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438312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Specification Update NDA rev004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457798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Firmware Writer’s Guide rev1.3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29580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Anacapa</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/YCW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Dev Kit User Guide rev001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324213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Thermal Models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453246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Tree>
    <p:extLst>
      <p:ext uri="{BB962C8B-B14F-4D97-AF65-F5344CB8AC3E}">
        <p14:creationId xmlns="" xmlns:p14="http://schemas.microsoft.com/office/powerpoint/2010/main" val="425103215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76200"/>
            <a:ext cx="8229600" cy="304800"/>
          </a:xfrm>
        </p:spPr>
        <p:txBody>
          <a:bodyPr/>
          <a:lstStyle/>
          <a:p>
            <a:r>
              <a:rPr lang="en-US" sz="2000" dirty="0" smtClean="0"/>
              <a:t>Posted Firmware/Software Components</a:t>
            </a:r>
          </a:p>
        </p:txBody>
      </p:sp>
      <p:graphicFrame>
        <p:nvGraphicFramePr>
          <p:cNvPr id="5" name="Group 195"/>
          <p:cNvGraphicFramePr>
            <a:graphicFrameLocks noGrp="1"/>
          </p:cNvGraphicFramePr>
          <p:nvPr>
            <p:ph sz="half" idx="1"/>
            <p:extLst>
              <p:ext uri="{D42A27DB-BD31-4B8C-83A1-F6EECF244321}">
                <p14:modId xmlns="" xmlns:p14="http://schemas.microsoft.com/office/powerpoint/2010/main" val="3593653694"/>
              </p:ext>
            </p:extLst>
          </p:nvPr>
        </p:nvGraphicFramePr>
        <p:xfrm>
          <a:off x="76200" y="441960"/>
          <a:ext cx="4419600" cy="5669280"/>
        </p:xfrm>
        <a:graphic>
          <a:graphicData uri="http://schemas.openxmlformats.org/drawingml/2006/table">
            <a:tbl>
              <a:tblPr/>
              <a:tblGrid>
                <a:gridCol w="2446564"/>
                <a:gridCol w="868136"/>
                <a:gridCol w="1104900"/>
              </a:tblGrid>
              <a:tr h="1809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Mincho" pitchFamily="49" charset="-128"/>
                          <a:cs typeface="Arial" charset="0"/>
                        </a:rPr>
                        <a:t>Firmware/Software Components posted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tr>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MS Mincho" pitchFamily="49" charset="-128"/>
                          <a:cs typeface="Arial" charset="0"/>
                        </a:rPr>
                        <a:t>Documentation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Mincho" pitchFamily="49" charset="-128"/>
                          <a:cs typeface="Arial" charset="0"/>
                        </a:rPr>
                        <a:t>Doc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Mincho" pitchFamily="49" charset="-128"/>
                          <a:cs typeface="Arial" charset="0"/>
                        </a:rPr>
                        <a:t>Location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Chipset INF for WES 2009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3867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Chipset INF for Windows XP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3859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Island Bay CRB BIOS rev0.46 (B0)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450739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Sturgeon Bay POST Code rev0.95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3864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Shell bay POST Code rev1.0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3863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Little Bay CPLD source code rev30 for B0/B1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3888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Chipset Microcode (CMC) rev2.0 (B0 &amp; B1)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450707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2"/>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2"/>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2"/>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MRC rev1.0 (B0)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450705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CPU Microcode update rev0104h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441223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Crown Bay CRB BIOS (B0&amp;B1) rev27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476017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SATA Option ROM programming utility  (MSDOS)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3858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SATA Option ROM programming utility  (Win XP)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3855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MAC Address programming utility (MSDOS)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3857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MAC Address programming utility (Win XP) rev2.0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3856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UEFI SATA AHCI Driver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449014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SATA AHCI </a:t>
                      </a: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OpROM</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476018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graphicFrame>
        <p:nvGraphicFramePr>
          <p:cNvPr id="25" name="Group 195"/>
          <p:cNvGraphicFramePr>
            <a:graphicFrameLocks noGrp="1"/>
          </p:cNvGraphicFramePr>
          <p:nvPr>
            <p:ph sz="half" idx="1"/>
            <p:extLst>
              <p:ext uri="{D42A27DB-BD31-4B8C-83A1-F6EECF244321}">
                <p14:modId xmlns="" xmlns:p14="http://schemas.microsoft.com/office/powerpoint/2010/main" val="105784949"/>
              </p:ext>
            </p:extLst>
          </p:nvPr>
        </p:nvGraphicFramePr>
        <p:xfrm>
          <a:off x="4648200" y="441960"/>
          <a:ext cx="4419600" cy="5577840"/>
        </p:xfrm>
        <a:graphic>
          <a:graphicData uri="http://schemas.openxmlformats.org/drawingml/2006/table">
            <a:tbl>
              <a:tblPr/>
              <a:tblGrid>
                <a:gridCol w="2446564"/>
                <a:gridCol w="868136"/>
                <a:gridCol w="1104900"/>
              </a:tblGrid>
              <a:tr h="1809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Mincho" pitchFamily="49" charset="-128"/>
                          <a:cs typeface="Arial" charset="0"/>
                        </a:rPr>
                        <a:t>Firmware/Software Components posted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tr>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Mincho" pitchFamily="49" charset="-128"/>
                          <a:cs typeface="Arial" charset="0"/>
                        </a:rPr>
                        <a:t>Documentation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Mincho" pitchFamily="49" charset="-128"/>
                          <a:cs typeface="Arial" charset="0"/>
                        </a:rPr>
                        <a:t>Doc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MS Mincho" pitchFamily="49" charset="-128"/>
                          <a:cs typeface="Arial" charset="0"/>
                        </a:rPr>
                        <a:t>Location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EMGD rev1.5 – B0 EC for WinCE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456611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EMGD rev1.5 – B0 Beta release for XP and Linux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456619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EMGD rev1.5 Spec Update for XP and Linux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445348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EMGD rev1.5 User’s Guide for Linux release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442076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EMGD rev2.0 for XP and Windows Embedded POS Ready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450832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EMGD rev2.0 for WES 2009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446717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Drivers for WES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3867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Drivers for </a:t>
                      </a: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WePOS</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&amp; </a:t>
                      </a: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WinXP</a:t>
                      </a:r>
                      <a:endParaRPr kumimoji="0" lang="en-US" sz="1000" b="0" i="0" u="none" strike="noStrike" cap="none" normalizeH="0" baseline="0" dirty="0" smtClean="0">
                        <a:ln>
                          <a:noFill/>
                        </a:ln>
                        <a:solidFill>
                          <a:schemeClr val="tx2"/>
                        </a:solidFill>
                        <a:effectLst/>
                        <a:latin typeface="Arial" charset="0"/>
                        <a:ea typeface="MS Mincho" pitchFamily="49"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3865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Drivers for Win7 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4028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PXE </a:t>
                      </a: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OpROM</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472555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UEFI PXE Driver Gold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455132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cs typeface="Arial" charset="0"/>
                        </a:rPr>
                        <a:t>iEMGD</a:t>
                      </a:r>
                      <a:r>
                        <a:rPr kumimoji="0" lang="en-US" sz="1000" b="0" i="0" u="none" strike="noStrike" cap="none" normalizeH="0" baseline="0" dirty="0" smtClean="0">
                          <a:ln>
                            <a:noFill/>
                          </a:ln>
                          <a:solidFill>
                            <a:schemeClr val="tx2"/>
                          </a:solidFill>
                          <a:effectLst/>
                          <a:latin typeface="Arial" charset="0"/>
                          <a:cs typeface="Arial" charset="0"/>
                        </a:rPr>
                        <a:t> TPS rev1.6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460826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SDVO display clipped FAQ R1.1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455133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CDI/IBL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Topcliff</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Programmer’s Guides (CAN, DMA, GPIO, IEEE1588, I2C, </a:t>
                      </a: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PacketHub</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 SPI, UART, USB) rev002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cs typeface="Arial" charset="0"/>
                        </a:rPr>
                        <a:t>Installation Guide for </a:t>
                      </a:r>
                      <a:r>
                        <a:rPr kumimoji="0" lang="en-US" sz="1000" b="0" i="0" u="none" strike="noStrike" cap="none" normalizeH="0" baseline="0" dirty="0" err="1" smtClean="0">
                          <a:ln>
                            <a:noFill/>
                          </a:ln>
                          <a:solidFill>
                            <a:srgbClr val="FF0000"/>
                          </a:solidFill>
                          <a:effectLst/>
                          <a:latin typeface="Arial" charset="0"/>
                          <a:cs typeface="Arial" charset="0"/>
                        </a:rPr>
                        <a:t>MeeGo</a:t>
                      </a:r>
                      <a:r>
                        <a:rPr kumimoji="0" lang="en-US" sz="1000" b="0" i="0" u="none" strike="noStrike" cap="none" normalizeH="0" baseline="0" dirty="0" smtClean="0">
                          <a:ln>
                            <a:noFill/>
                          </a:ln>
                          <a:solidFill>
                            <a:srgbClr val="FF0000"/>
                          </a:solidFill>
                          <a:effectLst/>
                          <a:latin typeface="Arial" charset="0"/>
                          <a:cs typeface="Arial" charset="0"/>
                        </a:rPr>
                        <a:t> and WES7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EDC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Tunnel Creek Display  Controller’s Programming  Reference Manual rev1.0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Arial" charset="0"/>
                          <a:cs typeface="Arial" charset="0"/>
                        </a:rPr>
                        <a:t>27890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Arial" charset="0"/>
                          <a:ea typeface="MS Mincho" pitchFamily="49" charset="-128"/>
                          <a:cs typeface="Arial" charset="0"/>
                        </a:rPr>
                        <a:t>Anacapa</a:t>
                      </a:r>
                      <a:r>
                        <a:rPr kumimoji="0" lang="en-US" sz="1000" b="0" i="0" u="none" strike="noStrike" cap="none" normalizeH="0" baseline="0" dirty="0" smtClean="0">
                          <a:ln>
                            <a:noFill/>
                          </a:ln>
                          <a:solidFill>
                            <a:schemeClr val="tx2"/>
                          </a:solidFill>
                          <a:effectLst/>
                          <a:latin typeface="Arial" charset="0"/>
                          <a:ea typeface="MS Mincho" pitchFamily="49" charset="-128"/>
                          <a:cs typeface="Arial" charset="0"/>
                        </a:rPr>
                        <a:t>/YCW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Tree>
    <p:extLst>
      <p:ext uri="{BB962C8B-B14F-4D97-AF65-F5344CB8AC3E}">
        <p14:creationId xmlns="" xmlns:p14="http://schemas.microsoft.com/office/powerpoint/2010/main" val="327065387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backup</a:t>
            </a:r>
            <a:endParaRPr lang="en-US" dirty="0"/>
          </a:p>
        </p:txBody>
      </p:sp>
      <p:sp>
        <p:nvSpPr>
          <p:cNvPr id="73732" name="Slide Number Placeholder 2"/>
          <p:cNvSpPr>
            <a:spLocks noGrp="1"/>
          </p:cNvSpPr>
          <p:nvPr>
            <p:ph type="sldNum" sz="quarter" idx="11"/>
          </p:nvPr>
        </p:nvSpPr>
        <p:spPr/>
        <p:txBody>
          <a:bodyPr/>
          <a:lstStyle/>
          <a:p>
            <a:pPr fontAlgn="base">
              <a:spcBef>
                <a:spcPct val="0"/>
              </a:spcBef>
              <a:spcAft>
                <a:spcPct val="0"/>
              </a:spcAft>
              <a:defRPr/>
            </a:pPr>
            <a:fld id="{100039FF-E287-4017-B8AE-C5CBC8403EA9}" type="slidenum">
              <a:rPr lang="en-US" smtClean="0">
                <a:cs typeface="Arial" charset="0"/>
              </a:rPr>
              <a:pPr fontAlgn="base">
                <a:spcBef>
                  <a:spcPct val="0"/>
                </a:spcBef>
                <a:spcAft>
                  <a:spcPct val="0"/>
                </a:spcAft>
                <a:defRPr/>
              </a:pPr>
              <a:t>48</a:t>
            </a:fld>
            <a:endParaRPr lang="en-US" smtClean="0">
              <a:cs typeface="Arial"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8"/>
          <p:cNvSpPr>
            <a:spLocks noChangeArrowheads="1"/>
          </p:cNvSpPr>
          <p:nvPr/>
        </p:nvSpPr>
        <p:spPr bwMode="auto">
          <a:xfrm>
            <a:off x="1752600" y="3200400"/>
            <a:ext cx="7315200" cy="2209800"/>
          </a:xfrm>
          <a:prstGeom prst="rect">
            <a:avLst/>
          </a:prstGeom>
          <a:solidFill>
            <a:schemeClr val="accent1"/>
          </a:solidFill>
          <a:ln w="50800" algn="ctr">
            <a:noFill/>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36866" name="Rectangle 37"/>
          <p:cNvSpPr>
            <a:spLocks noChangeArrowheads="1"/>
          </p:cNvSpPr>
          <p:nvPr/>
        </p:nvSpPr>
        <p:spPr bwMode="auto">
          <a:xfrm>
            <a:off x="1752600" y="1447800"/>
            <a:ext cx="7315200" cy="1676400"/>
          </a:xfrm>
          <a:prstGeom prst="rect">
            <a:avLst/>
          </a:prstGeom>
          <a:solidFill>
            <a:schemeClr val="accent1"/>
          </a:solidFill>
          <a:ln w="50800" algn="ctr">
            <a:noFill/>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36867" name="Title 6"/>
          <p:cNvSpPr>
            <a:spLocks noGrp="1"/>
          </p:cNvSpPr>
          <p:nvPr>
            <p:ph type="title"/>
          </p:nvPr>
        </p:nvSpPr>
        <p:spPr/>
        <p:txBody>
          <a:bodyPr/>
          <a:lstStyle/>
          <a:p>
            <a:r>
              <a:rPr lang="en-US" smtClean="0"/>
              <a:t>Embedded Growth Today and Future</a:t>
            </a:r>
          </a:p>
        </p:txBody>
      </p:sp>
      <p:grpSp>
        <p:nvGrpSpPr>
          <p:cNvPr id="36868" name="Group 56"/>
          <p:cNvGrpSpPr>
            <a:grpSpLocks/>
          </p:cNvGrpSpPr>
          <p:nvPr/>
        </p:nvGrpSpPr>
        <p:grpSpPr bwMode="auto">
          <a:xfrm>
            <a:off x="3657600" y="1511300"/>
            <a:ext cx="5410200" cy="1689100"/>
            <a:chOff x="76200" y="762000"/>
            <a:chExt cx="6626245" cy="2374290"/>
          </a:xfrm>
        </p:grpSpPr>
        <p:pic>
          <p:nvPicPr>
            <p:cNvPr id="36891" name="Picture 31" descr="WirelessInfrastructure.png"/>
            <p:cNvPicPr>
              <a:picLocks noChangeAspect="1"/>
            </p:cNvPicPr>
            <p:nvPr/>
          </p:nvPicPr>
          <p:blipFill>
            <a:blip r:embed="rId2" cstate="print"/>
            <a:srcRect/>
            <a:stretch>
              <a:fillRect/>
            </a:stretch>
          </p:blipFill>
          <p:spPr bwMode="auto">
            <a:xfrm>
              <a:off x="76200" y="762000"/>
              <a:ext cx="1353200" cy="1188622"/>
            </a:xfrm>
            <a:prstGeom prst="rect">
              <a:avLst/>
            </a:prstGeom>
            <a:noFill/>
            <a:ln w="9525">
              <a:noFill/>
              <a:miter lim="800000"/>
              <a:headEnd/>
              <a:tailEnd/>
            </a:ln>
          </p:spPr>
        </p:pic>
        <p:pic>
          <p:nvPicPr>
            <p:cNvPr id="36892" name="Picture 33" descr="EnterpriseStorage.png"/>
            <p:cNvPicPr>
              <a:picLocks noChangeAspect="1"/>
            </p:cNvPicPr>
            <p:nvPr/>
          </p:nvPicPr>
          <p:blipFill>
            <a:blip r:embed="rId3" cstate="print"/>
            <a:srcRect/>
            <a:stretch>
              <a:fillRect/>
            </a:stretch>
          </p:blipFill>
          <p:spPr bwMode="auto">
            <a:xfrm>
              <a:off x="1219200" y="762000"/>
              <a:ext cx="1249577" cy="1206908"/>
            </a:xfrm>
            <a:prstGeom prst="rect">
              <a:avLst/>
            </a:prstGeom>
            <a:noFill/>
            <a:ln w="9525">
              <a:noFill/>
              <a:miter lim="800000"/>
              <a:headEnd/>
              <a:tailEnd/>
            </a:ln>
          </p:spPr>
        </p:pic>
        <p:pic>
          <p:nvPicPr>
            <p:cNvPr id="36893" name="Picture 35" descr="Gaming.png"/>
            <p:cNvPicPr>
              <a:picLocks noChangeAspect="1"/>
            </p:cNvPicPr>
            <p:nvPr/>
          </p:nvPicPr>
          <p:blipFill>
            <a:blip r:embed="rId4" cstate="print"/>
            <a:srcRect/>
            <a:stretch>
              <a:fillRect/>
            </a:stretch>
          </p:blipFill>
          <p:spPr bwMode="auto">
            <a:xfrm>
              <a:off x="2209800" y="1905000"/>
              <a:ext cx="1292245" cy="1152049"/>
            </a:xfrm>
            <a:prstGeom prst="rect">
              <a:avLst/>
            </a:prstGeom>
            <a:noFill/>
            <a:ln w="9525">
              <a:noFill/>
              <a:miter lim="800000"/>
              <a:headEnd/>
              <a:tailEnd/>
            </a:ln>
          </p:spPr>
        </p:pic>
        <p:pic>
          <p:nvPicPr>
            <p:cNvPr id="36894" name="Picture 38" descr="IndustrialPC.png"/>
            <p:cNvPicPr>
              <a:picLocks noChangeAspect="1"/>
            </p:cNvPicPr>
            <p:nvPr/>
          </p:nvPicPr>
          <p:blipFill>
            <a:blip r:embed="rId5" cstate="print"/>
            <a:srcRect/>
            <a:stretch>
              <a:fillRect/>
            </a:stretch>
          </p:blipFill>
          <p:spPr bwMode="auto">
            <a:xfrm>
              <a:off x="4343400" y="1905000"/>
              <a:ext cx="1347105" cy="1152049"/>
            </a:xfrm>
            <a:prstGeom prst="rect">
              <a:avLst/>
            </a:prstGeom>
            <a:noFill/>
            <a:ln w="9525">
              <a:noFill/>
              <a:miter lim="800000"/>
              <a:headEnd/>
              <a:tailEnd/>
            </a:ln>
          </p:spPr>
        </p:pic>
        <p:pic>
          <p:nvPicPr>
            <p:cNvPr id="36895" name="Picture 41" descr="IPTV_IMS.png"/>
            <p:cNvPicPr>
              <a:picLocks noChangeAspect="1"/>
            </p:cNvPicPr>
            <p:nvPr/>
          </p:nvPicPr>
          <p:blipFill>
            <a:blip r:embed="rId6" cstate="print"/>
            <a:srcRect/>
            <a:stretch>
              <a:fillRect/>
            </a:stretch>
          </p:blipFill>
          <p:spPr bwMode="auto">
            <a:xfrm>
              <a:off x="1143000" y="1905000"/>
              <a:ext cx="1292245" cy="1231290"/>
            </a:xfrm>
            <a:prstGeom prst="rect">
              <a:avLst/>
            </a:prstGeom>
            <a:noFill/>
            <a:ln w="9525">
              <a:noFill/>
              <a:miter lim="800000"/>
              <a:headEnd/>
              <a:tailEnd/>
            </a:ln>
          </p:spPr>
        </p:pic>
        <p:pic>
          <p:nvPicPr>
            <p:cNvPr id="36896" name="Picture 43" descr="MAG.png"/>
            <p:cNvPicPr>
              <a:picLocks noChangeAspect="1"/>
            </p:cNvPicPr>
            <p:nvPr/>
          </p:nvPicPr>
          <p:blipFill>
            <a:blip r:embed="rId7" cstate="print"/>
            <a:srcRect/>
            <a:stretch>
              <a:fillRect/>
            </a:stretch>
          </p:blipFill>
          <p:spPr bwMode="auto">
            <a:xfrm>
              <a:off x="79355" y="1905000"/>
              <a:ext cx="1292245" cy="1158144"/>
            </a:xfrm>
            <a:prstGeom prst="rect">
              <a:avLst/>
            </a:prstGeom>
            <a:noFill/>
            <a:ln w="9525">
              <a:noFill/>
              <a:miter lim="800000"/>
              <a:headEnd/>
              <a:tailEnd/>
            </a:ln>
          </p:spPr>
        </p:pic>
        <p:pic>
          <p:nvPicPr>
            <p:cNvPr id="36897" name="Picture 44" descr="Medical.png"/>
            <p:cNvPicPr>
              <a:picLocks noChangeAspect="1"/>
            </p:cNvPicPr>
            <p:nvPr/>
          </p:nvPicPr>
          <p:blipFill>
            <a:blip r:embed="rId8" cstate="print"/>
            <a:srcRect/>
            <a:stretch>
              <a:fillRect/>
            </a:stretch>
          </p:blipFill>
          <p:spPr bwMode="auto">
            <a:xfrm>
              <a:off x="3276600" y="1905000"/>
              <a:ext cx="1298341" cy="1152049"/>
            </a:xfrm>
            <a:prstGeom prst="rect">
              <a:avLst/>
            </a:prstGeom>
            <a:noFill/>
            <a:ln w="9525">
              <a:noFill/>
              <a:miter lim="800000"/>
              <a:headEnd/>
              <a:tailEnd/>
            </a:ln>
          </p:spPr>
        </p:pic>
        <p:pic>
          <p:nvPicPr>
            <p:cNvPr id="36898" name="Picture 46" descr="PoS.png"/>
            <p:cNvPicPr>
              <a:picLocks noChangeAspect="1"/>
            </p:cNvPicPr>
            <p:nvPr/>
          </p:nvPicPr>
          <p:blipFill>
            <a:blip r:embed="rId9" cstate="print"/>
            <a:srcRect/>
            <a:stretch>
              <a:fillRect/>
            </a:stretch>
          </p:blipFill>
          <p:spPr bwMode="auto">
            <a:xfrm>
              <a:off x="3352800" y="762000"/>
              <a:ext cx="1292245" cy="1170335"/>
            </a:xfrm>
            <a:prstGeom prst="rect">
              <a:avLst/>
            </a:prstGeom>
            <a:noFill/>
            <a:ln w="9525">
              <a:noFill/>
              <a:miter lim="800000"/>
              <a:headEnd/>
              <a:tailEnd/>
            </a:ln>
          </p:spPr>
        </p:pic>
        <p:pic>
          <p:nvPicPr>
            <p:cNvPr id="36899" name="Picture 48" descr="Printers.png"/>
            <p:cNvPicPr>
              <a:picLocks noChangeAspect="1"/>
            </p:cNvPicPr>
            <p:nvPr/>
          </p:nvPicPr>
          <p:blipFill>
            <a:blip r:embed="rId10" cstate="print"/>
            <a:srcRect/>
            <a:stretch>
              <a:fillRect/>
            </a:stretch>
          </p:blipFill>
          <p:spPr bwMode="auto">
            <a:xfrm>
              <a:off x="5410200" y="1905000"/>
              <a:ext cx="1292245" cy="1152049"/>
            </a:xfrm>
            <a:prstGeom prst="rect">
              <a:avLst/>
            </a:prstGeom>
            <a:noFill/>
            <a:ln w="9525">
              <a:noFill/>
              <a:miter lim="800000"/>
              <a:headEnd/>
              <a:tailEnd/>
            </a:ln>
          </p:spPr>
        </p:pic>
        <p:pic>
          <p:nvPicPr>
            <p:cNvPr id="36900" name="Picture 50" descr="Routers.png"/>
            <p:cNvPicPr>
              <a:picLocks noChangeAspect="1"/>
            </p:cNvPicPr>
            <p:nvPr/>
          </p:nvPicPr>
          <p:blipFill>
            <a:blip r:embed="rId11" cstate="print"/>
            <a:srcRect/>
            <a:stretch>
              <a:fillRect/>
            </a:stretch>
          </p:blipFill>
          <p:spPr bwMode="auto">
            <a:xfrm>
              <a:off x="2286000" y="762000"/>
              <a:ext cx="1267863" cy="1200813"/>
            </a:xfrm>
            <a:prstGeom prst="rect">
              <a:avLst/>
            </a:prstGeom>
            <a:noFill/>
            <a:ln w="9525">
              <a:noFill/>
              <a:miter lim="800000"/>
              <a:headEnd/>
              <a:tailEnd/>
            </a:ln>
          </p:spPr>
        </p:pic>
        <p:pic>
          <p:nvPicPr>
            <p:cNvPr id="36901" name="Picture 51" descr="Security.png"/>
            <p:cNvPicPr>
              <a:picLocks noChangeAspect="1"/>
            </p:cNvPicPr>
            <p:nvPr/>
          </p:nvPicPr>
          <p:blipFill>
            <a:blip r:embed="rId12" cstate="print"/>
            <a:srcRect/>
            <a:stretch>
              <a:fillRect/>
            </a:stretch>
          </p:blipFill>
          <p:spPr bwMode="auto">
            <a:xfrm>
              <a:off x="5410200" y="762000"/>
              <a:ext cx="1219099" cy="1188622"/>
            </a:xfrm>
            <a:prstGeom prst="rect">
              <a:avLst/>
            </a:prstGeom>
            <a:noFill/>
            <a:ln w="9525">
              <a:noFill/>
              <a:miter lim="800000"/>
              <a:headEnd/>
              <a:tailEnd/>
            </a:ln>
          </p:spPr>
        </p:pic>
        <p:pic>
          <p:nvPicPr>
            <p:cNvPr id="36902" name="Picture 53" descr="VoIP.png"/>
            <p:cNvPicPr>
              <a:picLocks noChangeAspect="1"/>
            </p:cNvPicPr>
            <p:nvPr/>
          </p:nvPicPr>
          <p:blipFill>
            <a:blip r:embed="rId13" cstate="print"/>
            <a:srcRect/>
            <a:stretch>
              <a:fillRect/>
            </a:stretch>
          </p:blipFill>
          <p:spPr bwMode="auto">
            <a:xfrm>
              <a:off x="4419600" y="762000"/>
              <a:ext cx="1219099" cy="1182526"/>
            </a:xfrm>
            <a:prstGeom prst="rect">
              <a:avLst/>
            </a:prstGeom>
            <a:noFill/>
            <a:ln w="9525">
              <a:noFill/>
              <a:miter lim="800000"/>
              <a:headEnd/>
              <a:tailEnd/>
            </a:ln>
          </p:spPr>
        </p:pic>
      </p:grpSp>
      <p:grpSp>
        <p:nvGrpSpPr>
          <p:cNvPr id="36869" name="Group 57"/>
          <p:cNvGrpSpPr>
            <a:grpSpLocks/>
          </p:cNvGrpSpPr>
          <p:nvPr/>
        </p:nvGrpSpPr>
        <p:grpSpPr bwMode="auto">
          <a:xfrm>
            <a:off x="3657600" y="3505200"/>
            <a:ext cx="5410200" cy="1752600"/>
            <a:chOff x="2307772" y="3429000"/>
            <a:chExt cx="6683828" cy="2301144"/>
          </a:xfrm>
        </p:grpSpPr>
        <p:pic>
          <p:nvPicPr>
            <p:cNvPr id="36879" name="Picture 32" descr="Digitalsignange.png"/>
            <p:cNvPicPr>
              <a:picLocks noChangeAspect="1"/>
            </p:cNvPicPr>
            <p:nvPr/>
          </p:nvPicPr>
          <p:blipFill>
            <a:blip r:embed="rId14" cstate="print"/>
            <a:srcRect/>
            <a:stretch>
              <a:fillRect/>
            </a:stretch>
          </p:blipFill>
          <p:spPr bwMode="auto">
            <a:xfrm>
              <a:off x="6629400" y="3429000"/>
              <a:ext cx="1243481" cy="1176431"/>
            </a:xfrm>
            <a:prstGeom prst="rect">
              <a:avLst/>
            </a:prstGeom>
            <a:noFill/>
            <a:ln w="9525">
              <a:noFill/>
              <a:miter lim="800000"/>
              <a:headEnd/>
              <a:tailEnd/>
            </a:ln>
          </p:spPr>
        </p:pic>
        <p:pic>
          <p:nvPicPr>
            <p:cNvPr id="36880" name="Picture 34" descr="FactoryAutomation.png"/>
            <p:cNvPicPr>
              <a:picLocks noChangeAspect="1"/>
            </p:cNvPicPr>
            <p:nvPr/>
          </p:nvPicPr>
          <p:blipFill>
            <a:blip r:embed="rId15" cstate="print"/>
            <a:srcRect/>
            <a:stretch>
              <a:fillRect/>
            </a:stretch>
          </p:blipFill>
          <p:spPr bwMode="auto">
            <a:xfrm>
              <a:off x="7699355" y="4556856"/>
              <a:ext cx="1292245" cy="1158144"/>
            </a:xfrm>
            <a:prstGeom prst="rect">
              <a:avLst/>
            </a:prstGeom>
            <a:noFill/>
            <a:ln w="9525">
              <a:noFill/>
              <a:miter lim="800000"/>
              <a:headEnd/>
              <a:tailEnd/>
            </a:ln>
          </p:spPr>
        </p:pic>
        <p:pic>
          <p:nvPicPr>
            <p:cNvPr id="36881" name="Picture 36" descr="HomeAutomation.png"/>
            <p:cNvPicPr>
              <a:picLocks noChangeAspect="1"/>
            </p:cNvPicPr>
            <p:nvPr/>
          </p:nvPicPr>
          <p:blipFill>
            <a:blip r:embed="rId16" cstate="print"/>
            <a:srcRect/>
            <a:stretch>
              <a:fillRect/>
            </a:stretch>
          </p:blipFill>
          <p:spPr bwMode="auto">
            <a:xfrm>
              <a:off x="3429000" y="3429000"/>
              <a:ext cx="1243481" cy="1176431"/>
            </a:xfrm>
            <a:prstGeom prst="rect">
              <a:avLst/>
            </a:prstGeom>
            <a:noFill/>
            <a:ln w="9525">
              <a:noFill/>
              <a:miter lim="800000"/>
              <a:headEnd/>
              <a:tailEnd/>
            </a:ln>
          </p:spPr>
        </p:pic>
        <p:pic>
          <p:nvPicPr>
            <p:cNvPr id="36882" name="Picture 39" descr="IPCameras.png"/>
            <p:cNvPicPr>
              <a:picLocks noChangeAspect="1"/>
            </p:cNvPicPr>
            <p:nvPr/>
          </p:nvPicPr>
          <p:blipFill>
            <a:blip r:embed="rId17" cstate="print"/>
            <a:srcRect/>
            <a:stretch>
              <a:fillRect/>
            </a:stretch>
          </p:blipFill>
          <p:spPr bwMode="auto">
            <a:xfrm>
              <a:off x="4495800" y="3429000"/>
              <a:ext cx="1249577" cy="1176431"/>
            </a:xfrm>
            <a:prstGeom prst="rect">
              <a:avLst/>
            </a:prstGeom>
            <a:noFill/>
            <a:ln w="9525">
              <a:noFill/>
              <a:miter lim="800000"/>
              <a:headEnd/>
              <a:tailEnd/>
            </a:ln>
          </p:spPr>
        </p:pic>
        <p:pic>
          <p:nvPicPr>
            <p:cNvPr id="36883" name="Picture 40" descr="IPPhones.png"/>
            <p:cNvPicPr>
              <a:picLocks noChangeAspect="1"/>
            </p:cNvPicPr>
            <p:nvPr/>
          </p:nvPicPr>
          <p:blipFill>
            <a:blip r:embed="rId18" cstate="print"/>
            <a:srcRect/>
            <a:stretch>
              <a:fillRect/>
            </a:stretch>
          </p:blipFill>
          <p:spPr bwMode="auto">
            <a:xfrm>
              <a:off x="2362200" y="3429000"/>
              <a:ext cx="1286150" cy="1206908"/>
            </a:xfrm>
            <a:prstGeom prst="rect">
              <a:avLst/>
            </a:prstGeom>
            <a:noFill/>
            <a:ln w="9525">
              <a:noFill/>
              <a:miter lim="800000"/>
              <a:headEnd/>
              <a:tailEnd/>
            </a:ln>
          </p:spPr>
        </p:pic>
        <p:pic>
          <p:nvPicPr>
            <p:cNvPr id="36884" name="Picture 42" descr="IVI.png"/>
            <p:cNvPicPr>
              <a:picLocks noChangeAspect="1"/>
            </p:cNvPicPr>
            <p:nvPr/>
          </p:nvPicPr>
          <p:blipFill>
            <a:blip r:embed="rId19" cstate="print"/>
            <a:srcRect/>
            <a:stretch>
              <a:fillRect/>
            </a:stretch>
          </p:blipFill>
          <p:spPr bwMode="auto">
            <a:xfrm>
              <a:off x="5562600" y="3429000"/>
              <a:ext cx="1249577" cy="1170335"/>
            </a:xfrm>
            <a:prstGeom prst="rect">
              <a:avLst/>
            </a:prstGeom>
            <a:noFill/>
            <a:ln w="9525">
              <a:noFill/>
              <a:miter lim="800000"/>
              <a:headEnd/>
              <a:tailEnd/>
            </a:ln>
          </p:spPr>
        </p:pic>
        <p:pic>
          <p:nvPicPr>
            <p:cNvPr id="36885" name="Picture 45" descr="PortableMedical.png"/>
            <p:cNvPicPr>
              <a:picLocks noChangeAspect="1"/>
            </p:cNvPicPr>
            <p:nvPr/>
          </p:nvPicPr>
          <p:blipFill>
            <a:blip r:embed="rId20" cstate="print"/>
            <a:srcRect/>
            <a:stretch>
              <a:fillRect/>
            </a:stretch>
          </p:blipFill>
          <p:spPr bwMode="auto">
            <a:xfrm>
              <a:off x="3429000" y="4538569"/>
              <a:ext cx="1243481" cy="1176431"/>
            </a:xfrm>
            <a:prstGeom prst="rect">
              <a:avLst/>
            </a:prstGeom>
            <a:noFill/>
            <a:ln w="9525">
              <a:noFill/>
              <a:miter lim="800000"/>
              <a:headEnd/>
              <a:tailEnd/>
            </a:ln>
          </p:spPr>
        </p:pic>
        <p:pic>
          <p:nvPicPr>
            <p:cNvPr id="36886" name="Picture 47" descr="PowerLines.png"/>
            <p:cNvPicPr>
              <a:picLocks noChangeAspect="1"/>
            </p:cNvPicPr>
            <p:nvPr/>
          </p:nvPicPr>
          <p:blipFill>
            <a:blip r:embed="rId21" cstate="print"/>
            <a:srcRect/>
            <a:stretch>
              <a:fillRect/>
            </a:stretch>
          </p:blipFill>
          <p:spPr bwMode="auto">
            <a:xfrm>
              <a:off x="7696200" y="3429000"/>
              <a:ext cx="1292245" cy="1158144"/>
            </a:xfrm>
            <a:prstGeom prst="rect">
              <a:avLst/>
            </a:prstGeom>
            <a:noFill/>
            <a:ln w="9525">
              <a:noFill/>
              <a:miter lim="800000"/>
              <a:headEnd/>
              <a:tailEnd/>
            </a:ln>
          </p:spPr>
        </p:pic>
        <p:pic>
          <p:nvPicPr>
            <p:cNvPr id="36887" name="Picture 49" descr="Robotics.png"/>
            <p:cNvPicPr>
              <a:picLocks noChangeAspect="1"/>
            </p:cNvPicPr>
            <p:nvPr/>
          </p:nvPicPr>
          <p:blipFill>
            <a:blip r:embed="rId22" cstate="print"/>
            <a:srcRect/>
            <a:stretch>
              <a:fillRect/>
            </a:stretch>
          </p:blipFill>
          <p:spPr bwMode="auto">
            <a:xfrm>
              <a:off x="4495800" y="4556856"/>
              <a:ext cx="1298341" cy="1158144"/>
            </a:xfrm>
            <a:prstGeom prst="rect">
              <a:avLst/>
            </a:prstGeom>
            <a:noFill/>
            <a:ln w="9525">
              <a:noFill/>
              <a:miter lim="800000"/>
              <a:headEnd/>
              <a:tailEnd/>
            </a:ln>
          </p:spPr>
        </p:pic>
        <p:pic>
          <p:nvPicPr>
            <p:cNvPr id="36888" name="Picture 52" descr="sensors.png"/>
            <p:cNvPicPr>
              <a:picLocks noChangeAspect="1"/>
            </p:cNvPicPr>
            <p:nvPr/>
          </p:nvPicPr>
          <p:blipFill>
            <a:blip r:embed="rId23" cstate="print"/>
            <a:srcRect/>
            <a:stretch>
              <a:fillRect/>
            </a:stretch>
          </p:blipFill>
          <p:spPr bwMode="auto">
            <a:xfrm>
              <a:off x="5562600" y="4572000"/>
              <a:ext cx="1298341" cy="1158144"/>
            </a:xfrm>
            <a:prstGeom prst="rect">
              <a:avLst/>
            </a:prstGeom>
            <a:noFill/>
            <a:ln w="9525">
              <a:noFill/>
              <a:miter lim="800000"/>
              <a:headEnd/>
              <a:tailEnd/>
            </a:ln>
          </p:spPr>
        </p:pic>
        <p:pic>
          <p:nvPicPr>
            <p:cNvPr id="36889" name="Picture 54" descr="Gateway.png"/>
            <p:cNvPicPr>
              <a:picLocks noChangeAspect="1"/>
            </p:cNvPicPr>
            <p:nvPr/>
          </p:nvPicPr>
          <p:blipFill>
            <a:blip r:embed="rId24" cstate="print"/>
            <a:srcRect/>
            <a:stretch>
              <a:fillRect/>
            </a:stretch>
          </p:blipFill>
          <p:spPr bwMode="auto">
            <a:xfrm>
              <a:off x="2307772" y="4572001"/>
              <a:ext cx="1351977" cy="1142999"/>
            </a:xfrm>
            <a:prstGeom prst="rect">
              <a:avLst/>
            </a:prstGeom>
            <a:noFill/>
            <a:ln w="9525">
              <a:noFill/>
              <a:miter lim="800000"/>
              <a:headEnd/>
              <a:tailEnd/>
            </a:ln>
          </p:spPr>
        </p:pic>
        <p:pic>
          <p:nvPicPr>
            <p:cNvPr id="36890" name="Picture 55" descr="Transport.png"/>
            <p:cNvPicPr>
              <a:picLocks noChangeAspect="1"/>
            </p:cNvPicPr>
            <p:nvPr/>
          </p:nvPicPr>
          <p:blipFill>
            <a:blip r:embed="rId25" cstate="print"/>
            <a:srcRect/>
            <a:stretch>
              <a:fillRect/>
            </a:stretch>
          </p:blipFill>
          <p:spPr bwMode="auto">
            <a:xfrm>
              <a:off x="6629401" y="4572000"/>
              <a:ext cx="1295400" cy="1143000"/>
            </a:xfrm>
            <a:prstGeom prst="rect">
              <a:avLst/>
            </a:prstGeom>
            <a:noFill/>
            <a:ln w="9525">
              <a:noFill/>
              <a:miter lim="800000"/>
              <a:headEnd/>
              <a:tailEnd/>
            </a:ln>
          </p:spPr>
        </p:pic>
      </p:grpSp>
      <p:graphicFrame>
        <p:nvGraphicFramePr>
          <p:cNvPr id="59" name="Diagram 58"/>
          <p:cNvGraphicFramePr/>
          <p:nvPr/>
        </p:nvGraphicFramePr>
        <p:xfrm>
          <a:off x="381000" y="1346200"/>
          <a:ext cx="2743200" cy="4064000"/>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36871" name="Down Arrow 59"/>
          <p:cNvSpPr>
            <a:spLocks noChangeArrowheads="1"/>
          </p:cNvSpPr>
          <p:nvPr/>
        </p:nvSpPr>
        <p:spPr bwMode="auto">
          <a:xfrm>
            <a:off x="381000" y="1600200"/>
            <a:ext cx="304800" cy="2743200"/>
          </a:xfrm>
          <a:prstGeom prst="downArrow">
            <a:avLst>
              <a:gd name="adj1" fmla="val 50000"/>
              <a:gd name="adj2" fmla="val 50000"/>
            </a:avLst>
          </a:prstGeom>
          <a:gradFill rotWithShape="1">
            <a:gsLst>
              <a:gs pos="0">
                <a:srgbClr val="5E9EFF"/>
              </a:gs>
              <a:gs pos="39999">
                <a:srgbClr val="85C2FF"/>
              </a:gs>
              <a:gs pos="70000">
                <a:srgbClr val="C4D6EB"/>
              </a:gs>
              <a:gs pos="100000">
                <a:srgbClr val="FFEBFA"/>
              </a:gs>
            </a:gsLst>
            <a:path path="rect">
              <a:fillToRect l="100000" t="100000"/>
            </a:path>
          </a:gradFill>
          <a:ln w="50800" algn="ctr">
            <a:noFill/>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36872" name="TextBox 60"/>
          <p:cNvSpPr txBox="1">
            <a:spLocks noChangeArrowheads="1"/>
          </p:cNvSpPr>
          <p:nvPr/>
        </p:nvSpPr>
        <p:spPr bwMode="auto">
          <a:xfrm rot="-5400000">
            <a:off x="-2309812" y="1728787"/>
            <a:ext cx="5257800" cy="276225"/>
          </a:xfrm>
          <a:prstGeom prst="rect">
            <a:avLst/>
          </a:prstGeom>
          <a:noFill/>
          <a:ln w="9525">
            <a:noFill/>
            <a:miter lim="800000"/>
            <a:headEnd/>
            <a:tailEnd/>
          </a:ln>
        </p:spPr>
        <p:txBody>
          <a:bodyPr>
            <a:spAutoFit/>
          </a:bodyPr>
          <a:lstStyle/>
          <a:p>
            <a:r>
              <a:rPr lang="en-US" sz="1200"/>
              <a:t>Low Power, Lower Cost, Greater Integration</a:t>
            </a:r>
          </a:p>
        </p:txBody>
      </p:sp>
      <p:sp>
        <p:nvSpPr>
          <p:cNvPr id="36873" name="Rectangle 62"/>
          <p:cNvSpPr>
            <a:spLocks noChangeArrowheads="1"/>
          </p:cNvSpPr>
          <p:nvPr/>
        </p:nvSpPr>
        <p:spPr bwMode="auto">
          <a:xfrm>
            <a:off x="1981200" y="5880100"/>
            <a:ext cx="7772400" cy="215900"/>
          </a:xfrm>
          <a:prstGeom prst="rect">
            <a:avLst/>
          </a:prstGeom>
          <a:noFill/>
          <a:ln w="9525">
            <a:noFill/>
            <a:miter lim="800000"/>
            <a:headEnd/>
            <a:tailEnd/>
          </a:ln>
        </p:spPr>
        <p:txBody>
          <a:bodyPr>
            <a:spAutoFit/>
          </a:bodyPr>
          <a:lstStyle/>
          <a:p>
            <a:r>
              <a:rPr lang="en-US" sz="800"/>
              <a:t>Sources: Intel Internal Estimates, 2009 VDC Research Group Embedded Hardware &amp; Systems Practice (Consumer Electronics &amp; Storage TAM Removed)</a:t>
            </a:r>
          </a:p>
        </p:txBody>
      </p:sp>
      <p:pic>
        <p:nvPicPr>
          <p:cNvPr id="36874" name="Picture 34" descr="Intel® Xeon® processor">
            <a:hlinkClick r:id="rId31"/>
          </p:cNvPr>
          <p:cNvPicPr>
            <a:picLocks noChangeAspect="1" noChangeArrowheads="1"/>
          </p:cNvPicPr>
          <p:nvPr/>
        </p:nvPicPr>
        <p:blipFill>
          <a:blip r:embed="rId32" cstate="print"/>
          <a:srcRect/>
          <a:stretch>
            <a:fillRect/>
          </a:stretch>
        </p:blipFill>
        <p:spPr bwMode="auto">
          <a:xfrm>
            <a:off x="2819400" y="1409700"/>
            <a:ext cx="590550" cy="723900"/>
          </a:xfrm>
          <a:prstGeom prst="rect">
            <a:avLst/>
          </a:prstGeom>
          <a:noFill/>
          <a:ln w="9525">
            <a:noFill/>
            <a:miter lim="800000"/>
            <a:headEnd/>
            <a:tailEnd/>
          </a:ln>
        </p:spPr>
      </p:pic>
      <p:pic>
        <p:nvPicPr>
          <p:cNvPr id="36875" name="Picture 36" descr="Intel® Core™2 processor with vPro™ technology">
            <a:hlinkClick r:id="rId33"/>
          </p:cNvPr>
          <p:cNvPicPr>
            <a:picLocks noChangeAspect="1" noChangeArrowheads="1"/>
          </p:cNvPicPr>
          <p:nvPr/>
        </p:nvPicPr>
        <p:blipFill>
          <a:blip r:embed="rId34" cstate="print"/>
          <a:srcRect/>
          <a:stretch>
            <a:fillRect/>
          </a:stretch>
        </p:blipFill>
        <p:spPr bwMode="auto">
          <a:xfrm>
            <a:off x="2819400" y="1905000"/>
            <a:ext cx="590550" cy="723900"/>
          </a:xfrm>
          <a:prstGeom prst="rect">
            <a:avLst/>
          </a:prstGeom>
          <a:noFill/>
          <a:ln w="9525">
            <a:noFill/>
            <a:miter lim="800000"/>
            <a:headEnd/>
            <a:tailEnd/>
          </a:ln>
        </p:spPr>
      </p:pic>
      <p:pic>
        <p:nvPicPr>
          <p:cNvPr id="36876" name="Picture 38" descr="Intel® Centrino® 2 with vPro™ technology">
            <a:hlinkClick r:id="rId35"/>
          </p:cNvPr>
          <p:cNvPicPr>
            <a:picLocks noChangeAspect="1" noChangeArrowheads="1"/>
          </p:cNvPicPr>
          <p:nvPr/>
        </p:nvPicPr>
        <p:blipFill>
          <a:blip r:embed="rId36" cstate="print"/>
          <a:srcRect/>
          <a:stretch>
            <a:fillRect/>
          </a:stretch>
        </p:blipFill>
        <p:spPr bwMode="auto">
          <a:xfrm>
            <a:off x="2819400" y="2438400"/>
            <a:ext cx="590550" cy="723900"/>
          </a:xfrm>
          <a:prstGeom prst="rect">
            <a:avLst/>
          </a:prstGeom>
          <a:noFill/>
          <a:ln w="9525">
            <a:noFill/>
            <a:miter lim="800000"/>
            <a:headEnd/>
            <a:tailEnd/>
          </a:ln>
        </p:spPr>
      </p:pic>
      <p:pic>
        <p:nvPicPr>
          <p:cNvPr id="36877" name="Picture 40" descr="Intel® Atom™ processor"/>
          <p:cNvPicPr>
            <a:picLocks noChangeAspect="1" noChangeArrowheads="1"/>
          </p:cNvPicPr>
          <p:nvPr/>
        </p:nvPicPr>
        <p:blipFill>
          <a:blip r:embed="rId37" cstate="print"/>
          <a:srcRect/>
          <a:stretch>
            <a:fillRect/>
          </a:stretch>
        </p:blipFill>
        <p:spPr bwMode="auto">
          <a:xfrm>
            <a:off x="2819400" y="3429000"/>
            <a:ext cx="625475" cy="762000"/>
          </a:xfrm>
          <a:prstGeom prst="rect">
            <a:avLst/>
          </a:prstGeom>
          <a:noFill/>
          <a:ln w="9525">
            <a:noFill/>
            <a:miter lim="800000"/>
            <a:headEnd/>
            <a:tailEnd/>
          </a:ln>
        </p:spPr>
      </p:pic>
      <p:sp>
        <p:nvSpPr>
          <p:cNvPr id="5" name="Slide Number Placeholder 4"/>
          <p:cNvSpPr txBox="1">
            <a:spLocks noGrp="1"/>
          </p:cNvSpPr>
          <p:nvPr/>
        </p:nvSpPr>
        <p:spPr bwMode="auto">
          <a:xfrm>
            <a:off x="76200" y="6400800"/>
            <a:ext cx="415925" cy="304800"/>
          </a:xfrm>
          <a:prstGeom prst="rect">
            <a:avLst/>
          </a:prstGeom>
          <a:noFill/>
          <a:ln>
            <a:miter lim="800000"/>
            <a:headEnd/>
            <a:tailEnd/>
          </a:ln>
        </p:spPr>
        <p:txBody>
          <a:bodyPr lIns="0" tIns="0" rIns="0" bIns="0"/>
          <a:lstStyle/>
          <a:p>
            <a:pPr eaLnBrk="0" fontAlgn="auto" hangingPunct="0">
              <a:spcBef>
                <a:spcPts val="0"/>
              </a:spcBef>
              <a:spcAft>
                <a:spcPts val="0"/>
              </a:spcAft>
              <a:defRPr/>
            </a:pPr>
            <a:fld id="{9FF710AE-B666-4DC7-977E-C1B1C75181FF}" type="slidenum">
              <a:rPr lang="en-US" sz="800">
                <a:solidFill>
                  <a:schemeClr val="bg1"/>
                </a:solidFill>
                <a:latin typeface="+mn-lt"/>
                <a:ea typeface="SimSun" pitchFamily="2" charset="-122"/>
                <a:cs typeface="+mn-cs"/>
              </a:rPr>
              <a:pPr eaLnBrk="0" fontAlgn="auto" hangingPunct="0">
                <a:spcBef>
                  <a:spcPts val="0"/>
                </a:spcBef>
                <a:spcAft>
                  <a:spcPts val="0"/>
                </a:spcAft>
                <a:defRPr/>
              </a:pPr>
              <a:t>5</a:t>
            </a:fld>
            <a:endParaRPr lang="en-US" sz="800" dirty="0">
              <a:solidFill>
                <a:schemeClr val="bg1"/>
              </a:solidFill>
              <a:latin typeface="+mn-lt"/>
              <a:ea typeface="SimSun" pitchFamily="2" charset="-122"/>
              <a:cs typeface="+mn-cs"/>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Oval 18"/>
          <p:cNvSpPr>
            <a:spLocks noChangeArrowheads="1"/>
          </p:cNvSpPr>
          <p:nvPr/>
        </p:nvSpPr>
        <p:spPr bwMode="auto">
          <a:xfrm>
            <a:off x="762000" y="1670050"/>
            <a:ext cx="4419600" cy="1524000"/>
          </a:xfrm>
          <a:prstGeom prst="ellipse">
            <a:avLst/>
          </a:prstGeom>
          <a:noFill/>
          <a:ln w="50800" algn="ctr">
            <a:solidFill>
              <a:schemeClr val="tx1"/>
            </a:solidFill>
            <a:prstDash val="dash"/>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37890" name="Title 1"/>
          <p:cNvSpPr>
            <a:spLocks noGrp="1"/>
          </p:cNvSpPr>
          <p:nvPr>
            <p:ph type="title"/>
          </p:nvPr>
        </p:nvSpPr>
        <p:spPr/>
        <p:txBody>
          <a:bodyPr/>
          <a:lstStyle/>
          <a:p>
            <a:pPr algn="ctr"/>
            <a:r>
              <a:rPr lang="en-US" sz="2800" smtClean="0"/>
              <a:t>#1 Problem for Queens Bay to address in the Deeply Embedded market</a:t>
            </a:r>
          </a:p>
        </p:txBody>
      </p:sp>
      <p:sp>
        <p:nvSpPr>
          <p:cNvPr id="3" name="Slide Number Placeholder 2"/>
          <p:cNvSpPr>
            <a:spLocks noGrp="1"/>
          </p:cNvSpPr>
          <p:nvPr>
            <p:ph type="sldNum" sz="quarter" idx="11"/>
          </p:nvPr>
        </p:nvSpPr>
        <p:spPr/>
        <p:txBody>
          <a:bodyPr/>
          <a:lstStyle/>
          <a:p>
            <a:pPr>
              <a:defRPr/>
            </a:pPr>
            <a:fld id="{5AC236DB-D75E-4CF8-961D-C714F08159FA}" type="slidenum">
              <a:rPr lang="en-US" smtClean="0"/>
              <a:pPr>
                <a:defRPr/>
              </a:pPr>
              <a:t>6</a:t>
            </a:fld>
            <a:endParaRPr lang="en-US"/>
          </a:p>
        </p:txBody>
      </p:sp>
      <p:sp>
        <p:nvSpPr>
          <p:cNvPr id="4" name="Rectangle 3"/>
          <p:cNvSpPr/>
          <p:nvPr/>
        </p:nvSpPr>
        <p:spPr>
          <a:xfrm>
            <a:off x="1631198" y="2213241"/>
            <a:ext cx="1247457"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MOST</a:t>
            </a:r>
          </a:p>
        </p:txBody>
      </p:sp>
      <p:sp>
        <p:nvSpPr>
          <p:cNvPr id="5" name="Rectangle 4"/>
          <p:cNvSpPr/>
          <p:nvPr/>
        </p:nvSpPr>
        <p:spPr>
          <a:xfrm>
            <a:off x="1631198" y="1669661"/>
            <a:ext cx="1202572"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dRGB</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6" name="Rectangle 5"/>
          <p:cNvSpPr/>
          <p:nvPr/>
        </p:nvSpPr>
        <p:spPr>
          <a:xfrm>
            <a:off x="2743200" y="2736461"/>
            <a:ext cx="963725" cy="523220"/>
          </a:xfrm>
          <a:prstGeom prst="rect">
            <a:avLst/>
          </a:prstGeom>
          <a:noFill/>
        </p:spPr>
        <p:txBody>
          <a:bodyPr wrap="none">
            <a:spAutoFit/>
          </a:bodyPr>
          <a:lstStyle/>
          <a:p>
            <a:pPr algn="ctr">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CAN</a:t>
            </a:r>
          </a:p>
        </p:txBody>
      </p:sp>
      <p:sp>
        <p:nvSpPr>
          <p:cNvPr id="8" name="Rectangle 7"/>
          <p:cNvSpPr/>
          <p:nvPr/>
        </p:nvSpPr>
        <p:spPr>
          <a:xfrm>
            <a:off x="4065475" y="2203061"/>
            <a:ext cx="963725" cy="523220"/>
          </a:xfrm>
          <a:prstGeom prst="rect">
            <a:avLst/>
          </a:prstGeom>
          <a:noFill/>
        </p:spPr>
        <p:txBody>
          <a:bodyPr wrap="none">
            <a:spAutoFit/>
          </a:bodyPr>
          <a:lstStyle/>
          <a:p>
            <a:pPr algn="ctr">
              <a:defRPr/>
            </a:pPr>
            <a:r>
              <a:rPr lang="en-US"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TDM</a:t>
            </a:r>
          </a:p>
        </p:txBody>
      </p:sp>
      <p:sp>
        <p:nvSpPr>
          <p:cNvPr id="9" name="Rectangle 8"/>
          <p:cNvSpPr/>
          <p:nvPr/>
        </p:nvSpPr>
        <p:spPr>
          <a:xfrm>
            <a:off x="1631198" y="3203841"/>
            <a:ext cx="2039341" cy="523220"/>
          </a:xfrm>
          <a:prstGeom prst="rect">
            <a:avLst/>
          </a:prstGeom>
          <a:noFill/>
        </p:spPr>
        <p:txBody>
          <a:bodyPr wrap="none">
            <a:spAutoFit/>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PROFIBUS</a:t>
            </a:r>
          </a:p>
        </p:txBody>
      </p:sp>
      <p:sp>
        <p:nvSpPr>
          <p:cNvPr id="10" name="Rectangle 9"/>
          <p:cNvSpPr/>
          <p:nvPr/>
        </p:nvSpPr>
        <p:spPr>
          <a:xfrm>
            <a:off x="3303305" y="3737241"/>
            <a:ext cx="1802095" cy="52322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IEEE1588</a:t>
            </a:r>
          </a:p>
        </p:txBody>
      </p:sp>
      <p:sp>
        <p:nvSpPr>
          <p:cNvPr id="11" name="Rectangle 10"/>
          <p:cNvSpPr/>
          <p:nvPr/>
        </p:nvSpPr>
        <p:spPr>
          <a:xfrm>
            <a:off x="5210995" y="4031861"/>
            <a:ext cx="2180405" cy="52322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28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EthercaD</a:t>
            </a:r>
            <a:endPar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12" name="Rectangle 11"/>
          <p:cNvSpPr/>
          <p:nvPr/>
        </p:nvSpPr>
        <p:spPr>
          <a:xfrm>
            <a:off x="5441198" y="1669661"/>
            <a:ext cx="2178802" cy="523220"/>
          </a:xfrm>
          <a:prstGeom prst="rect">
            <a:avLst/>
          </a:prstGeom>
          <a:noFill/>
        </p:spPr>
        <p:txBody>
          <a:bodyPr wrap="none">
            <a:spAutoFit/>
          </a:bodyPr>
          <a:lstStyle/>
          <a:p>
            <a:pPr algn="ctr">
              <a:defRPr/>
            </a:pPr>
            <a:r>
              <a:rPr lang="en-US" sz="28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GbE</a:t>
            </a:r>
            <a:r>
              <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Switch</a:t>
            </a:r>
          </a:p>
        </p:txBody>
      </p:sp>
      <p:sp>
        <p:nvSpPr>
          <p:cNvPr id="13" name="Rectangle 12"/>
          <p:cNvSpPr/>
          <p:nvPr/>
        </p:nvSpPr>
        <p:spPr>
          <a:xfrm>
            <a:off x="4572000" y="3356241"/>
            <a:ext cx="782586" cy="523220"/>
          </a:xfrm>
          <a:prstGeom prst="rect">
            <a:avLst/>
          </a:prstGeom>
          <a:noFill/>
        </p:spPr>
        <p:txBody>
          <a:bodyPr wrap="none">
            <a:spAutoFit/>
          </a:bodyPr>
          <a:lstStyle/>
          <a:p>
            <a:pPr algn="ctr">
              <a:defRPr/>
            </a:pPr>
            <a:r>
              <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PCI</a:t>
            </a:r>
          </a:p>
        </p:txBody>
      </p:sp>
      <p:sp>
        <p:nvSpPr>
          <p:cNvPr id="14" name="Rectangle 13"/>
          <p:cNvSpPr/>
          <p:nvPr/>
        </p:nvSpPr>
        <p:spPr>
          <a:xfrm>
            <a:off x="5288798" y="2203061"/>
            <a:ext cx="1445652"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b="1" dirty="0">
                <a:ln/>
                <a:solidFill>
                  <a:schemeClr val="accent3"/>
                </a:solidFill>
                <a:latin typeface="Arial" pitchFamily="34" charset="0"/>
                <a:cs typeface="Arial" pitchFamily="34" charset="0"/>
              </a:rPr>
              <a:t>BT1120</a:t>
            </a:r>
          </a:p>
        </p:txBody>
      </p:sp>
      <p:sp>
        <p:nvSpPr>
          <p:cNvPr id="15" name="Rectangle 14"/>
          <p:cNvSpPr/>
          <p:nvPr/>
        </p:nvSpPr>
        <p:spPr>
          <a:xfrm>
            <a:off x="5516710" y="2670441"/>
            <a:ext cx="1265090" cy="523220"/>
          </a:xfrm>
          <a:prstGeom prst="rect">
            <a:avLst/>
          </a:prstGeom>
          <a:noFill/>
        </p:spPr>
        <p:txBody>
          <a:bodyPr wrap="none">
            <a:spAutoFit/>
          </a:bodyPr>
          <a:lstStyle/>
          <a:p>
            <a:pPr algn="ctr">
              <a:defRPr/>
            </a:pPr>
            <a:r>
              <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BT656</a:t>
            </a:r>
          </a:p>
        </p:txBody>
      </p:sp>
      <p:sp>
        <p:nvSpPr>
          <p:cNvPr id="16" name="Rectangle 15"/>
          <p:cNvSpPr/>
          <p:nvPr/>
        </p:nvSpPr>
        <p:spPr>
          <a:xfrm>
            <a:off x="5715000" y="3574661"/>
            <a:ext cx="744113" cy="523220"/>
          </a:xfrm>
          <a:prstGeom prst="rect">
            <a:avLst/>
          </a:prstGeom>
          <a:noFill/>
        </p:spPr>
        <p:txBody>
          <a:bodyPr wrap="none">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I2C</a:t>
            </a:r>
          </a:p>
        </p:txBody>
      </p:sp>
      <p:sp>
        <p:nvSpPr>
          <p:cNvPr id="37904" name="Oval 20"/>
          <p:cNvSpPr>
            <a:spLocks noChangeArrowheads="1"/>
          </p:cNvSpPr>
          <p:nvPr/>
        </p:nvSpPr>
        <p:spPr bwMode="auto">
          <a:xfrm>
            <a:off x="3962400" y="1670050"/>
            <a:ext cx="4419600" cy="1524000"/>
          </a:xfrm>
          <a:prstGeom prst="ellipse">
            <a:avLst/>
          </a:prstGeom>
          <a:noFill/>
          <a:ln w="50800" algn="ctr">
            <a:solidFill>
              <a:schemeClr val="tx1"/>
            </a:solidFill>
            <a:prstDash val="dash"/>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37905" name="Oval 21"/>
          <p:cNvSpPr>
            <a:spLocks noChangeArrowheads="1"/>
          </p:cNvSpPr>
          <p:nvPr/>
        </p:nvSpPr>
        <p:spPr bwMode="auto">
          <a:xfrm rot="745108">
            <a:off x="914400" y="3041650"/>
            <a:ext cx="7315200" cy="1524000"/>
          </a:xfrm>
          <a:prstGeom prst="ellipse">
            <a:avLst/>
          </a:prstGeom>
          <a:noFill/>
          <a:ln w="50800" algn="ctr">
            <a:solidFill>
              <a:schemeClr val="tx1"/>
            </a:solidFill>
            <a:prstDash val="dashDot"/>
            <a:round/>
            <a:headEnd/>
            <a:tailEnd/>
          </a:ln>
        </p:spPr>
        <p:txBody>
          <a:bodyPr wrap="none" anchor="ctr"/>
          <a:lstStyle/>
          <a:p>
            <a:pPr algn="ctr" eaLnBrk="0" hangingPunct="0"/>
            <a:endParaRPr lang="en-US" sz="1200" b="1">
              <a:solidFill>
                <a:srgbClr val="292929"/>
              </a:solidFill>
              <a:latin typeface="Verdana" pitchFamily="34" charset="0"/>
            </a:endParaRPr>
          </a:p>
        </p:txBody>
      </p:sp>
      <p:sp>
        <p:nvSpPr>
          <p:cNvPr id="23" name="Rounded Rectangle 22"/>
          <p:cNvSpPr/>
          <p:nvPr/>
        </p:nvSpPr>
        <p:spPr bwMode="auto">
          <a:xfrm>
            <a:off x="381000" y="5257800"/>
            <a:ext cx="84582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0" fontAlgn="auto" hangingPunct="0">
              <a:spcBef>
                <a:spcPts val="0"/>
              </a:spcBef>
              <a:spcAft>
                <a:spcPts val="0"/>
              </a:spcAft>
              <a:defRPr/>
            </a:pPr>
            <a:r>
              <a:rPr lang="en-US" sz="2000" b="1" dirty="0">
                <a:solidFill>
                  <a:schemeClr val="bg1"/>
                </a:solidFill>
                <a:cs typeface="Arial" charset="0"/>
              </a:rPr>
              <a:t>A flexible solution is needed to address the I/O diversity</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sz="2800" dirty="0" smtClean="0"/>
              <a:t>What exactly is queens bay?</a:t>
            </a:r>
            <a:endParaRPr lang="en-US" sz="2800" dirty="0"/>
          </a:p>
        </p:txBody>
      </p:sp>
      <p:sp>
        <p:nvSpPr>
          <p:cNvPr id="38914" name="Text Placeholder 6"/>
          <p:cNvSpPr>
            <a:spLocks noGrp="1"/>
          </p:cNvSpPr>
          <p:nvPr>
            <p:ph type="body" idx="1"/>
          </p:nvPr>
        </p:nvSpPr>
        <p:spPr/>
        <p:txBody>
          <a:bodyPr/>
          <a:lstStyle/>
          <a:p>
            <a:endParaRPr lang="en-US" smtClean="0"/>
          </a:p>
        </p:txBody>
      </p:sp>
      <p:sp>
        <p:nvSpPr>
          <p:cNvPr id="5" name="Slide Number Placeholder 4"/>
          <p:cNvSpPr>
            <a:spLocks noGrp="1"/>
          </p:cNvSpPr>
          <p:nvPr>
            <p:ph type="sldNum" sz="quarter" idx="11"/>
          </p:nvPr>
        </p:nvSpPr>
        <p:spPr/>
        <p:txBody>
          <a:bodyPr/>
          <a:lstStyle/>
          <a:p>
            <a:pPr>
              <a:defRPr/>
            </a:pPr>
            <a:fld id="{CE2C9937-189C-4D04-A514-A0881183098A}" type="slidenum">
              <a:rPr lang="en-US" smtClean="0">
                <a:solidFill>
                  <a:schemeClr val="bg1"/>
                </a:solidFill>
              </a:rPr>
              <a:pPr>
                <a:defRPr/>
              </a:pPr>
              <a:t>7</a:t>
            </a:fld>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ound Diagonal Corner Rectangle 116"/>
          <p:cNvSpPr/>
          <p:nvPr/>
        </p:nvSpPr>
        <p:spPr bwMode="auto">
          <a:xfrm>
            <a:off x="228600" y="3962401"/>
            <a:ext cx="1008972" cy="1524000"/>
          </a:xfrm>
          <a:prstGeom prst="round2DiagRect">
            <a:avLst/>
          </a:prstGeom>
          <a:solidFill>
            <a:schemeClr val="accent1"/>
          </a:solidFill>
          <a:ln w="1270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200" b="1">
              <a:solidFill>
                <a:srgbClr val="292929"/>
              </a:solidFill>
              <a:cs typeface="Arial" charset="0"/>
            </a:endParaRPr>
          </a:p>
        </p:txBody>
      </p:sp>
      <p:sp>
        <p:nvSpPr>
          <p:cNvPr id="111" name="Rectangle 110"/>
          <p:cNvSpPr/>
          <p:nvPr/>
        </p:nvSpPr>
        <p:spPr bwMode="auto">
          <a:xfrm>
            <a:off x="1291276" y="609601"/>
            <a:ext cx="1363056" cy="4953000"/>
          </a:xfrm>
          <a:prstGeom prst="rect">
            <a:avLst/>
          </a:prstGeom>
          <a:solidFill>
            <a:schemeClr val="tx1">
              <a:lumMod val="65000"/>
              <a:lumOff val="35000"/>
              <a:alpha val="55000"/>
            </a:schemeClr>
          </a:solidFill>
          <a:ln w="9525" cap="flat" cmpd="sng" algn="ctr">
            <a:noFill/>
            <a:prstDash val="solid"/>
            <a:round/>
            <a:headEnd type="none" w="med" len="med"/>
            <a:tailEnd type="none" w="med" len="med"/>
          </a:ln>
          <a:effectLst/>
        </p:spPr>
        <p:txBody>
          <a:bodyPr vert="horz" wrap="square" lIns="91372" tIns="45688" rIns="91372" bIns="45688" numCol="1" rtlCol="0" anchor="ctr" anchorCtr="0" compatLnSpc="1">
            <a:prstTxWarp prst="textNoShape">
              <a:avLst/>
            </a:prstTxWarp>
            <a:noAutofit/>
          </a:bodyPr>
          <a:lstStyle/>
          <a:p>
            <a:pPr algn="ctr" eaLnBrk="0" fontAlgn="base" hangingPunct="0">
              <a:lnSpc>
                <a:spcPct val="95000"/>
              </a:lnSpc>
              <a:spcBef>
                <a:spcPct val="30000"/>
              </a:spcBef>
              <a:spcAft>
                <a:spcPct val="0"/>
              </a:spcAft>
              <a:buClr>
                <a:prstClr val="black"/>
              </a:buClr>
              <a:buFont typeface="Wingdings" pitchFamily="2" charset="2"/>
              <a:buNone/>
            </a:pPr>
            <a:endParaRPr lang="en-US" sz="2400" b="1">
              <a:solidFill>
                <a:prstClr val="black"/>
              </a:solidFill>
            </a:endParaRPr>
          </a:p>
        </p:txBody>
      </p:sp>
      <p:sp>
        <p:nvSpPr>
          <p:cNvPr id="94" name="Title 93"/>
          <p:cNvSpPr>
            <a:spLocks noGrp="1"/>
          </p:cNvSpPr>
          <p:nvPr>
            <p:ph type="title"/>
          </p:nvPr>
        </p:nvSpPr>
        <p:spPr>
          <a:xfrm>
            <a:off x="223925" y="147144"/>
            <a:ext cx="8668148" cy="462455"/>
          </a:xfrm>
        </p:spPr>
        <p:txBody>
          <a:bodyPr/>
          <a:lstStyle/>
          <a:p>
            <a:pPr algn="ctr"/>
            <a:r>
              <a:rPr lang="en-US" sz="2400" dirty="0" smtClean="0"/>
              <a:t>Embedded Intel</a:t>
            </a:r>
            <a:r>
              <a:rPr lang="en-US" sz="2400" baseline="30000" dirty="0" smtClean="0"/>
              <a:t>®</a:t>
            </a:r>
            <a:r>
              <a:rPr lang="en-US" sz="2400" dirty="0" smtClean="0"/>
              <a:t> </a:t>
            </a:r>
            <a:r>
              <a:rPr lang="en-US" sz="2400" dirty="0" err="1" smtClean="0"/>
              <a:t>Atom</a:t>
            </a:r>
            <a:r>
              <a:rPr lang="en-US" sz="2400" baseline="30000" dirty="0" err="1" smtClean="0"/>
              <a:t>TM</a:t>
            </a:r>
            <a:r>
              <a:rPr lang="en-US" sz="2400" dirty="0" smtClean="0"/>
              <a:t> Processors Roadmap</a:t>
            </a:r>
            <a:endParaRPr lang="en-US" sz="2800" i="1" dirty="0">
              <a:solidFill>
                <a:srgbClr val="FF0000"/>
              </a:solidFill>
            </a:endParaRPr>
          </a:p>
        </p:txBody>
      </p:sp>
      <p:sp>
        <p:nvSpPr>
          <p:cNvPr id="2" name="Slide Number Placeholder 1"/>
          <p:cNvSpPr>
            <a:spLocks noGrp="1"/>
          </p:cNvSpPr>
          <p:nvPr>
            <p:ph type="sldNum" sz="quarter" idx="4294967295"/>
          </p:nvPr>
        </p:nvSpPr>
        <p:spPr>
          <a:xfrm>
            <a:off x="1143000" y="6400800"/>
            <a:ext cx="415925" cy="304800"/>
          </a:xfrm>
          <a:prstGeom prst="rect">
            <a:avLst/>
          </a:prstGeom>
        </p:spPr>
        <p:txBody>
          <a:bodyPr/>
          <a:lstStyle/>
          <a:p>
            <a:pPr>
              <a:defRPr/>
            </a:pPr>
            <a:fld id="{B0024E8E-0681-4789-922C-8EAB1BA1CDEF}" type="slidenum">
              <a:rPr lang="en-GB" smtClean="0"/>
              <a:pPr>
                <a:defRPr/>
              </a:pPr>
              <a:t>8</a:t>
            </a:fld>
            <a:endParaRPr lang="en-GB" dirty="0"/>
          </a:p>
        </p:txBody>
      </p:sp>
      <p:sp>
        <p:nvSpPr>
          <p:cNvPr id="4" name="Rectangle 3"/>
          <p:cNvSpPr/>
          <p:nvPr/>
        </p:nvSpPr>
        <p:spPr bwMode="auto">
          <a:xfrm>
            <a:off x="7094357" y="609601"/>
            <a:ext cx="1647735" cy="4943372"/>
          </a:xfrm>
          <a:prstGeom prst="rect">
            <a:avLst/>
          </a:prstGeom>
          <a:solidFill>
            <a:schemeClr val="tx1">
              <a:lumMod val="65000"/>
              <a:lumOff val="35000"/>
              <a:alpha val="55000"/>
            </a:schemeClr>
          </a:solidFill>
          <a:ln w="9525" cap="flat" cmpd="sng" algn="ctr">
            <a:noFill/>
            <a:prstDash val="solid"/>
            <a:round/>
            <a:headEnd type="none" w="med" len="med"/>
            <a:tailEnd type="none" w="med" len="med"/>
          </a:ln>
          <a:effectLst/>
        </p:spPr>
        <p:txBody>
          <a:bodyPr vert="horz" wrap="square" lIns="91372" tIns="45688" rIns="91372" bIns="45688" numCol="1" rtlCol="0" anchor="ctr" anchorCtr="0" compatLnSpc="1">
            <a:prstTxWarp prst="textNoShape">
              <a:avLst/>
            </a:prstTxWarp>
            <a:noAutofit/>
          </a:bodyPr>
          <a:lstStyle/>
          <a:p>
            <a:pPr algn="ctr" eaLnBrk="0" fontAlgn="base" hangingPunct="0">
              <a:lnSpc>
                <a:spcPct val="95000"/>
              </a:lnSpc>
              <a:spcBef>
                <a:spcPct val="30000"/>
              </a:spcBef>
              <a:spcAft>
                <a:spcPct val="0"/>
              </a:spcAft>
              <a:buClr>
                <a:prstClr val="black"/>
              </a:buClr>
              <a:buFont typeface="Wingdings" pitchFamily="2" charset="2"/>
              <a:buNone/>
            </a:pPr>
            <a:endParaRPr lang="en-US" sz="2400" b="1">
              <a:solidFill>
                <a:prstClr val="black"/>
              </a:solidFill>
            </a:endParaRPr>
          </a:p>
        </p:txBody>
      </p:sp>
      <p:sp>
        <p:nvSpPr>
          <p:cNvPr id="3" name="Rectangle 2"/>
          <p:cNvSpPr/>
          <p:nvPr/>
        </p:nvSpPr>
        <p:spPr bwMode="auto">
          <a:xfrm>
            <a:off x="4101512" y="609600"/>
            <a:ext cx="1363056" cy="4953001"/>
          </a:xfrm>
          <a:prstGeom prst="rect">
            <a:avLst/>
          </a:prstGeom>
          <a:solidFill>
            <a:schemeClr val="tx1">
              <a:lumMod val="65000"/>
              <a:lumOff val="35000"/>
              <a:alpha val="55000"/>
            </a:schemeClr>
          </a:solidFill>
          <a:ln w="9525" cap="flat" cmpd="sng" algn="ctr">
            <a:noFill/>
            <a:prstDash val="solid"/>
            <a:round/>
            <a:headEnd type="none" w="med" len="med"/>
            <a:tailEnd type="none" w="med" len="med"/>
          </a:ln>
          <a:effectLst/>
        </p:spPr>
        <p:txBody>
          <a:bodyPr vert="horz" wrap="square" lIns="91372" tIns="45688" rIns="91372" bIns="45688" numCol="1" rtlCol="0" anchor="ctr" anchorCtr="0" compatLnSpc="1">
            <a:prstTxWarp prst="textNoShape">
              <a:avLst/>
            </a:prstTxWarp>
            <a:noAutofit/>
          </a:bodyPr>
          <a:lstStyle/>
          <a:p>
            <a:pPr algn="ctr" eaLnBrk="0" fontAlgn="base" hangingPunct="0">
              <a:lnSpc>
                <a:spcPct val="95000"/>
              </a:lnSpc>
              <a:spcBef>
                <a:spcPct val="30000"/>
              </a:spcBef>
              <a:spcAft>
                <a:spcPct val="0"/>
              </a:spcAft>
              <a:buClr>
                <a:prstClr val="black"/>
              </a:buClr>
              <a:buFont typeface="Wingdings" pitchFamily="2" charset="2"/>
              <a:buNone/>
            </a:pPr>
            <a:endParaRPr lang="en-US" sz="2400" b="1">
              <a:solidFill>
                <a:prstClr val="black"/>
              </a:solidFill>
            </a:endParaRPr>
          </a:p>
        </p:txBody>
      </p:sp>
      <p:sp>
        <p:nvSpPr>
          <p:cNvPr id="20" name="TextBox 19"/>
          <p:cNvSpPr txBox="1"/>
          <p:nvPr/>
        </p:nvSpPr>
        <p:spPr>
          <a:xfrm rot="16200000">
            <a:off x="-47792" y="4563140"/>
            <a:ext cx="1521274" cy="461665"/>
          </a:xfrm>
          <a:prstGeom prst="rect">
            <a:avLst/>
          </a:prstGeom>
          <a:noFill/>
        </p:spPr>
        <p:txBody>
          <a:bodyPr wrap="square" rtlCol="0">
            <a:spAutoFit/>
          </a:bodyPr>
          <a:lstStyle/>
          <a:p>
            <a:pPr algn="ctr" eaLnBrk="0" hangingPunct="0"/>
            <a:r>
              <a:rPr lang="en-US" sz="1200" dirty="0">
                <a:ln w="18415" cmpd="sng">
                  <a:noFill/>
                  <a:prstDash val="solid"/>
                </a:ln>
                <a:solidFill>
                  <a:sysClr val="windowText" lastClr="000000"/>
                </a:solidFill>
                <a:effectLst>
                  <a:outerShdw blurRad="63500" dir="3600000" algn="tl" rotWithShape="0">
                    <a:srgbClr val="000000">
                      <a:alpha val="70000"/>
                    </a:srgbClr>
                  </a:outerShdw>
                </a:effectLst>
              </a:rPr>
              <a:t>Battery </a:t>
            </a:r>
          </a:p>
          <a:p>
            <a:pPr algn="ctr" eaLnBrk="0" hangingPunct="0"/>
            <a:r>
              <a:rPr lang="en-US" sz="1200" dirty="0">
                <a:ln w="18415" cmpd="sng">
                  <a:noFill/>
                  <a:prstDash val="solid"/>
                </a:ln>
                <a:solidFill>
                  <a:sysClr val="windowText" lastClr="000000"/>
                </a:solidFill>
                <a:effectLst>
                  <a:outerShdw blurRad="63500" dir="3600000" algn="tl" rotWithShape="0">
                    <a:srgbClr val="000000">
                      <a:alpha val="70000"/>
                    </a:srgbClr>
                  </a:outerShdw>
                </a:effectLst>
              </a:rPr>
              <a:t>Optimized</a:t>
            </a:r>
          </a:p>
        </p:txBody>
      </p:sp>
      <p:sp>
        <p:nvSpPr>
          <p:cNvPr id="26" name="Rounded Rectangle 25"/>
          <p:cNvSpPr/>
          <p:nvPr/>
        </p:nvSpPr>
        <p:spPr bwMode="auto">
          <a:xfrm>
            <a:off x="1320212" y="851285"/>
            <a:ext cx="2286000" cy="1282315"/>
          </a:xfrm>
          <a:prstGeom prst="roundRect">
            <a:avLst/>
          </a:prstGeom>
          <a:solidFill>
            <a:schemeClr val="accent3">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45720" tIns="45688" rIns="0" bIns="45688" numCol="1" rtlCol="0" anchor="ctr" anchorCtr="0" compatLnSpc="1">
            <a:prstTxWarp prst="textNoShape">
              <a:avLst/>
            </a:prstTxWarp>
            <a:noAutofit/>
          </a:bodyPr>
          <a:lstStyle/>
          <a:p>
            <a:pPr algn="ctr" eaLnBrk="0" fontAlgn="base" hangingPunct="0">
              <a:lnSpc>
                <a:spcPct val="95000"/>
              </a:lnSpc>
              <a:spcBef>
                <a:spcPts val="200"/>
              </a:spcBef>
              <a:spcAft>
                <a:spcPct val="0"/>
              </a:spcAft>
              <a:buClr>
                <a:prstClr val="black"/>
              </a:buClr>
              <a:buFont typeface="Wingdings" pitchFamily="2" charset="2"/>
              <a:buNone/>
            </a:pPr>
            <a:r>
              <a:rPr lang="en-US" sz="1100" b="1" dirty="0">
                <a:solidFill>
                  <a:prstClr val="white">
                    <a:lumMod val="95000"/>
                  </a:prstClr>
                </a:solidFill>
              </a:rPr>
              <a:t>Luna </a:t>
            </a:r>
            <a:r>
              <a:rPr lang="en-US" sz="1100" b="1" dirty="0" smtClean="0">
                <a:solidFill>
                  <a:prstClr val="white">
                    <a:lumMod val="95000"/>
                  </a:prstClr>
                </a:solidFill>
              </a:rPr>
              <a:t>Pier</a:t>
            </a:r>
            <a:endParaRPr lang="en-US" sz="1100" b="1" dirty="0">
              <a:solidFill>
                <a:prstClr val="white">
                  <a:lumMod val="95000"/>
                </a:prstClr>
              </a:solidFill>
            </a:endParaRPr>
          </a:p>
          <a:p>
            <a:pPr algn="ctr" eaLnBrk="0" fontAlgn="base" hangingPunct="0">
              <a:lnSpc>
                <a:spcPct val="95000"/>
              </a:lnSpc>
              <a:spcBef>
                <a:spcPts val="200"/>
              </a:spcBef>
              <a:spcAft>
                <a:spcPct val="0"/>
              </a:spcAft>
              <a:buClr>
                <a:prstClr val="black"/>
              </a:buClr>
              <a:buFont typeface="Wingdings" pitchFamily="2" charset="2"/>
              <a:buNone/>
            </a:pPr>
            <a:r>
              <a:rPr lang="en-US" sz="1100" b="1" dirty="0">
                <a:solidFill>
                  <a:prstClr val="white">
                    <a:lumMod val="95000"/>
                  </a:prstClr>
                </a:solidFill>
              </a:rPr>
              <a:t>Intel® Atom™ </a:t>
            </a:r>
            <a:r>
              <a:rPr lang="en-US" sz="1100" b="1" dirty="0" smtClean="0">
                <a:solidFill>
                  <a:prstClr val="white">
                    <a:lumMod val="95000"/>
                  </a:prstClr>
                </a:solidFill>
              </a:rPr>
              <a:t>Processor 400 and 500 Series</a:t>
            </a:r>
            <a:endParaRPr lang="en-US" sz="1100" b="1" dirty="0">
              <a:solidFill>
                <a:prstClr val="white">
                  <a:lumMod val="95000"/>
                </a:prstClr>
              </a:solidFill>
            </a:endParaRPr>
          </a:p>
        </p:txBody>
      </p:sp>
      <p:sp>
        <p:nvSpPr>
          <p:cNvPr id="28" name="Rounded Rectangle 27"/>
          <p:cNvSpPr/>
          <p:nvPr/>
        </p:nvSpPr>
        <p:spPr bwMode="auto">
          <a:xfrm>
            <a:off x="1350692" y="3962402"/>
            <a:ext cx="1472098" cy="1596308"/>
          </a:xfrm>
          <a:prstGeom prst="roundRect">
            <a:avLst/>
          </a:prstGeom>
          <a:solidFill>
            <a:schemeClr val="accent3">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45720" tIns="45688" rIns="0" bIns="45688" numCol="1" rtlCol="0" anchor="ctr" anchorCtr="0" compatLnSpc="1">
            <a:prstTxWarp prst="textNoShape">
              <a:avLst/>
            </a:prstTxWarp>
            <a:noAutofit/>
          </a:bodyPr>
          <a:lstStyle/>
          <a:p>
            <a:pPr algn="ctr" eaLnBrk="0" fontAlgn="base" hangingPunct="0">
              <a:lnSpc>
                <a:spcPct val="95000"/>
              </a:lnSpc>
              <a:spcBef>
                <a:spcPts val="200"/>
              </a:spcBef>
              <a:spcAft>
                <a:spcPct val="0"/>
              </a:spcAft>
              <a:buClr>
                <a:prstClr val="black"/>
              </a:buClr>
            </a:pPr>
            <a:endParaRPr lang="en-US" sz="1100" b="1" dirty="0">
              <a:solidFill>
                <a:prstClr val="white">
                  <a:lumMod val="95000"/>
                </a:prstClr>
              </a:solidFill>
            </a:endParaRPr>
          </a:p>
          <a:p>
            <a:pPr algn="ctr" eaLnBrk="0" fontAlgn="base" hangingPunct="0">
              <a:lnSpc>
                <a:spcPct val="95000"/>
              </a:lnSpc>
              <a:spcBef>
                <a:spcPts val="200"/>
              </a:spcBef>
              <a:spcAft>
                <a:spcPct val="0"/>
              </a:spcAft>
              <a:buClr>
                <a:prstClr val="black"/>
              </a:buClr>
            </a:pPr>
            <a:r>
              <a:rPr lang="en-US" sz="1100" b="1" dirty="0" smtClean="0">
                <a:solidFill>
                  <a:prstClr val="white">
                    <a:lumMod val="95000"/>
                  </a:prstClr>
                </a:solidFill>
              </a:rPr>
              <a:t>Menlow/eMenlow </a:t>
            </a:r>
            <a:endParaRPr lang="en-US" sz="1100" b="1" dirty="0">
              <a:solidFill>
                <a:prstClr val="white">
                  <a:lumMod val="95000"/>
                </a:prstClr>
              </a:solidFill>
            </a:endParaRPr>
          </a:p>
          <a:p>
            <a:pPr algn="ctr" eaLnBrk="0" fontAlgn="base" hangingPunct="0">
              <a:lnSpc>
                <a:spcPct val="95000"/>
              </a:lnSpc>
              <a:spcBef>
                <a:spcPts val="200"/>
              </a:spcBef>
              <a:spcAft>
                <a:spcPct val="0"/>
              </a:spcAft>
              <a:buClr>
                <a:prstClr val="black"/>
              </a:buClr>
            </a:pPr>
            <a:r>
              <a:rPr lang="en-US" sz="1100" b="1" dirty="0">
                <a:solidFill>
                  <a:prstClr val="white">
                    <a:lumMod val="95000"/>
                  </a:prstClr>
                </a:solidFill>
              </a:rPr>
              <a:t>Intel® Atom™ </a:t>
            </a:r>
            <a:r>
              <a:rPr lang="en-US" sz="1100" b="1" dirty="0" smtClean="0">
                <a:solidFill>
                  <a:prstClr val="white">
                    <a:lumMod val="95000"/>
                  </a:prstClr>
                </a:solidFill>
              </a:rPr>
              <a:t>Z5xx</a:t>
            </a:r>
            <a:endParaRPr lang="en-US" sz="1100" b="1" dirty="0">
              <a:solidFill>
                <a:prstClr val="white">
                  <a:lumMod val="95000"/>
                </a:prstClr>
              </a:solidFill>
            </a:endParaRPr>
          </a:p>
        </p:txBody>
      </p:sp>
      <p:sp>
        <p:nvSpPr>
          <p:cNvPr id="32" name="Rounded Rectangle 31"/>
          <p:cNvSpPr/>
          <p:nvPr/>
        </p:nvSpPr>
        <p:spPr bwMode="auto">
          <a:xfrm>
            <a:off x="2613923" y="4080641"/>
            <a:ext cx="137160" cy="158919"/>
          </a:xfrm>
          <a:prstGeom prst="round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eaLnBrk="0" fontAlgn="base" hangingPunct="0">
              <a:lnSpc>
                <a:spcPct val="95000"/>
              </a:lnSpc>
              <a:spcBef>
                <a:spcPct val="30000"/>
              </a:spcBef>
              <a:spcAft>
                <a:spcPct val="0"/>
              </a:spcAft>
              <a:buClr>
                <a:prstClr val="black"/>
              </a:buClr>
              <a:buFont typeface="Wingdings" pitchFamily="2" charset="2"/>
              <a:buNone/>
            </a:pPr>
            <a:r>
              <a:rPr lang="en-US" sz="1000" b="1" dirty="0">
                <a:solidFill>
                  <a:prstClr val="white"/>
                </a:solidFill>
              </a:rPr>
              <a:t>T</a:t>
            </a:r>
          </a:p>
        </p:txBody>
      </p:sp>
      <p:sp>
        <p:nvSpPr>
          <p:cNvPr id="45" name="Rounded Rectangle 44"/>
          <p:cNvSpPr/>
          <p:nvPr/>
        </p:nvSpPr>
        <p:spPr bwMode="auto">
          <a:xfrm>
            <a:off x="2911366" y="3962402"/>
            <a:ext cx="1574050" cy="1600198"/>
          </a:xfrm>
          <a:prstGeom prst="roundRect">
            <a:avLst/>
          </a:prstGeom>
          <a:solidFill>
            <a:schemeClr val="accent3">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45720" tIns="45688" rIns="0" bIns="45688" numCol="1" rtlCol="0" anchor="ctr" anchorCtr="0" compatLnSpc="1">
            <a:prstTxWarp prst="textNoShape">
              <a:avLst/>
            </a:prstTxWarp>
            <a:noAutofit/>
          </a:bodyPr>
          <a:lstStyle/>
          <a:p>
            <a:pPr algn="ctr" eaLnBrk="0" fontAlgn="base" hangingPunct="0">
              <a:lnSpc>
                <a:spcPct val="95000"/>
              </a:lnSpc>
              <a:spcBef>
                <a:spcPts val="200"/>
              </a:spcBef>
              <a:spcAft>
                <a:spcPct val="0"/>
              </a:spcAft>
              <a:buClr>
                <a:prstClr val="black"/>
              </a:buClr>
            </a:pPr>
            <a:r>
              <a:rPr lang="en-US" sz="1100" b="1" dirty="0">
                <a:solidFill>
                  <a:prstClr val="white">
                    <a:lumMod val="95000"/>
                  </a:prstClr>
                </a:solidFill>
              </a:rPr>
              <a:t>Oak </a:t>
            </a:r>
            <a:r>
              <a:rPr lang="en-US" sz="1100" b="1" dirty="0" smtClean="0">
                <a:solidFill>
                  <a:prstClr val="white">
                    <a:lumMod val="95000"/>
                  </a:prstClr>
                </a:solidFill>
              </a:rPr>
              <a:t>Trail </a:t>
            </a:r>
            <a:endParaRPr lang="en-US" sz="1100" b="1" dirty="0">
              <a:solidFill>
                <a:prstClr val="white">
                  <a:lumMod val="95000"/>
                </a:prstClr>
              </a:solidFill>
            </a:endParaRPr>
          </a:p>
          <a:p>
            <a:pPr algn="ctr" eaLnBrk="0" fontAlgn="base" hangingPunct="0">
              <a:lnSpc>
                <a:spcPct val="95000"/>
              </a:lnSpc>
              <a:spcBef>
                <a:spcPts val="200"/>
              </a:spcBef>
              <a:spcAft>
                <a:spcPct val="0"/>
              </a:spcAft>
              <a:buClr>
                <a:prstClr val="black"/>
              </a:buClr>
            </a:pPr>
            <a:r>
              <a:rPr lang="en-US" sz="1100" b="1" dirty="0">
                <a:solidFill>
                  <a:prstClr val="white">
                    <a:lumMod val="95000"/>
                  </a:prstClr>
                </a:solidFill>
              </a:rPr>
              <a:t>Intel® Atom™ Processor </a:t>
            </a:r>
            <a:r>
              <a:rPr lang="en-US" sz="1100" b="1" dirty="0" smtClean="0">
                <a:solidFill>
                  <a:prstClr val="white">
                    <a:lumMod val="95000"/>
                  </a:prstClr>
                </a:solidFill>
              </a:rPr>
              <a:t>Z6xx</a:t>
            </a:r>
            <a:endParaRPr lang="en-US" sz="1100" b="1" dirty="0">
              <a:solidFill>
                <a:prstClr val="white">
                  <a:lumMod val="95000"/>
                </a:prstClr>
              </a:solidFill>
            </a:endParaRPr>
          </a:p>
        </p:txBody>
      </p:sp>
      <p:sp>
        <p:nvSpPr>
          <p:cNvPr id="59" name="Rounded Rectangle 58"/>
          <p:cNvSpPr/>
          <p:nvPr/>
        </p:nvSpPr>
        <p:spPr bwMode="auto">
          <a:xfrm>
            <a:off x="266425" y="5641430"/>
            <a:ext cx="6018065" cy="365502"/>
          </a:xfrm>
          <a:prstGeom prst="roundRect">
            <a:avLst>
              <a:gd name="adj" fmla="val 9040"/>
            </a:avLst>
          </a:prstGeom>
          <a:solidFill>
            <a:schemeClr val="bg1">
              <a:lumMod val="85000"/>
            </a:schemeClr>
          </a:solidFill>
          <a:ln w="9525" cap="flat" cmpd="sng" algn="ctr">
            <a:noFill/>
            <a:prstDash val="solid"/>
            <a:round/>
            <a:headEnd type="none" w="med" len="med"/>
            <a:tailEnd type="none" w="med" len="med"/>
          </a:ln>
          <a:effectLst/>
        </p:spPr>
        <p:txBody>
          <a:bodyPr vert="horz" wrap="square" lIns="91372" tIns="45688" rIns="91372" bIns="45688" numCol="1" rtlCol="0" anchor="ctr" anchorCtr="0" compatLnSpc="1">
            <a:prstTxWarp prst="textNoShape">
              <a:avLst/>
            </a:prstTxWarp>
            <a:noAutofit/>
          </a:bodyPr>
          <a:lstStyle/>
          <a:p>
            <a:pPr algn="ctr" eaLnBrk="0" fontAlgn="base" hangingPunct="0">
              <a:lnSpc>
                <a:spcPct val="95000"/>
              </a:lnSpc>
              <a:spcBef>
                <a:spcPct val="30000"/>
              </a:spcBef>
              <a:spcAft>
                <a:spcPct val="0"/>
              </a:spcAft>
              <a:buClr>
                <a:prstClr val="black"/>
              </a:buClr>
              <a:buFont typeface="Wingdings" pitchFamily="2" charset="2"/>
              <a:buNone/>
            </a:pPr>
            <a:endParaRPr lang="en-US" sz="2400" b="1">
              <a:solidFill>
                <a:prstClr val="black"/>
              </a:solidFill>
            </a:endParaRPr>
          </a:p>
        </p:txBody>
      </p:sp>
      <p:sp>
        <p:nvSpPr>
          <p:cNvPr id="60" name="Rounded Rectangle 59"/>
          <p:cNvSpPr/>
          <p:nvPr/>
        </p:nvSpPr>
        <p:spPr bwMode="auto">
          <a:xfrm>
            <a:off x="2605665" y="5827982"/>
            <a:ext cx="146710" cy="109728"/>
          </a:xfrm>
          <a:prstGeom prst="round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lnSpc>
                <a:spcPct val="95000"/>
              </a:lnSpc>
              <a:spcBef>
                <a:spcPct val="30000"/>
              </a:spcBef>
              <a:spcAft>
                <a:spcPct val="0"/>
              </a:spcAft>
              <a:buClr>
                <a:prstClr val="black"/>
              </a:buClr>
              <a:buFont typeface="Wingdings" pitchFamily="2" charset="2"/>
              <a:buNone/>
            </a:pPr>
            <a:r>
              <a:rPr lang="en-US" sz="700" b="1" dirty="0">
                <a:solidFill>
                  <a:prstClr val="white"/>
                </a:solidFill>
              </a:rPr>
              <a:t>P</a:t>
            </a:r>
          </a:p>
        </p:txBody>
      </p:sp>
      <p:sp>
        <p:nvSpPr>
          <p:cNvPr id="61" name="Rounded Rectangle 60"/>
          <p:cNvSpPr/>
          <p:nvPr/>
        </p:nvSpPr>
        <p:spPr bwMode="auto">
          <a:xfrm>
            <a:off x="347392" y="5664229"/>
            <a:ext cx="146710" cy="109728"/>
          </a:xfrm>
          <a:prstGeom prst="round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lnSpc>
                <a:spcPct val="95000"/>
              </a:lnSpc>
              <a:spcBef>
                <a:spcPct val="30000"/>
              </a:spcBef>
              <a:spcAft>
                <a:spcPct val="0"/>
              </a:spcAft>
              <a:buClr>
                <a:prstClr val="black"/>
              </a:buClr>
              <a:buFont typeface="Wingdings" pitchFamily="2" charset="2"/>
              <a:buNone/>
            </a:pPr>
            <a:r>
              <a:rPr lang="en-US" sz="700" b="1" dirty="0">
                <a:solidFill>
                  <a:prstClr val="white"/>
                </a:solidFill>
              </a:rPr>
              <a:t>T</a:t>
            </a:r>
          </a:p>
        </p:txBody>
      </p:sp>
      <p:sp>
        <p:nvSpPr>
          <p:cNvPr id="62" name="Rounded Rectangle 61"/>
          <p:cNvSpPr/>
          <p:nvPr/>
        </p:nvSpPr>
        <p:spPr bwMode="auto">
          <a:xfrm>
            <a:off x="4641801" y="5664229"/>
            <a:ext cx="146710" cy="109728"/>
          </a:xfrm>
          <a:prstGeom prst="round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lnSpc>
                <a:spcPct val="95000"/>
              </a:lnSpc>
              <a:spcBef>
                <a:spcPct val="30000"/>
              </a:spcBef>
              <a:spcAft>
                <a:spcPct val="0"/>
              </a:spcAft>
              <a:buClr>
                <a:prstClr val="black"/>
              </a:buClr>
              <a:buFont typeface="Wingdings" pitchFamily="2" charset="2"/>
              <a:buNone/>
            </a:pPr>
            <a:r>
              <a:rPr lang="en-US" sz="700" b="1" dirty="0">
                <a:solidFill>
                  <a:prstClr val="white"/>
                </a:solidFill>
              </a:rPr>
              <a:t>D</a:t>
            </a:r>
          </a:p>
        </p:txBody>
      </p:sp>
      <p:sp>
        <p:nvSpPr>
          <p:cNvPr id="63" name="TextBox 62"/>
          <p:cNvSpPr txBox="1"/>
          <p:nvPr/>
        </p:nvSpPr>
        <p:spPr>
          <a:xfrm>
            <a:off x="4916971" y="5671766"/>
            <a:ext cx="1288814" cy="107722"/>
          </a:xfrm>
          <a:prstGeom prst="rect">
            <a:avLst/>
          </a:prstGeom>
          <a:noFill/>
        </p:spPr>
        <p:txBody>
          <a:bodyPr wrap="none" lIns="0" tIns="0" rIns="0" bIns="0" rtlCol="0">
            <a:spAutoFit/>
          </a:bodyPr>
          <a:lstStyle/>
          <a:p>
            <a:pPr algn="ctr" eaLnBrk="0" hangingPunct="0"/>
            <a:r>
              <a:rPr lang="en-US" sz="700" dirty="0">
                <a:solidFill>
                  <a:prstClr val="black"/>
                </a:solidFill>
              </a:rPr>
              <a:t>Dual-core CPU variants exist</a:t>
            </a:r>
          </a:p>
        </p:txBody>
      </p:sp>
      <p:sp>
        <p:nvSpPr>
          <p:cNvPr id="64" name="TextBox 63"/>
          <p:cNvSpPr txBox="1"/>
          <p:nvPr/>
        </p:nvSpPr>
        <p:spPr>
          <a:xfrm>
            <a:off x="2810504" y="5821291"/>
            <a:ext cx="1846659" cy="107722"/>
          </a:xfrm>
          <a:prstGeom prst="rect">
            <a:avLst/>
          </a:prstGeom>
          <a:noFill/>
        </p:spPr>
        <p:txBody>
          <a:bodyPr wrap="none" lIns="0" tIns="0" rIns="0" bIns="0" rtlCol="0">
            <a:spAutoFit/>
          </a:bodyPr>
          <a:lstStyle/>
          <a:p>
            <a:pPr algn="ctr" eaLnBrk="0" hangingPunct="0"/>
            <a:r>
              <a:rPr lang="en-US" sz="700" dirty="0" err="1">
                <a:solidFill>
                  <a:prstClr val="black"/>
                </a:solidFill>
              </a:rPr>
              <a:t>PCIe</a:t>
            </a:r>
            <a:r>
              <a:rPr lang="en-US" sz="700" dirty="0">
                <a:solidFill>
                  <a:prstClr val="black"/>
                </a:solidFill>
              </a:rPr>
              <a:t>* based external IO Hubs supported</a:t>
            </a:r>
          </a:p>
        </p:txBody>
      </p:sp>
      <p:sp>
        <p:nvSpPr>
          <p:cNvPr id="65" name="TextBox 64"/>
          <p:cNvSpPr txBox="1"/>
          <p:nvPr/>
        </p:nvSpPr>
        <p:spPr>
          <a:xfrm>
            <a:off x="540748" y="5657538"/>
            <a:ext cx="1240724" cy="107722"/>
          </a:xfrm>
          <a:prstGeom prst="rect">
            <a:avLst/>
          </a:prstGeom>
          <a:noFill/>
        </p:spPr>
        <p:txBody>
          <a:bodyPr wrap="none" lIns="0" tIns="0" rIns="0" bIns="0" rtlCol="0">
            <a:spAutoFit/>
          </a:bodyPr>
          <a:lstStyle/>
          <a:p>
            <a:pPr algn="ctr" eaLnBrk="0" hangingPunct="0"/>
            <a:r>
              <a:rPr lang="en-US" sz="700" dirty="0">
                <a:solidFill>
                  <a:prstClr val="black"/>
                </a:solidFill>
              </a:rPr>
              <a:t>Extended Temp SKU’s Exist</a:t>
            </a:r>
          </a:p>
        </p:txBody>
      </p:sp>
      <p:sp>
        <p:nvSpPr>
          <p:cNvPr id="66" name="Rounded Rectangle 65"/>
          <p:cNvSpPr/>
          <p:nvPr/>
        </p:nvSpPr>
        <p:spPr bwMode="auto">
          <a:xfrm>
            <a:off x="347392" y="5827982"/>
            <a:ext cx="146710" cy="109728"/>
          </a:xfrm>
          <a:prstGeom prst="round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lnSpc>
                <a:spcPct val="95000"/>
              </a:lnSpc>
              <a:spcBef>
                <a:spcPct val="30000"/>
              </a:spcBef>
              <a:spcAft>
                <a:spcPct val="0"/>
              </a:spcAft>
              <a:buClr>
                <a:prstClr val="black"/>
              </a:buClr>
              <a:buFont typeface="Wingdings" pitchFamily="2" charset="2"/>
              <a:buNone/>
            </a:pPr>
            <a:r>
              <a:rPr lang="en-US" sz="700" b="1" dirty="0">
                <a:solidFill>
                  <a:prstClr val="white"/>
                </a:solidFill>
              </a:rPr>
              <a:t>E</a:t>
            </a:r>
          </a:p>
        </p:txBody>
      </p:sp>
      <p:sp>
        <p:nvSpPr>
          <p:cNvPr id="67" name="TextBox 66"/>
          <p:cNvSpPr txBox="1"/>
          <p:nvPr/>
        </p:nvSpPr>
        <p:spPr>
          <a:xfrm>
            <a:off x="542766" y="5821291"/>
            <a:ext cx="1457130" cy="107722"/>
          </a:xfrm>
          <a:prstGeom prst="rect">
            <a:avLst/>
          </a:prstGeom>
          <a:noFill/>
        </p:spPr>
        <p:txBody>
          <a:bodyPr wrap="none" lIns="0" tIns="0" rIns="0" bIns="0" rtlCol="0">
            <a:spAutoFit/>
          </a:bodyPr>
          <a:lstStyle/>
          <a:p>
            <a:pPr algn="ctr" eaLnBrk="0" hangingPunct="0"/>
            <a:r>
              <a:rPr lang="en-US" sz="700" dirty="0">
                <a:solidFill>
                  <a:prstClr val="black"/>
                </a:solidFill>
              </a:rPr>
              <a:t>ECC Enabled Memory Supported</a:t>
            </a:r>
          </a:p>
        </p:txBody>
      </p:sp>
      <p:sp>
        <p:nvSpPr>
          <p:cNvPr id="80" name="Rounded Rectangle 79"/>
          <p:cNvSpPr/>
          <p:nvPr/>
        </p:nvSpPr>
        <p:spPr bwMode="auto">
          <a:xfrm>
            <a:off x="1320212" y="2209800"/>
            <a:ext cx="2286000" cy="990600"/>
          </a:xfrm>
          <a:prstGeom prst="roundRect">
            <a:avLst/>
          </a:prstGeom>
          <a:solidFill>
            <a:schemeClr val="accent3">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45720" tIns="45688" rIns="0" bIns="45688" numCol="1" rtlCol="0" anchor="ctr" anchorCtr="0" compatLnSpc="1">
            <a:prstTxWarp prst="textNoShape">
              <a:avLst/>
            </a:prstTxWarp>
            <a:noAutofit/>
          </a:bodyPr>
          <a:lstStyle/>
          <a:p>
            <a:pPr algn="ctr" eaLnBrk="0" fontAlgn="base" hangingPunct="0">
              <a:lnSpc>
                <a:spcPct val="95000"/>
              </a:lnSpc>
              <a:spcBef>
                <a:spcPts val="200"/>
              </a:spcBef>
              <a:spcAft>
                <a:spcPct val="0"/>
              </a:spcAft>
              <a:buClr>
                <a:prstClr val="black"/>
              </a:buClr>
            </a:pPr>
            <a:r>
              <a:rPr lang="en-US" sz="1100" b="1" dirty="0" smtClean="0">
                <a:solidFill>
                  <a:prstClr val="white">
                    <a:lumMod val="95000"/>
                  </a:prstClr>
                </a:solidFill>
              </a:rPr>
              <a:t>Queensbay</a:t>
            </a:r>
            <a:endParaRPr lang="en-US" sz="1100" b="1" dirty="0">
              <a:solidFill>
                <a:prstClr val="white">
                  <a:lumMod val="95000"/>
                </a:prstClr>
              </a:solidFill>
            </a:endParaRPr>
          </a:p>
          <a:p>
            <a:pPr algn="ctr" eaLnBrk="0" fontAlgn="base" hangingPunct="0">
              <a:lnSpc>
                <a:spcPct val="95000"/>
              </a:lnSpc>
              <a:spcBef>
                <a:spcPts val="200"/>
              </a:spcBef>
              <a:spcAft>
                <a:spcPct val="0"/>
              </a:spcAft>
              <a:buClr>
                <a:prstClr val="black"/>
              </a:buClr>
            </a:pPr>
            <a:r>
              <a:rPr lang="en-US" sz="1100" b="1" dirty="0">
                <a:solidFill>
                  <a:prstClr val="white">
                    <a:lumMod val="95000"/>
                  </a:prstClr>
                </a:solidFill>
              </a:rPr>
              <a:t>Intel® Atom™ Processor </a:t>
            </a:r>
            <a:r>
              <a:rPr lang="en-US" sz="1100" b="1" dirty="0" smtClean="0">
                <a:solidFill>
                  <a:prstClr val="white">
                    <a:lumMod val="95000"/>
                  </a:prstClr>
                </a:solidFill>
              </a:rPr>
              <a:t>E6xx Series</a:t>
            </a:r>
            <a:endParaRPr lang="en-US" sz="1100" b="1" dirty="0">
              <a:solidFill>
                <a:prstClr val="white">
                  <a:lumMod val="95000"/>
                </a:prstClr>
              </a:solidFill>
            </a:endParaRPr>
          </a:p>
        </p:txBody>
      </p:sp>
      <p:sp>
        <p:nvSpPr>
          <p:cNvPr id="104" name="Rounded Rectangle 103"/>
          <p:cNvSpPr/>
          <p:nvPr/>
        </p:nvSpPr>
        <p:spPr bwMode="auto">
          <a:xfrm>
            <a:off x="2596325" y="5663025"/>
            <a:ext cx="146710" cy="109728"/>
          </a:xfrm>
          <a:prstGeom prst="round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lnSpc>
                <a:spcPct val="95000"/>
              </a:lnSpc>
              <a:spcBef>
                <a:spcPct val="30000"/>
              </a:spcBef>
              <a:spcAft>
                <a:spcPct val="0"/>
              </a:spcAft>
              <a:buClr>
                <a:prstClr val="black"/>
              </a:buClr>
              <a:buFont typeface="Wingdings" pitchFamily="2" charset="2"/>
              <a:buNone/>
            </a:pPr>
            <a:r>
              <a:rPr lang="en-US" sz="700" b="1" dirty="0">
                <a:solidFill>
                  <a:prstClr val="white"/>
                </a:solidFill>
              </a:rPr>
              <a:t>Q</a:t>
            </a:r>
          </a:p>
        </p:txBody>
      </p:sp>
      <p:sp>
        <p:nvSpPr>
          <p:cNvPr id="105" name="TextBox 104"/>
          <p:cNvSpPr txBox="1"/>
          <p:nvPr/>
        </p:nvSpPr>
        <p:spPr>
          <a:xfrm>
            <a:off x="2809313" y="5657538"/>
            <a:ext cx="1338508" cy="107722"/>
          </a:xfrm>
          <a:prstGeom prst="rect">
            <a:avLst/>
          </a:prstGeom>
          <a:noFill/>
        </p:spPr>
        <p:txBody>
          <a:bodyPr wrap="none" lIns="0" tIns="0" rIns="0" bIns="0" rtlCol="0">
            <a:spAutoFit/>
          </a:bodyPr>
          <a:lstStyle/>
          <a:p>
            <a:pPr algn="ctr" eaLnBrk="0" hangingPunct="0"/>
            <a:r>
              <a:rPr lang="en-US" sz="700" dirty="0">
                <a:solidFill>
                  <a:prstClr val="black"/>
                </a:solidFill>
              </a:rPr>
              <a:t>Quad-Core CPU variants exist</a:t>
            </a:r>
          </a:p>
        </p:txBody>
      </p:sp>
      <p:sp>
        <p:nvSpPr>
          <p:cNvPr id="72" name="TextBox 71"/>
          <p:cNvSpPr txBox="1"/>
          <p:nvPr/>
        </p:nvSpPr>
        <p:spPr>
          <a:xfrm>
            <a:off x="4485415" y="609600"/>
            <a:ext cx="550152" cy="246221"/>
          </a:xfrm>
          <a:prstGeom prst="rect">
            <a:avLst/>
          </a:prstGeom>
          <a:noFill/>
        </p:spPr>
        <p:txBody>
          <a:bodyPr wrap="none" rtlCol="0">
            <a:spAutoFit/>
          </a:bodyPr>
          <a:lstStyle/>
          <a:p>
            <a:pPr algn="ctr" eaLnBrk="0" hangingPunct="0"/>
            <a:r>
              <a:rPr lang="en-US" sz="1000" b="1" dirty="0">
                <a:ln w="3175" cmpd="sng">
                  <a:noFill/>
                  <a:prstDash val="solid"/>
                </a:ln>
                <a:solidFill>
                  <a:sysClr val="windowText" lastClr="000000"/>
                </a:solidFill>
              </a:rPr>
              <a:t>2012</a:t>
            </a:r>
            <a:endParaRPr lang="en-US" sz="800" b="1" dirty="0">
              <a:ln w="3175" cmpd="sng">
                <a:noFill/>
                <a:prstDash val="solid"/>
              </a:ln>
              <a:solidFill>
                <a:sysClr val="windowText" lastClr="000000"/>
              </a:solidFill>
            </a:endParaRPr>
          </a:p>
        </p:txBody>
      </p:sp>
      <p:sp>
        <p:nvSpPr>
          <p:cNvPr id="81" name="TextBox 80"/>
          <p:cNvSpPr txBox="1"/>
          <p:nvPr/>
        </p:nvSpPr>
        <p:spPr>
          <a:xfrm>
            <a:off x="6009415" y="609600"/>
            <a:ext cx="550152" cy="246221"/>
          </a:xfrm>
          <a:prstGeom prst="rect">
            <a:avLst/>
          </a:prstGeom>
          <a:noFill/>
        </p:spPr>
        <p:txBody>
          <a:bodyPr wrap="none" rtlCol="0">
            <a:spAutoFit/>
          </a:bodyPr>
          <a:lstStyle/>
          <a:p>
            <a:pPr algn="ctr" eaLnBrk="0" hangingPunct="0"/>
            <a:r>
              <a:rPr lang="en-US" sz="1000" b="1" dirty="0">
                <a:ln w="3175" cmpd="sng">
                  <a:noFill/>
                  <a:prstDash val="solid"/>
                </a:ln>
                <a:solidFill>
                  <a:sysClr val="windowText" lastClr="000000"/>
                </a:solidFill>
              </a:rPr>
              <a:t>2013</a:t>
            </a:r>
          </a:p>
        </p:txBody>
      </p:sp>
      <p:sp>
        <p:nvSpPr>
          <p:cNvPr id="90" name="TextBox 89"/>
          <p:cNvSpPr txBox="1"/>
          <p:nvPr/>
        </p:nvSpPr>
        <p:spPr>
          <a:xfrm>
            <a:off x="7685815" y="609600"/>
            <a:ext cx="550152" cy="246221"/>
          </a:xfrm>
          <a:prstGeom prst="rect">
            <a:avLst/>
          </a:prstGeom>
          <a:noFill/>
        </p:spPr>
        <p:txBody>
          <a:bodyPr wrap="none" rtlCol="0">
            <a:spAutoFit/>
          </a:bodyPr>
          <a:lstStyle/>
          <a:p>
            <a:pPr algn="ctr" eaLnBrk="0" hangingPunct="0"/>
            <a:r>
              <a:rPr lang="en-US" sz="1000" b="1" dirty="0">
                <a:ln w="3175" cmpd="sng">
                  <a:noFill/>
                  <a:prstDash val="solid"/>
                </a:ln>
                <a:solidFill>
                  <a:sysClr val="windowText" lastClr="000000"/>
                </a:solidFill>
              </a:rPr>
              <a:t>2014</a:t>
            </a:r>
          </a:p>
        </p:txBody>
      </p:sp>
      <p:sp>
        <p:nvSpPr>
          <p:cNvPr id="91" name="TextBox 90"/>
          <p:cNvSpPr txBox="1"/>
          <p:nvPr/>
        </p:nvSpPr>
        <p:spPr>
          <a:xfrm>
            <a:off x="3020863" y="609600"/>
            <a:ext cx="550152" cy="246221"/>
          </a:xfrm>
          <a:prstGeom prst="rect">
            <a:avLst/>
          </a:prstGeom>
          <a:noFill/>
        </p:spPr>
        <p:txBody>
          <a:bodyPr wrap="none" rtlCol="0">
            <a:spAutoFit/>
          </a:bodyPr>
          <a:lstStyle/>
          <a:p>
            <a:pPr algn="ctr" eaLnBrk="0" hangingPunct="0"/>
            <a:r>
              <a:rPr lang="en-US" sz="1000" b="1" dirty="0">
                <a:ln w="3175" cmpd="sng">
                  <a:noFill/>
                  <a:prstDash val="solid"/>
                </a:ln>
                <a:solidFill>
                  <a:sysClr val="windowText" lastClr="000000"/>
                </a:solidFill>
              </a:rPr>
              <a:t>2011</a:t>
            </a:r>
            <a:endParaRPr lang="en-US" sz="800" b="1" dirty="0">
              <a:ln w="3175" cmpd="sng">
                <a:noFill/>
                <a:prstDash val="solid"/>
              </a:ln>
              <a:solidFill>
                <a:sysClr val="windowText" lastClr="000000"/>
              </a:solidFill>
            </a:endParaRPr>
          </a:p>
        </p:txBody>
      </p:sp>
      <p:sp>
        <p:nvSpPr>
          <p:cNvPr id="102" name="Rounded Rectangle 101"/>
          <p:cNvSpPr/>
          <p:nvPr/>
        </p:nvSpPr>
        <p:spPr bwMode="auto">
          <a:xfrm>
            <a:off x="7959570" y="5641430"/>
            <a:ext cx="990600" cy="381000"/>
          </a:xfrm>
          <a:prstGeom prst="roundRect">
            <a:avLst>
              <a:gd name="adj" fmla="val 9040"/>
            </a:avLst>
          </a:prstGeom>
          <a:solidFill>
            <a:schemeClr val="bg1">
              <a:lumMod val="85000"/>
            </a:schemeClr>
          </a:solidFill>
          <a:ln w="9525" cap="flat" cmpd="sng" algn="ctr">
            <a:noFill/>
            <a:prstDash val="solid"/>
            <a:round/>
            <a:headEnd type="none" w="med" len="med"/>
            <a:tailEnd type="none" w="med" len="med"/>
          </a:ln>
          <a:effectLst/>
        </p:spPr>
        <p:txBody>
          <a:bodyPr vert="horz" wrap="square" lIns="91372" tIns="45688" rIns="91372" bIns="45688" numCol="1" rtlCol="0" anchor="ctr" anchorCtr="0" compatLnSpc="1">
            <a:prstTxWarp prst="textNoShape">
              <a:avLst/>
            </a:prstTxWarp>
            <a:noAutofit/>
          </a:bodyPr>
          <a:lstStyle/>
          <a:p>
            <a:pPr algn="ctr" eaLnBrk="0" fontAlgn="base" hangingPunct="0">
              <a:lnSpc>
                <a:spcPct val="95000"/>
              </a:lnSpc>
              <a:spcBef>
                <a:spcPct val="30000"/>
              </a:spcBef>
              <a:spcAft>
                <a:spcPct val="0"/>
              </a:spcAft>
              <a:buClr>
                <a:prstClr val="black"/>
              </a:buClr>
              <a:buFont typeface="Wingdings" pitchFamily="2" charset="2"/>
              <a:buNone/>
            </a:pPr>
            <a:endParaRPr lang="en-US" sz="2400" b="1">
              <a:solidFill>
                <a:prstClr val="black"/>
              </a:solidFill>
            </a:endParaRPr>
          </a:p>
        </p:txBody>
      </p:sp>
      <p:sp>
        <p:nvSpPr>
          <p:cNvPr id="110" name="Rounded Rectangle 109"/>
          <p:cNvSpPr/>
          <p:nvPr/>
        </p:nvSpPr>
        <p:spPr bwMode="auto">
          <a:xfrm>
            <a:off x="8001000" y="5912702"/>
            <a:ext cx="137160" cy="109728"/>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45720" tIns="45688" rIns="0" bIns="45688" numCol="1" rtlCol="0" anchor="ctr" anchorCtr="0" compatLnSpc="1">
            <a:prstTxWarp prst="textNoShape">
              <a:avLst/>
            </a:prstTxWarp>
            <a:spAutoFit/>
          </a:bodyPr>
          <a:lstStyle/>
          <a:p>
            <a:pPr algn="ctr" eaLnBrk="0" fontAlgn="base" hangingPunct="0">
              <a:lnSpc>
                <a:spcPct val="95000"/>
              </a:lnSpc>
              <a:spcBef>
                <a:spcPts val="200"/>
              </a:spcBef>
              <a:spcAft>
                <a:spcPct val="0"/>
              </a:spcAft>
              <a:buClr>
                <a:prstClr val="black"/>
              </a:buClr>
              <a:buFont typeface="Wingdings" pitchFamily="2" charset="2"/>
              <a:buNone/>
            </a:pPr>
            <a:endParaRPr lang="en-US" sz="1100" b="1" dirty="0">
              <a:solidFill>
                <a:prstClr val="white">
                  <a:lumMod val="95000"/>
                </a:prstClr>
              </a:solidFill>
            </a:endParaRPr>
          </a:p>
        </p:txBody>
      </p:sp>
      <p:sp>
        <p:nvSpPr>
          <p:cNvPr id="112" name="Rounded Rectangle 111"/>
          <p:cNvSpPr/>
          <p:nvPr/>
        </p:nvSpPr>
        <p:spPr bwMode="auto">
          <a:xfrm>
            <a:off x="8001000" y="5641430"/>
            <a:ext cx="137160" cy="109728"/>
          </a:xfrm>
          <a:prstGeom prst="roundRect">
            <a:avLst/>
          </a:prstGeom>
          <a:solidFill>
            <a:schemeClr val="accent3">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45720" tIns="45688" rIns="0" bIns="45688" numCol="1" rtlCol="0" anchor="ctr" anchorCtr="0" compatLnSpc="1">
            <a:prstTxWarp prst="textNoShape">
              <a:avLst/>
            </a:prstTxWarp>
            <a:noAutofit/>
          </a:bodyPr>
          <a:lstStyle/>
          <a:p>
            <a:pPr algn="ctr" eaLnBrk="0" fontAlgn="base" hangingPunct="0">
              <a:lnSpc>
                <a:spcPct val="95000"/>
              </a:lnSpc>
              <a:spcBef>
                <a:spcPts val="200"/>
              </a:spcBef>
              <a:spcAft>
                <a:spcPct val="0"/>
              </a:spcAft>
              <a:buClr>
                <a:prstClr val="black"/>
              </a:buClr>
            </a:pPr>
            <a:endParaRPr lang="en-US" sz="1100" b="1" dirty="0">
              <a:solidFill>
                <a:prstClr val="white">
                  <a:lumMod val="95000"/>
                </a:prstClr>
              </a:solidFill>
            </a:endParaRPr>
          </a:p>
        </p:txBody>
      </p:sp>
      <p:sp>
        <p:nvSpPr>
          <p:cNvPr id="113" name="TextBox 112"/>
          <p:cNvSpPr txBox="1"/>
          <p:nvPr/>
        </p:nvSpPr>
        <p:spPr>
          <a:xfrm>
            <a:off x="8192505" y="5650128"/>
            <a:ext cx="389530" cy="107722"/>
          </a:xfrm>
          <a:prstGeom prst="rect">
            <a:avLst/>
          </a:prstGeom>
          <a:noFill/>
        </p:spPr>
        <p:txBody>
          <a:bodyPr wrap="none" lIns="0" tIns="0" rIns="0" bIns="0" rtlCol="0">
            <a:spAutoFit/>
          </a:bodyPr>
          <a:lstStyle/>
          <a:p>
            <a:pPr algn="ctr" eaLnBrk="0" hangingPunct="0"/>
            <a:r>
              <a:rPr lang="en-US" sz="700" dirty="0">
                <a:solidFill>
                  <a:prstClr val="black"/>
                </a:solidFill>
              </a:rPr>
              <a:t>Shipping</a:t>
            </a:r>
          </a:p>
        </p:txBody>
      </p:sp>
      <p:sp>
        <p:nvSpPr>
          <p:cNvPr id="114" name="TextBox 113"/>
          <p:cNvSpPr txBox="1"/>
          <p:nvPr/>
        </p:nvSpPr>
        <p:spPr>
          <a:xfrm>
            <a:off x="8192505" y="5922244"/>
            <a:ext cx="684483" cy="107722"/>
          </a:xfrm>
          <a:prstGeom prst="rect">
            <a:avLst/>
          </a:prstGeom>
          <a:noFill/>
        </p:spPr>
        <p:txBody>
          <a:bodyPr wrap="none" lIns="0" tIns="0" rIns="0" bIns="0" rtlCol="0">
            <a:spAutoFit/>
          </a:bodyPr>
          <a:lstStyle/>
          <a:p>
            <a:pPr algn="ctr" eaLnBrk="0" hangingPunct="0"/>
            <a:r>
              <a:rPr lang="en-US" sz="700" dirty="0">
                <a:solidFill>
                  <a:prstClr val="black"/>
                </a:solidFill>
              </a:rPr>
              <a:t>Under planning</a:t>
            </a:r>
          </a:p>
        </p:txBody>
      </p:sp>
      <p:sp>
        <p:nvSpPr>
          <p:cNvPr id="115" name="Rounded Rectangle 114"/>
          <p:cNvSpPr/>
          <p:nvPr/>
        </p:nvSpPr>
        <p:spPr bwMode="auto">
          <a:xfrm>
            <a:off x="8001000" y="5777488"/>
            <a:ext cx="137160" cy="109728"/>
          </a:xfrm>
          <a:prstGeom prst="roundRect">
            <a:avLst/>
          </a:prstGeom>
          <a:solidFill>
            <a:schemeClr val="tx2">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0" tIns="0" rIns="0" bIns="0" numCol="1" rtlCol="0" anchor="ctr" anchorCtr="0" compatLnSpc="1">
            <a:prstTxWarp prst="textNoShape">
              <a:avLst/>
            </a:prstTxWarp>
            <a:noAutofit/>
          </a:bodyPr>
          <a:lstStyle/>
          <a:p>
            <a:pPr algn="ctr" eaLnBrk="0" fontAlgn="base" hangingPunct="0">
              <a:lnSpc>
                <a:spcPct val="95000"/>
              </a:lnSpc>
              <a:spcBef>
                <a:spcPct val="30000"/>
              </a:spcBef>
              <a:spcAft>
                <a:spcPct val="0"/>
              </a:spcAft>
              <a:buClr>
                <a:prstClr val="black"/>
              </a:buClr>
              <a:buFont typeface="Wingdings" pitchFamily="2" charset="2"/>
              <a:buNone/>
            </a:pPr>
            <a:endParaRPr lang="en-US" sz="1100" b="1" dirty="0">
              <a:solidFill>
                <a:prstClr val="white"/>
              </a:solidFill>
            </a:endParaRPr>
          </a:p>
        </p:txBody>
      </p:sp>
      <p:sp>
        <p:nvSpPr>
          <p:cNvPr id="118" name="TextBox 117"/>
          <p:cNvSpPr txBox="1"/>
          <p:nvPr/>
        </p:nvSpPr>
        <p:spPr>
          <a:xfrm>
            <a:off x="8192505" y="5786186"/>
            <a:ext cx="650819" cy="107722"/>
          </a:xfrm>
          <a:prstGeom prst="rect">
            <a:avLst/>
          </a:prstGeom>
          <a:noFill/>
        </p:spPr>
        <p:txBody>
          <a:bodyPr wrap="none" lIns="0" tIns="0" rIns="0" bIns="0" rtlCol="0">
            <a:spAutoFit/>
          </a:bodyPr>
          <a:lstStyle/>
          <a:p>
            <a:pPr algn="ctr" eaLnBrk="0" hangingPunct="0"/>
            <a:r>
              <a:rPr lang="en-US" sz="700" dirty="0">
                <a:solidFill>
                  <a:prstClr val="black"/>
                </a:solidFill>
              </a:rPr>
              <a:t>Plan of Record</a:t>
            </a:r>
          </a:p>
        </p:txBody>
      </p:sp>
      <p:sp>
        <p:nvSpPr>
          <p:cNvPr id="78" name="Rounded Rectangle 77"/>
          <p:cNvSpPr/>
          <p:nvPr/>
        </p:nvSpPr>
        <p:spPr bwMode="auto">
          <a:xfrm>
            <a:off x="3097063" y="914400"/>
            <a:ext cx="331937" cy="161746"/>
          </a:xfrm>
          <a:prstGeom prst="round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eaLnBrk="0" fontAlgn="base" hangingPunct="0">
              <a:lnSpc>
                <a:spcPct val="95000"/>
              </a:lnSpc>
              <a:spcBef>
                <a:spcPct val="30000"/>
              </a:spcBef>
              <a:spcAft>
                <a:spcPct val="0"/>
              </a:spcAft>
              <a:buClr>
                <a:prstClr val="black"/>
              </a:buClr>
              <a:buFont typeface="Wingdings" pitchFamily="2" charset="2"/>
              <a:buNone/>
            </a:pPr>
            <a:r>
              <a:rPr lang="en-US" sz="1000" b="1" dirty="0">
                <a:solidFill>
                  <a:prstClr val="white"/>
                </a:solidFill>
              </a:rPr>
              <a:t>D</a:t>
            </a:r>
          </a:p>
        </p:txBody>
      </p:sp>
      <p:sp>
        <p:nvSpPr>
          <p:cNvPr id="79" name="Rounded Rectangle 78"/>
          <p:cNvSpPr/>
          <p:nvPr/>
        </p:nvSpPr>
        <p:spPr bwMode="auto">
          <a:xfrm>
            <a:off x="2822789" y="2285638"/>
            <a:ext cx="331937" cy="161746"/>
          </a:xfrm>
          <a:prstGeom prst="round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eaLnBrk="0" fontAlgn="base" hangingPunct="0">
              <a:lnSpc>
                <a:spcPct val="95000"/>
              </a:lnSpc>
              <a:spcBef>
                <a:spcPct val="30000"/>
              </a:spcBef>
              <a:spcAft>
                <a:spcPct val="0"/>
              </a:spcAft>
              <a:buClr>
                <a:prstClr val="black"/>
              </a:buClr>
              <a:buFont typeface="Wingdings" pitchFamily="2" charset="2"/>
              <a:buNone/>
            </a:pPr>
            <a:r>
              <a:rPr lang="en-US" sz="1000" b="1" dirty="0">
                <a:solidFill>
                  <a:prstClr val="white"/>
                </a:solidFill>
              </a:rPr>
              <a:t>T</a:t>
            </a:r>
          </a:p>
        </p:txBody>
      </p:sp>
      <p:sp>
        <p:nvSpPr>
          <p:cNvPr id="121" name="Rounded Rectangle 120"/>
          <p:cNvSpPr/>
          <p:nvPr/>
        </p:nvSpPr>
        <p:spPr bwMode="auto">
          <a:xfrm>
            <a:off x="3173263" y="2285638"/>
            <a:ext cx="331937" cy="161746"/>
          </a:xfrm>
          <a:prstGeom prst="round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eaLnBrk="0" fontAlgn="base" hangingPunct="0">
              <a:lnSpc>
                <a:spcPct val="95000"/>
              </a:lnSpc>
              <a:spcBef>
                <a:spcPct val="30000"/>
              </a:spcBef>
              <a:spcAft>
                <a:spcPct val="0"/>
              </a:spcAft>
              <a:buClr>
                <a:prstClr val="black"/>
              </a:buClr>
              <a:buFont typeface="Wingdings" pitchFamily="2" charset="2"/>
              <a:buNone/>
            </a:pPr>
            <a:r>
              <a:rPr lang="en-US" sz="1000" b="1" dirty="0">
                <a:solidFill>
                  <a:prstClr val="white"/>
                </a:solidFill>
              </a:rPr>
              <a:t>P</a:t>
            </a:r>
          </a:p>
        </p:txBody>
      </p:sp>
      <p:sp>
        <p:nvSpPr>
          <p:cNvPr id="122" name="TextBox 121"/>
          <p:cNvSpPr txBox="1"/>
          <p:nvPr/>
        </p:nvSpPr>
        <p:spPr>
          <a:xfrm>
            <a:off x="1237571" y="609600"/>
            <a:ext cx="1585217" cy="246221"/>
          </a:xfrm>
          <a:prstGeom prst="rect">
            <a:avLst/>
          </a:prstGeom>
          <a:noFill/>
        </p:spPr>
        <p:txBody>
          <a:bodyPr wrap="square" rtlCol="0">
            <a:spAutoFit/>
          </a:bodyPr>
          <a:lstStyle/>
          <a:p>
            <a:pPr algn="ctr" eaLnBrk="0" hangingPunct="0"/>
            <a:r>
              <a:rPr lang="en-US" sz="1000" b="1" dirty="0">
                <a:ln w="3175" cmpd="sng">
                  <a:noFill/>
                  <a:prstDash val="solid"/>
                </a:ln>
                <a:solidFill>
                  <a:sysClr val="windowText" lastClr="000000"/>
                </a:solidFill>
              </a:rPr>
              <a:t>Launched </a:t>
            </a:r>
            <a:endParaRPr lang="en-US" sz="800" b="1" dirty="0">
              <a:ln w="3175" cmpd="sng">
                <a:noFill/>
                <a:prstDash val="solid"/>
              </a:ln>
              <a:solidFill>
                <a:sysClr val="windowText" lastClr="000000"/>
              </a:solidFill>
            </a:endParaRPr>
          </a:p>
        </p:txBody>
      </p:sp>
      <p:cxnSp>
        <p:nvCxnSpPr>
          <p:cNvPr id="9" name="Straight Connector 8"/>
          <p:cNvCxnSpPr/>
          <p:nvPr/>
        </p:nvCxnSpPr>
        <p:spPr bwMode="auto">
          <a:xfrm>
            <a:off x="1291276" y="3886200"/>
            <a:ext cx="7434426" cy="0"/>
          </a:xfrm>
          <a:prstGeom prst="line">
            <a:avLst/>
          </a:prstGeom>
          <a:ln w="38100" cmpd="sng">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Rounded Rectangle 87"/>
          <p:cNvSpPr/>
          <p:nvPr/>
        </p:nvSpPr>
        <p:spPr bwMode="auto">
          <a:xfrm>
            <a:off x="3707215" y="851285"/>
            <a:ext cx="2194560" cy="1815715"/>
          </a:xfrm>
          <a:prstGeom prst="roundRect">
            <a:avLst/>
          </a:prstGeom>
          <a:solidFill>
            <a:schemeClr val="tx2">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0" tIns="0" rIns="0" bIns="0" numCol="1" rtlCol="0" anchor="ctr" anchorCtr="0" compatLnSpc="1">
            <a:prstTxWarp prst="textNoShape">
              <a:avLst/>
            </a:prstTxWarp>
            <a:noAutofit/>
          </a:bodyPr>
          <a:lstStyle/>
          <a:p>
            <a:pPr algn="ctr" eaLnBrk="0" fontAlgn="base" hangingPunct="0">
              <a:lnSpc>
                <a:spcPct val="95000"/>
              </a:lnSpc>
              <a:spcBef>
                <a:spcPct val="30000"/>
              </a:spcBef>
              <a:spcAft>
                <a:spcPct val="0"/>
              </a:spcAft>
              <a:buClr>
                <a:prstClr val="black"/>
              </a:buClr>
              <a:buFont typeface="Wingdings" pitchFamily="2" charset="2"/>
              <a:buNone/>
            </a:pPr>
            <a:r>
              <a:rPr lang="en-US" sz="1100" b="1" dirty="0">
                <a:solidFill>
                  <a:prstClr val="white"/>
                </a:solidFill>
              </a:rPr>
              <a:t>Cedar </a:t>
            </a:r>
            <a:r>
              <a:rPr lang="en-US" sz="1100" b="1" dirty="0" smtClean="0">
                <a:solidFill>
                  <a:prstClr val="white"/>
                </a:solidFill>
              </a:rPr>
              <a:t>Trail </a:t>
            </a:r>
            <a:endParaRPr lang="en-US" sz="1100" b="1" dirty="0">
              <a:solidFill>
                <a:prstClr val="white"/>
              </a:solidFill>
            </a:endParaRPr>
          </a:p>
          <a:p>
            <a:pPr algn="ctr" eaLnBrk="0" fontAlgn="base" hangingPunct="0">
              <a:lnSpc>
                <a:spcPct val="95000"/>
              </a:lnSpc>
              <a:spcBef>
                <a:spcPct val="30000"/>
              </a:spcBef>
              <a:spcAft>
                <a:spcPct val="0"/>
              </a:spcAft>
              <a:buClr>
                <a:prstClr val="black"/>
              </a:buClr>
              <a:buFont typeface="Wingdings" pitchFamily="2" charset="2"/>
              <a:buNone/>
            </a:pPr>
            <a:r>
              <a:rPr lang="en-US" sz="1050" b="1" dirty="0" err="1">
                <a:solidFill>
                  <a:prstClr val="white"/>
                </a:solidFill>
              </a:rPr>
              <a:t>Cedarview</a:t>
            </a:r>
            <a:r>
              <a:rPr lang="en-US" sz="1050" b="1" dirty="0">
                <a:solidFill>
                  <a:prstClr val="white"/>
                </a:solidFill>
              </a:rPr>
              <a:t> w/NM10</a:t>
            </a:r>
          </a:p>
          <a:p>
            <a:pPr algn="ctr" eaLnBrk="0" fontAlgn="base" hangingPunct="0">
              <a:lnSpc>
                <a:spcPct val="95000"/>
              </a:lnSpc>
              <a:spcBef>
                <a:spcPct val="30000"/>
              </a:spcBef>
              <a:spcAft>
                <a:spcPct val="0"/>
              </a:spcAft>
              <a:buClr>
                <a:prstClr val="black"/>
              </a:buClr>
              <a:buFont typeface="Wingdings" pitchFamily="2" charset="2"/>
              <a:buNone/>
            </a:pPr>
            <a:endParaRPr lang="en-US" sz="1050" b="1" dirty="0">
              <a:solidFill>
                <a:prstClr val="white"/>
              </a:solidFill>
            </a:endParaRPr>
          </a:p>
          <a:p>
            <a:pPr algn="ctr" eaLnBrk="0" fontAlgn="base" hangingPunct="0">
              <a:lnSpc>
                <a:spcPct val="95000"/>
              </a:lnSpc>
              <a:spcBef>
                <a:spcPct val="30000"/>
              </a:spcBef>
              <a:spcAft>
                <a:spcPct val="0"/>
              </a:spcAft>
              <a:buClr>
                <a:prstClr val="black"/>
              </a:buClr>
              <a:buFont typeface="Wingdings" pitchFamily="2" charset="2"/>
              <a:buNone/>
            </a:pPr>
            <a:endParaRPr lang="en-US" sz="1050" b="1" dirty="0">
              <a:solidFill>
                <a:prstClr val="white"/>
              </a:solidFill>
            </a:endParaRPr>
          </a:p>
        </p:txBody>
      </p:sp>
      <p:sp>
        <p:nvSpPr>
          <p:cNvPr id="73" name="Rounded Rectangle 72"/>
          <p:cNvSpPr/>
          <p:nvPr/>
        </p:nvSpPr>
        <p:spPr bwMode="auto">
          <a:xfrm>
            <a:off x="5347963" y="914400"/>
            <a:ext cx="331937" cy="161746"/>
          </a:xfrm>
          <a:prstGeom prst="round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eaLnBrk="0" fontAlgn="base" hangingPunct="0">
              <a:lnSpc>
                <a:spcPct val="95000"/>
              </a:lnSpc>
              <a:spcBef>
                <a:spcPct val="30000"/>
              </a:spcBef>
              <a:spcAft>
                <a:spcPct val="0"/>
              </a:spcAft>
              <a:buClr>
                <a:prstClr val="black"/>
              </a:buClr>
              <a:buFont typeface="Wingdings" pitchFamily="2" charset="2"/>
              <a:buNone/>
            </a:pPr>
            <a:r>
              <a:rPr lang="en-US" sz="1000" b="1" dirty="0">
                <a:solidFill>
                  <a:prstClr val="white"/>
                </a:solidFill>
              </a:rPr>
              <a:t>D</a:t>
            </a:r>
          </a:p>
        </p:txBody>
      </p:sp>
      <p:sp>
        <p:nvSpPr>
          <p:cNvPr id="128" name="Round Diagonal Corner Rectangle 127"/>
          <p:cNvSpPr/>
          <p:nvPr/>
        </p:nvSpPr>
        <p:spPr bwMode="auto">
          <a:xfrm>
            <a:off x="228601" y="609600"/>
            <a:ext cx="1042730" cy="3276600"/>
          </a:xfrm>
          <a:prstGeom prst="round2DiagRect">
            <a:avLst/>
          </a:prstGeom>
          <a:solidFill>
            <a:schemeClr val="accent1"/>
          </a:solidFill>
          <a:ln w="1270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200" b="1">
              <a:solidFill>
                <a:srgbClr val="292929"/>
              </a:solidFill>
              <a:cs typeface="Arial" charset="0"/>
            </a:endParaRPr>
          </a:p>
        </p:txBody>
      </p:sp>
      <p:sp>
        <p:nvSpPr>
          <p:cNvPr id="19" name="TextBox 18"/>
          <p:cNvSpPr txBox="1"/>
          <p:nvPr/>
        </p:nvSpPr>
        <p:spPr>
          <a:xfrm rot="16200000">
            <a:off x="62400" y="2529603"/>
            <a:ext cx="1087157" cy="276999"/>
          </a:xfrm>
          <a:prstGeom prst="rect">
            <a:avLst/>
          </a:prstGeom>
          <a:noFill/>
        </p:spPr>
        <p:txBody>
          <a:bodyPr wrap="none" rtlCol="0">
            <a:spAutoFit/>
          </a:bodyPr>
          <a:lstStyle/>
          <a:p>
            <a:pPr algn="ctr" eaLnBrk="0" hangingPunct="0"/>
            <a:r>
              <a:rPr lang="en-US" sz="1200" dirty="0">
                <a:ln w="18415" cmpd="sng">
                  <a:noFill/>
                  <a:prstDash val="solid"/>
                </a:ln>
                <a:solidFill>
                  <a:sysClr val="windowText" lastClr="000000"/>
                </a:solidFill>
                <a:effectLst>
                  <a:outerShdw blurRad="63500" dir="3600000" algn="tl" rotWithShape="0">
                    <a:srgbClr val="000000">
                      <a:alpha val="70000"/>
                    </a:srgbClr>
                  </a:outerShdw>
                </a:effectLst>
              </a:rPr>
              <a:t>Mainstream</a:t>
            </a:r>
          </a:p>
        </p:txBody>
      </p:sp>
    </p:spTree>
    <p:extLst>
      <p:ext uri="{BB962C8B-B14F-4D97-AF65-F5344CB8AC3E}">
        <p14:creationId xmlns:p14="http://schemas.microsoft.com/office/powerpoint/2010/main" xmlns="" val="1248458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dissolve">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dissolve">
                                      <p:cBhvr>
                                        <p:cTn id="2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45" grpId="0" animBg="1"/>
      <p:bldP spid="80" grpId="0" animBg="1"/>
      <p:bldP spid="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tLang="zh-CN" smtClean="0">
                <a:cs typeface="微软雅黑"/>
              </a:rPr>
              <a:t>2010 ULP Architecture</a:t>
            </a:r>
          </a:p>
        </p:txBody>
      </p:sp>
      <p:grpSp>
        <p:nvGrpSpPr>
          <p:cNvPr id="2" name="Group 67"/>
          <p:cNvGrpSpPr>
            <a:grpSpLocks/>
          </p:cNvGrpSpPr>
          <p:nvPr/>
        </p:nvGrpSpPr>
        <p:grpSpPr bwMode="auto">
          <a:xfrm>
            <a:off x="2471738" y="1143000"/>
            <a:ext cx="2590800" cy="4419600"/>
            <a:chOff x="3048000" y="1066800"/>
            <a:chExt cx="2590800" cy="4419600"/>
          </a:xfrm>
        </p:grpSpPr>
        <p:sp>
          <p:nvSpPr>
            <p:cNvPr id="15" name="Rectangle 14"/>
            <p:cNvSpPr/>
            <p:nvPr/>
          </p:nvSpPr>
          <p:spPr bwMode="auto">
            <a:xfrm rot="5400000">
              <a:off x="4008809" y="3164659"/>
              <a:ext cx="685800" cy="30008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endParaRPr lang="en-US">
                <a:solidFill>
                  <a:schemeClr val="tx1"/>
                </a:solidFill>
                <a:latin typeface="Neo Sans Intel" pitchFamily="34" charset="0"/>
              </a:endParaRPr>
            </a:p>
          </p:txBody>
        </p:sp>
        <p:sp>
          <p:nvSpPr>
            <p:cNvPr id="16" name="Rounded Rectangle 15"/>
            <p:cNvSpPr/>
            <p:nvPr/>
          </p:nvSpPr>
          <p:spPr bwMode="auto">
            <a:xfrm>
              <a:off x="3188525" y="1576450"/>
              <a:ext cx="2286000" cy="1736802"/>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sz="700" dirty="0">
                <a:solidFill>
                  <a:schemeClr val="tx1"/>
                </a:solidFill>
                <a:latin typeface="Neo Sans Intel" pitchFamily="34" charset="0"/>
              </a:endParaRPr>
            </a:p>
          </p:txBody>
        </p:sp>
        <p:sp>
          <p:nvSpPr>
            <p:cNvPr id="17" name="Rectangle 16"/>
            <p:cNvSpPr/>
            <p:nvPr/>
          </p:nvSpPr>
          <p:spPr bwMode="auto">
            <a:xfrm>
              <a:off x="3319462" y="1616075"/>
              <a:ext cx="2019300" cy="253916"/>
            </a:xfrm>
            <a:prstGeom prst="rect">
              <a:avLst/>
            </a:prstGeom>
          </p:spPr>
          <p:txBody>
            <a:bodyPr>
              <a:spAutoFit/>
            </a:bodyPr>
            <a:lstStyle/>
            <a:p>
              <a:pPr algn="ctr" fontAlgn="auto">
                <a:spcBef>
                  <a:spcPts val="0"/>
                </a:spcBef>
                <a:spcAft>
                  <a:spcPts val="0"/>
                </a:spcAft>
                <a:defRPr/>
              </a:pPr>
              <a:r>
                <a:rPr lang="en-US" sz="1050" dirty="0">
                  <a:effectLst>
                    <a:outerShdw blurRad="38100" dist="38100" dir="2700000" algn="tl">
                      <a:srgbClr val="000000">
                        <a:alpha val="43137"/>
                      </a:srgbClr>
                    </a:outerShdw>
                  </a:effectLst>
                  <a:latin typeface="Arial" pitchFamily="34" charset="0"/>
                  <a:cs typeface="Arial" pitchFamily="34" charset="0"/>
                </a:rPr>
                <a:t>Intel</a:t>
              </a:r>
              <a:r>
                <a:rPr lang="en-US" sz="1050" baseline="30000" dirty="0">
                  <a:effectLst>
                    <a:outerShdw blurRad="38100" dist="38100" dir="2700000" algn="tl">
                      <a:srgbClr val="000000">
                        <a:alpha val="43137"/>
                      </a:srgbClr>
                    </a:outerShdw>
                  </a:effectLst>
                  <a:latin typeface="Arial" pitchFamily="34" charset="0"/>
                  <a:cs typeface="Arial" pitchFamily="34" charset="0"/>
                </a:rPr>
                <a:t>® </a:t>
              </a:r>
              <a:r>
                <a:rPr lang="en-US" sz="1050" dirty="0" smtClean="0">
                  <a:effectLst>
                    <a:outerShdw blurRad="38100" dist="38100" dir="2700000" algn="tl">
                      <a:srgbClr val="000000">
                        <a:alpha val="43137"/>
                      </a:srgbClr>
                    </a:outerShdw>
                  </a:effectLst>
                  <a:latin typeface="Arial" pitchFamily="34" charset="0"/>
                  <a:cs typeface="Arial" pitchFamily="34" charset="0"/>
                </a:rPr>
                <a:t>Atom Processor Z5xx</a:t>
              </a:r>
              <a:endParaRPr lang="en-US" sz="1000" dirty="0">
                <a:effectLst>
                  <a:outerShdw blurRad="38100" dist="38100" dir="2700000" algn="tl">
                    <a:srgbClr val="000000">
                      <a:alpha val="43137"/>
                    </a:srgbClr>
                  </a:outerShdw>
                </a:effectLst>
                <a:latin typeface="Arial" pitchFamily="34" charset="0"/>
                <a:cs typeface="Arial" pitchFamily="34" charset="0"/>
              </a:endParaRPr>
            </a:p>
          </p:txBody>
        </p:sp>
        <p:sp>
          <p:nvSpPr>
            <p:cNvPr id="18" name="Rounded Rectangle 17"/>
            <p:cNvSpPr/>
            <p:nvPr/>
          </p:nvSpPr>
          <p:spPr bwMode="auto">
            <a:xfrm>
              <a:off x="3810000" y="1905000"/>
              <a:ext cx="1001225" cy="88556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r>
                <a:rPr lang="en-US" sz="1100" dirty="0">
                  <a:solidFill>
                    <a:schemeClr val="bg1"/>
                  </a:solidFill>
                  <a:latin typeface="Neo Sans Intel" pitchFamily="34" charset="0"/>
                </a:rPr>
                <a:t>Processor</a:t>
              </a:r>
            </a:p>
            <a:p>
              <a:pPr algn="ctr" fontAlgn="auto">
                <a:spcBef>
                  <a:spcPts val="0"/>
                </a:spcBef>
                <a:spcAft>
                  <a:spcPts val="0"/>
                </a:spcAft>
                <a:defRPr/>
              </a:pPr>
              <a:r>
                <a:rPr lang="en-US" sz="1100" dirty="0">
                  <a:solidFill>
                    <a:schemeClr val="bg1"/>
                  </a:solidFill>
                  <a:latin typeface="Neo Sans Intel" pitchFamily="34" charset="0"/>
                </a:rPr>
                <a:t>Core</a:t>
              </a:r>
            </a:p>
          </p:txBody>
        </p:sp>
        <p:sp>
          <p:nvSpPr>
            <p:cNvPr id="19" name="Rounded Rectangle 18"/>
            <p:cNvSpPr/>
            <p:nvPr/>
          </p:nvSpPr>
          <p:spPr bwMode="auto">
            <a:xfrm>
              <a:off x="3976687" y="2743200"/>
              <a:ext cx="673100" cy="573088"/>
            </a:xfrm>
            <a:prstGeom prst="roundRect">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fontAlgn="auto">
                <a:spcBef>
                  <a:spcPts val="0"/>
                </a:spcBef>
                <a:spcAft>
                  <a:spcPts val="0"/>
                </a:spcAft>
                <a:defRPr/>
              </a:pPr>
              <a:r>
                <a:rPr lang="en-US" dirty="0">
                  <a:solidFill>
                    <a:schemeClr val="bg1"/>
                  </a:solidFill>
                  <a:latin typeface="Neo Sans Intel" pitchFamily="34" charset="0"/>
                </a:rPr>
                <a:t>FSB</a:t>
              </a:r>
            </a:p>
          </p:txBody>
        </p:sp>
        <p:sp>
          <p:nvSpPr>
            <p:cNvPr id="20" name="Rounded Rectangle 19"/>
            <p:cNvSpPr/>
            <p:nvPr/>
          </p:nvSpPr>
          <p:spPr bwMode="auto">
            <a:xfrm>
              <a:off x="3226991" y="3505200"/>
              <a:ext cx="2147584" cy="1981200"/>
            </a:xfrm>
            <a:prstGeom prst="roundRect">
              <a:avLst/>
            </a:prstGeom>
            <a:solidFill>
              <a:srgbClr val="39777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n-US" sz="1050" dirty="0">
                <a:solidFill>
                  <a:schemeClr val="tx1"/>
                </a:solidFill>
                <a:latin typeface="Neo Sans Intel" pitchFamily="34" charset="0"/>
              </a:endParaRPr>
            </a:p>
          </p:txBody>
        </p:sp>
        <p:cxnSp>
          <p:nvCxnSpPr>
            <p:cNvPr id="41042" name="Straight Connector 104"/>
            <p:cNvCxnSpPr>
              <a:cxnSpLocks noChangeShapeType="1"/>
            </p:cNvCxnSpPr>
            <p:nvPr/>
          </p:nvCxnSpPr>
          <p:spPr bwMode="auto">
            <a:xfrm>
              <a:off x="4049013" y="3933825"/>
              <a:ext cx="547687" cy="1588"/>
            </a:xfrm>
            <a:prstGeom prst="line">
              <a:avLst/>
            </a:prstGeom>
            <a:noFill/>
            <a:ln w="19050" algn="ctr">
              <a:solidFill>
                <a:schemeClr val="accent1"/>
              </a:solidFill>
              <a:round/>
              <a:headEnd/>
              <a:tailEnd/>
            </a:ln>
          </p:spPr>
        </p:cxnSp>
        <p:sp>
          <p:nvSpPr>
            <p:cNvPr id="22" name="Rounded Rectangle 21"/>
            <p:cNvSpPr/>
            <p:nvPr/>
          </p:nvSpPr>
          <p:spPr bwMode="auto">
            <a:xfrm>
              <a:off x="4587875" y="3744913"/>
              <a:ext cx="711200" cy="373062"/>
            </a:xfrm>
            <a:prstGeom prst="roundRect">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r>
                <a:rPr lang="en-US" sz="900" dirty="0">
                  <a:solidFill>
                    <a:schemeClr val="bg1"/>
                  </a:solidFill>
                  <a:latin typeface="Neo Sans Intel" pitchFamily="34" charset="0"/>
                </a:rPr>
                <a:t>Memory</a:t>
              </a:r>
              <a:br>
                <a:rPr lang="en-US" sz="900" dirty="0">
                  <a:solidFill>
                    <a:schemeClr val="bg1"/>
                  </a:solidFill>
                  <a:latin typeface="Neo Sans Intel" pitchFamily="34" charset="0"/>
                </a:rPr>
              </a:br>
              <a:r>
                <a:rPr lang="en-US" sz="900" dirty="0">
                  <a:solidFill>
                    <a:schemeClr val="bg1"/>
                  </a:solidFill>
                  <a:latin typeface="Neo Sans Intel" pitchFamily="34" charset="0"/>
                </a:rPr>
                <a:t>Controller</a:t>
              </a:r>
            </a:p>
          </p:txBody>
        </p:sp>
        <p:cxnSp>
          <p:nvCxnSpPr>
            <p:cNvPr id="41044" name="Elbow Connector 113"/>
            <p:cNvCxnSpPr>
              <a:cxnSpLocks noChangeShapeType="1"/>
            </p:cNvCxnSpPr>
            <p:nvPr/>
          </p:nvCxnSpPr>
          <p:spPr bwMode="auto">
            <a:xfrm rot="5400000">
              <a:off x="3668012" y="4205288"/>
              <a:ext cx="396875" cy="146050"/>
            </a:xfrm>
            <a:prstGeom prst="bentConnector2">
              <a:avLst/>
            </a:prstGeom>
            <a:noFill/>
            <a:ln w="19050" algn="ctr">
              <a:solidFill>
                <a:schemeClr val="accent1"/>
              </a:solidFill>
              <a:round/>
              <a:headEnd/>
              <a:tailEnd/>
            </a:ln>
          </p:spPr>
        </p:cxnSp>
        <p:sp>
          <p:nvSpPr>
            <p:cNvPr id="24" name="Rounded Rectangle 23"/>
            <p:cNvSpPr/>
            <p:nvPr/>
          </p:nvSpPr>
          <p:spPr bwMode="auto">
            <a:xfrm>
              <a:off x="3470275" y="3810000"/>
              <a:ext cx="612775" cy="296863"/>
            </a:xfrm>
            <a:prstGeom prst="roundRect">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r>
                <a:rPr lang="en-US" sz="900" dirty="0">
                  <a:solidFill>
                    <a:schemeClr val="bg1"/>
                  </a:solidFill>
                  <a:latin typeface="Neo Sans Intel" pitchFamily="34" charset="0"/>
                </a:rPr>
                <a:t>Graphics</a:t>
              </a:r>
            </a:p>
            <a:p>
              <a:pPr fontAlgn="auto">
                <a:spcBef>
                  <a:spcPts val="0"/>
                </a:spcBef>
                <a:spcAft>
                  <a:spcPts val="0"/>
                </a:spcAft>
                <a:defRPr/>
              </a:pPr>
              <a:r>
                <a:rPr lang="en-US" sz="900" dirty="0">
                  <a:solidFill>
                    <a:schemeClr val="bg1"/>
                  </a:solidFill>
                  <a:latin typeface="Neo Sans Intel" pitchFamily="34" charset="0"/>
                </a:rPr>
                <a:t>&amp; Video</a:t>
              </a:r>
            </a:p>
          </p:txBody>
        </p:sp>
        <p:sp>
          <p:nvSpPr>
            <p:cNvPr id="25" name="Rectangle 24"/>
            <p:cNvSpPr/>
            <p:nvPr/>
          </p:nvSpPr>
          <p:spPr>
            <a:xfrm>
              <a:off x="3317875" y="3505200"/>
              <a:ext cx="1247775" cy="261610"/>
            </a:xfrm>
            <a:prstGeom prst="rect">
              <a:avLst/>
            </a:prstGeom>
          </p:spPr>
          <p:txBody>
            <a:bodyPr>
              <a:spAutoFit/>
            </a:bodyPr>
            <a:lstStyle/>
            <a:p>
              <a:pPr fontAlgn="auto">
                <a:spcBef>
                  <a:spcPts val="0"/>
                </a:spcBef>
                <a:spcAft>
                  <a:spcPts val="0"/>
                </a:spcAft>
                <a:defRPr/>
              </a:pPr>
              <a:r>
                <a:rPr lang="en-US" sz="1100" dirty="0" smtClean="0">
                  <a:effectLst>
                    <a:outerShdw blurRad="38100" dist="38100" dir="2700000" algn="tl">
                      <a:srgbClr val="000000">
                        <a:alpha val="43137"/>
                      </a:srgbClr>
                    </a:outerShdw>
                  </a:effectLst>
                  <a:latin typeface="Arial" pitchFamily="34" charset="0"/>
                  <a:cs typeface="Arial" pitchFamily="34" charset="0"/>
                </a:rPr>
                <a:t>US15W</a:t>
              </a:r>
              <a:endParaRPr lang="en-US" sz="900" dirty="0">
                <a:effectLst>
                  <a:outerShdw blurRad="38100" dist="38100" dir="2700000" algn="tl">
                    <a:srgbClr val="000000">
                      <a:alpha val="43137"/>
                    </a:srgbClr>
                  </a:outerShdw>
                </a:effectLst>
                <a:latin typeface="Arial" pitchFamily="34" charset="0"/>
                <a:cs typeface="Arial" pitchFamily="34" charset="0"/>
              </a:endParaRPr>
            </a:p>
          </p:txBody>
        </p:sp>
        <p:cxnSp>
          <p:nvCxnSpPr>
            <p:cNvPr id="41047" name="Straight Connector 93"/>
            <p:cNvCxnSpPr>
              <a:cxnSpLocks noChangeShapeType="1"/>
            </p:cNvCxnSpPr>
            <p:nvPr/>
          </p:nvCxnSpPr>
          <p:spPr bwMode="gray">
            <a:xfrm>
              <a:off x="3756913" y="4748213"/>
              <a:ext cx="547687" cy="1587"/>
            </a:xfrm>
            <a:prstGeom prst="line">
              <a:avLst/>
            </a:prstGeom>
            <a:noFill/>
            <a:ln w="19050" algn="ctr">
              <a:solidFill>
                <a:schemeClr val="accent1"/>
              </a:solidFill>
              <a:round/>
              <a:headEnd/>
              <a:tailEnd/>
            </a:ln>
          </p:spPr>
        </p:cxnSp>
        <p:cxnSp>
          <p:nvCxnSpPr>
            <p:cNvPr id="41048" name="Straight Connector 99"/>
            <p:cNvCxnSpPr>
              <a:cxnSpLocks noChangeShapeType="1"/>
            </p:cNvCxnSpPr>
            <p:nvPr/>
          </p:nvCxnSpPr>
          <p:spPr bwMode="gray">
            <a:xfrm>
              <a:off x="3756913" y="4984750"/>
              <a:ext cx="547687" cy="3175"/>
            </a:xfrm>
            <a:prstGeom prst="line">
              <a:avLst/>
            </a:prstGeom>
            <a:noFill/>
            <a:ln w="19050" algn="ctr">
              <a:solidFill>
                <a:schemeClr val="accent1"/>
              </a:solidFill>
              <a:round/>
              <a:headEnd/>
              <a:tailEnd/>
            </a:ln>
          </p:spPr>
        </p:cxnSp>
        <p:cxnSp>
          <p:nvCxnSpPr>
            <p:cNvPr id="41049" name="Straight Connector 100"/>
            <p:cNvCxnSpPr>
              <a:cxnSpLocks noChangeShapeType="1"/>
            </p:cNvCxnSpPr>
            <p:nvPr/>
          </p:nvCxnSpPr>
          <p:spPr bwMode="gray">
            <a:xfrm>
              <a:off x="3756913" y="5222875"/>
              <a:ext cx="547687" cy="3175"/>
            </a:xfrm>
            <a:prstGeom prst="line">
              <a:avLst/>
            </a:prstGeom>
            <a:noFill/>
            <a:ln w="19050" algn="ctr">
              <a:solidFill>
                <a:schemeClr val="accent1"/>
              </a:solidFill>
              <a:round/>
              <a:headEnd/>
              <a:tailEnd/>
            </a:ln>
          </p:spPr>
        </p:cxnSp>
        <p:cxnSp>
          <p:nvCxnSpPr>
            <p:cNvPr id="41050" name="Straight Connector 101"/>
            <p:cNvCxnSpPr>
              <a:cxnSpLocks noChangeShapeType="1"/>
            </p:cNvCxnSpPr>
            <p:nvPr/>
          </p:nvCxnSpPr>
          <p:spPr bwMode="gray">
            <a:xfrm>
              <a:off x="4268088" y="5238750"/>
              <a:ext cx="547687" cy="3175"/>
            </a:xfrm>
            <a:prstGeom prst="line">
              <a:avLst/>
            </a:prstGeom>
            <a:noFill/>
            <a:ln w="19050" algn="ctr">
              <a:solidFill>
                <a:schemeClr val="accent1"/>
              </a:solidFill>
              <a:round/>
              <a:headEnd/>
              <a:tailEnd/>
            </a:ln>
          </p:spPr>
        </p:cxnSp>
        <p:cxnSp>
          <p:nvCxnSpPr>
            <p:cNvPr id="41051" name="Straight Connector 102"/>
            <p:cNvCxnSpPr>
              <a:cxnSpLocks noChangeShapeType="1"/>
            </p:cNvCxnSpPr>
            <p:nvPr/>
          </p:nvCxnSpPr>
          <p:spPr bwMode="gray">
            <a:xfrm>
              <a:off x="4304600" y="4999038"/>
              <a:ext cx="547688" cy="1587"/>
            </a:xfrm>
            <a:prstGeom prst="line">
              <a:avLst/>
            </a:prstGeom>
            <a:noFill/>
            <a:ln w="19050" algn="ctr">
              <a:solidFill>
                <a:schemeClr val="accent1"/>
              </a:solidFill>
              <a:round/>
              <a:headEnd/>
              <a:tailEnd/>
            </a:ln>
          </p:spPr>
        </p:cxnSp>
        <p:cxnSp>
          <p:nvCxnSpPr>
            <p:cNvPr id="41052" name="Straight Connector 103"/>
            <p:cNvCxnSpPr>
              <a:cxnSpLocks noChangeShapeType="1"/>
            </p:cNvCxnSpPr>
            <p:nvPr/>
          </p:nvCxnSpPr>
          <p:spPr bwMode="gray">
            <a:xfrm>
              <a:off x="4304600" y="4757738"/>
              <a:ext cx="547688" cy="1587"/>
            </a:xfrm>
            <a:prstGeom prst="line">
              <a:avLst/>
            </a:prstGeom>
            <a:noFill/>
            <a:ln w="19050" algn="ctr">
              <a:solidFill>
                <a:schemeClr val="accent1"/>
              </a:solidFill>
              <a:round/>
              <a:headEnd/>
              <a:tailEnd/>
            </a:ln>
          </p:spPr>
        </p:cxnSp>
        <p:sp>
          <p:nvSpPr>
            <p:cNvPr id="34" name="Text Box 65"/>
            <p:cNvSpPr txBox="1">
              <a:spLocks noChangeArrowheads="1"/>
            </p:cNvSpPr>
            <p:nvPr/>
          </p:nvSpPr>
          <p:spPr bwMode="gray">
            <a:xfrm>
              <a:off x="4571683" y="4901660"/>
              <a:ext cx="621792" cy="184666"/>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fontAlgn="auto">
                <a:spcBef>
                  <a:spcPts val="0"/>
                </a:spcBef>
                <a:spcAft>
                  <a:spcPts val="0"/>
                </a:spcAft>
                <a:defRPr/>
              </a:pPr>
              <a:r>
                <a:rPr lang="en-US" sz="800" dirty="0">
                  <a:solidFill>
                    <a:schemeClr val="tx1"/>
                  </a:solidFill>
                  <a:latin typeface="Neo Sans Intel" pitchFamily="34" charset="0"/>
                </a:rPr>
                <a:t>Audio</a:t>
              </a:r>
            </a:p>
          </p:txBody>
        </p:sp>
        <p:sp>
          <p:nvSpPr>
            <p:cNvPr id="37" name="Text Box 68"/>
            <p:cNvSpPr txBox="1">
              <a:spLocks noChangeArrowheads="1"/>
            </p:cNvSpPr>
            <p:nvPr/>
          </p:nvSpPr>
          <p:spPr bwMode="gray">
            <a:xfrm>
              <a:off x="4571683" y="5159131"/>
              <a:ext cx="621792" cy="184666"/>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fontAlgn="auto">
                <a:spcBef>
                  <a:spcPts val="0"/>
                </a:spcBef>
                <a:spcAft>
                  <a:spcPts val="0"/>
                </a:spcAft>
                <a:defRPr/>
              </a:pPr>
              <a:r>
                <a:rPr lang="en-US" sz="800" dirty="0">
                  <a:solidFill>
                    <a:schemeClr val="tx1"/>
                  </a:solidFill>
                  <a:latin typeface="Neo Sans Intel" pitchFamily="34" charset="0"/>
                </a:rPr>
                <a:t>LPC</a:t>
              </a:r>
            </a:p>
          </p:txBody>
        </p:sp>
        <p:sp>
          <p:nvSpPr>
            <p:cNvPr id="40" name="Text Box 78"/>
            <p:cNvSpPr txBox="1">
              <a:spLocks noChangeArrowheads="1"/>
            </p:cNvSpPr>
            <p:nvPr/>
          </p:nvSpPr>
          <p:spPr bwMode="gray">
            <a:xfrm>
              <a:off x="4571683" y="4648200"/>
              <a:ext cx="621792" cy="184666"/>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fontAlgn="auto">
                <a:spcBef>
                  <a:spcPts val="0"/>
                </a:spcBef>
                <a:spcAft>
                  <a:spcPts val="0"/>
                </a:spcAft>
                <a:defRPr/>
              </a:pPr>
              <a:r>
                <a:rPr lang="en-US" sz="800" dirty="0">
                  <a:solidFill>
                    <a:schemeClr val="tx1"/>
                  </a:solidFill>
                  <a:latin typeface="Neo Sans Intel" pitchFamily="34" charset="0"/>
                </a:rPr>
                <a:t>USB</a:t>
              </a:r>
            </a:p>
          </p:txBody>
        </p:sp>
        <p:sp>
          <p:nvSpPr>
            <p:cNvPr id="43" name="Text Box 81"/>
            <p:cNvSpPr txBox="1">
              <a:spLocks noChangeArrowheads="1"/>
            </p:cNvSpPr>
            <p:nvPr/>
          </p:nvSpPr>
          <p:spPr bwMode="gray">
            <a:xfrm>
              <a:off x="3382273" y="4648200"/>
              <a:ext cx="620702" cy="184666"/>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fontAlgn="auto">
                <a:spcBef>
                  <a:spcPts val="0"/>
                </a:spcBef>
                <a:spcAft>
                  <a:spcPts val="0"/>
                </a:spcAft>
                <a:defRPr/>
              </a:pPr>
              <a:r>
                <a:rPr lang="en-US" altLang="zh-CN" sz="800">
                  <a:solidFill>
                    <a:schemeClr val="tx1"/>
                  </a:solidFill>
                  <a:latin typeface="Neo Sans Intel" pitchFamily="34" charset="0"/>
                </a:rPr>
                <a:t>PCIe*</a:t>
              </a:r>
            </a:p>
          </p:txBody>
        </p:sp>
        <p:sp>
          <p:nvSpPr>
            <p:cNvPr id="46" name="Text Box 84"/>
            <p:cNvSpPr txBox="1">
              <a:spLocks noChangeArrowheads="1"/>
            </p:cNvSpPr>
            <p:nvPr/>
          </p:nvSpPr>
          <p:spPr bwMode="gray">
            <a:xfrm>
              <a:off x="3381183" y="4915952"/>
              <a:ext cx="621792" cy="184666"/>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fontAlgn="auto">
                <a:spcBef>
                  <a:spcPts val="0"/>
                </a:spcBef>
                <a:spcAft>
                  <a:spcPts val="0"/>
                </a:spcAft>
                <a:defRPr/>
              </a:pPr>
              <a:r>
                <a:rPr lang="en-US" sz="800" dirty="0">
                  <a:solidFill>
                    <a:schemeClr val="tx1"/>
                  </a:solidFill>
                  <a:latin typeface="Neo Sans Intel" pitchFamily="34" charset="0"/>
                </a:rPr>
                <a:t>SDIO</a:t>
              </a:r>
            </a:p>
          </p:txBody>
        </p:sp>
        <p:sp>
          <p:nvSpPr>
            <p:cNvPr id="49" name="Text Box 87"/>
            <p:cNvSpPr txBox="1">
              <a:spLocks noChangeArrowheads="1"/>
            </p:cNvSpPr>
            <p:nvPr/>
          </p:nvSpPr>
          <p:spPr bwMode="gray">
            <a:xfrm>
              <a:off x="3381183" y="5183705"/>
              <a:ext cx="621792" cy="184666"/>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fontAlgn="auto">
                <a:spcBef>
                  <a:spcPts val="0"/>
                </a:spcBef>
                <a:spcAft>
                  <a:spcPts val="0"/>
                </a:spcAft>
                <a:defRPr/>
              </a:pPr>
              <a:r>
                <a:rPr lang="en-US" altLang="zh-CN" sz="800">
                  <a:solidFill>
                    <a:schemeClr val="tx1"/>
                  </a:solidFill>
                  <a:latin typeface="Neo Sans Intel" pitchFamily="34" charset="0"/>
                </a:rPr>
                <a:t>PATA</a:t>
              </a:r>
            </a:p>
          </p:txBody>
        </p:sp>
        <p:cxnSp>
          <p:nvCxnSpPr>
            <p:cNvPr id="41071" name="Straight Connector 77"/>
            <p:cNvCxnSpPr>
              <a:cxnSpLocks noChangeShapeType="1"/>
            </p:cNvCxnSpPr>
            <p:nvPr/>
          </p:nvCxnSpPr>
          <p:spPr bwMode="gray">
            <a:xfrm>
              <a:off x="3756913" y="4341813"/>
              <a:ext cx="547687" cy="1587"/>
            </a:xfrm>
            <a:prstGeom prst="line">
              <a:avLst/>
            </a:prstGeom>
            <a:noFill/>
            <a:ln w="19050" algn="ctr">
              <a:solidFill>
                <a:schemeClr val="accent1"/>
              </a:solidFill>
              <a:round/>
              <a:headEnd/>
              <a:tailEnd/>
            </a:ln>
          </p:spPr>
        </p:cxnSp>
        <p:sp>
          <p:nvSpPr>
            <p:cNvPr id="53" name="Text Box 91"/>
            <p:cNvSpPr txBox="1">
              <a:spLocks noChangeArrowheads="1"/>
            </p:cNvSpPr>
            <p:nvPr/>
          </p:nvSpPr>
          <p:spPr bwMode="gray">
            <a:xfrm>
              <a:off x="3240975" y="4186050"/>
              <a:ext cx="617537" cy="276999"/>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lIns="0" rIns="0" anchor="ctr">
              <a:spAutoFit/>
            </a:bodyPr>
            <a:lstStyle/>
            <a:p>
              <a:pPr fontAlgn="auto">
                <a:spcBef>
                  <a:spcPts val="0"/>
                </a:spcBef>
                <a:spcAft>
                  <a:spcPts val="0"/>
                </a:spcAft>
                <a:defRPr/>
              </a:pPr>
              <a:r>
                <a:rPr lang="en-US" sz="800" dirty="0">
                  <a:solidFill>
                    <a:schemeClr val="tx1"/>
                  </a:solidFill>
                  <a:latin typeface="Neo Sans Intel" pitchFamily="34" charset="0"/>
                </a:rPr>
                <a:t>Display</a:t>
              </a:r>
              <a:br>
                <a:rPr lang="en-US" sz="800" dirty="0">
                  <a:solidFill>
                    <a:schemeClr val="tx1"/>
                  </a:solidFill>
                  <a:latin typeface="Neo Sans Intel" pitchFamily="34" charset="0"/>
                </a:rPr>
              </a:br>
              <a:r>
                <a:rPr lang="en-US" sz="800" dirty="0">
                  <a:solidFill>
                    <a:schemeClr val="tx1"/>
                  </a:solidFill>
                  <a:latin typeface="Neo Sans Intel" pitchFamily="34" charset="0"/>
                </a:rPr>
                <a:t>Controller</a:t>
              </a:r>
            </a:p>
          </p:txBody>
        </p:sp>
        <p:sp>
          <p:nvSpPr>
            <p:cNvPr id="54" name="Rectangle 53"/>
            <p:cNvSpPr/>
            <p:nvPr/>
          </p:nvSpPr>
          <p:spPr bwMode="auto">
            <a:xfrm rot="5400000">
              <a:off x="3508419" y="4458880"/>
              <a:ext cx="1600200" cy="15004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endParaRPr lang="en-US" sz="500">
                <a:solidFill>
                  <a:schemeClr val="tx1"/>
                </a:solidFill>
                <a:latin typeface="Neo Sans Intel" pitchFamily="34" charset="0"/>
              </a:endParaRPr>
            </a:p>
          </p:txBody>
        </p:sp>
        <p:sp>
          <p:nvSpPr>
            <p:cNvPr id="55" name="Rounded Rectangle 54"/>
            <p:cNvSpPr/>
            <p:nvPr/>
          </p:nvSpPr>
          <p:spPr bwMode="auto">
            <a:xfrm>
              <a:off x="3851275" y="3505200"/>
              <a:ext cx="923925" cy="228600"/>
            </a:xfrm>
            <a:prstGeom prst="roundRect">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fontAlgn="auto">
                <a:spcBef>
                  <a:spcPts val="0"/>
                </a:spcBef>
                <a:spcAft>
                  <a:spcPts val="0"/>
                </a:spcAft>
                <a:defRPr/>
              </a:pPr>
              <a:r>
                <a:rPr lang="en-US" sz="900" dirty="0">
                  <a:solidFill>
                    <a:schemeClr val="bg1"/>
                  </a:solidFill>
                  <a:latin typeface="Neo Sans Intel" pitchFamily="34" charset="0"/>
                </a:rPr>
                <a:t>FSB</a:t>
              </a:r>
            </a:p>
          </p:txBody>
        </p:sp>
        <p:sp>
          <p:nvSpPr>
            <p:cNvPr id="109" name="Round Diagonal Corner Rectangle 108"/>
            <p:cNvSpPr/>
            <p:nvPr/>
          </p:nvSpPr>
          <p:spPr bwMode="auto">
            <a:xfrm>
              <a:off x="3048000" y="1066800"/>
              <a:ext cx="2590800" cy="457200"/>
            </a:xfrm>
            <a:prstGeom prst="round2DiagRect">
              <a:avLst>
                <a:gd name="adj1" fmla="val 16667"/>
                <a:gd name="adj2" fmla="val 50000"/>
              </a:avLst>
            </a:prstGeom>
            <a:solidFill>
              <a:schemeClr val="bg2">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r>
                <a:rPr lang="en-US" sz="1400">
                  <a:solidFill>
                    <a:schemeClr val="tx1"/>
                  </a:solidFill>
                  <a:latin typeface="Neo Sans Intel" pitchFamily="34" charset="0"/>
                  <a:cs typeface="Arial" pitchFamily="34" charset="0"/>
                </a:rPr>
                <a:t>2008 ULP Architecture</a:t>
              </a:r>
            </a:p>
            <a:p>
              <a:pPr algn="ctr">
                <a:defRPr/>
              </a:pPr>
              <a:r>
                <a:rPr lang="en-US">
                  <a:solidFill>
                    <a:schemeClr val="tx1"/>
                  </a:solidFill>
                  <a:latin typeface="Neo Sans Intel" pitchFamily="34" charset="0"/>
                  <a:cs typeface="Arial" pitchFamily="34" charset="0"/>
                </a:rPr>
                <a:t>Menlow</a:t>
              </a:r>
            </a:p>
          </p:txBody>
        </p:sp>
      </p:grpSp>
      <p:sp>
        <p:nvSpPr>
          <p:cNvPr id="57" name="Rounded Rectangle 56"/>
          <p:cNvSpPr/>
          <p:nvPr/>
        </p:nvSpPr>
        <p:spPr bwMode="auto">
          <a:xfrm>
            <a:off x="5672802" y="1970590"/>
            <a:ext cx="3140118" cy="185255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sz="1000" dirty="0">
              <a:solidFill>
                <a:schemeClr val="tx1"/>
              </a:solidFill>
              <a:latin typeface="Neo Sans Intel" pitchFamily="34" charset="0"/>
            </a:endParaRPr>
          </a:p>
        </p:txBody>
      </p:sp>
      <p:sp>
        <p:nvSpPr>
          <p:cNvPr id="58" name="Rectangle 57"/>
          <p:cNvSpPr>
            <a:spLocks noChangeArrowheads="1"/>
          </p:cNvSpPr>
          <p:nvPr/>
        </p:nvSpPr>
        <p:spPr bwMode="auto">
          <a:xfrm>
            <a:off x="5861050" y="1965325"/>
            <a:ext cx="2773363" cy="523220"/>
          </a:xfrm>
          <a:prstGeom prst="rect">
            <a:avLst/>
          </a:prstGeom>
          <a:noFill/>
          <a:ln w="9525">
            <a:noFill/>
            <a:miter lim="800000"/>
            <a:headEnd/>
            <a:tailEnd/>
          </a:ln>
        </p:spPr>
        <p:txBody>
          <a:bodyPr>
            <a:spAutoFit/>
          </a:bodyPr>
          <a:lstStyle/>
          <a:p>
            <a:pPr algn="ctr"/>
            <a:r>
              <a:rPr lang="en-US" sz="1400" dirty="0">
                <a:latin typeface="Verdana" pitchFamily="34" charset="0"/>
              </a:rPr>
              <a:t>Intel</a:t>
            </a:r>
            <a:r>
              <a:rPr lang="en-US" sz="1400" baseline="30000" dirty="0">
                <a:latin typeface="Verdana" pitchFamily="34" charset="0"/>
              </a:rPr>
              <a:t>® </a:t>
            </a:r>
            <a:r>
              <a:rPr lang="en-US" sz="1400" dirty="0" smtClean="0">
                <a:latin typeface="Verdana" pitchFamily="34" charset="0"/>
              </a:rPr>
              <a:t>Atom Processor E6xx series</a:t>
            </a:r>
            <a:endParaRPr lang="en-US" sz="1000" dirty="0">
              <a:latin typeface="Verdana" pitchFamily="34" charset="0"/>
            </a:endParaRPr>
          </a:p>
        </p:txBody>
      </p:sp>
      <p:sp>
        <p:nvSpPr>
          <p:cNvPr id="59" name="Rounded Rectangle 58"/>
          <p:cNvSpPr/>
          <p:nvPr/>
        </p:nvSpPr>
        <p:spPr bwMode="auto">
          <a:xfrm>
            <a:off x="6558476" y="2272527"/>
            <a:ext cx="1375312" cy="112628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r>
              <a:rPr lang="en-US" sz="1600" dirty="0">
                <a:solidFill>
                  <a:schemeClr val="bg1"/>
                </a:solidFill>
                <a:latin typeface="Neo Sans Intel" pitchFamily="34" charset="0"/>
              </a:rPr>
              <a:t>Processor</a:t>
            </a:r>
          </a:p>
          <a:p>
            <a:pPr algn="ctr" fontAlgn="auto">
              <a:spcBef>
                <a:spcPts val="0"/>
              </a:spcBef>
              <a:spcAft>
                <a:spcPts val="0"/>
              </a:spcAft>
              <a:defRPr/>
            </a:pPr>
            <a:r>
              <a:rPr lang="en-US" sz="1600" dirty="0">
                <a:solidFill>
                  <a:schemeClr val="bg1"/>
                </a:solidFill>
                <a:latin typeface="Neo Sans Intel" pitchFamily="34" charset="0"/>
              </a:rPr>
              <a:t>Core</a:t>
            </a:r>
          </a:p>
        </p:txBody>
      </p:sp>
      <p:sp>
        <p:nvSpPr>
          <p:cNvPr id="60" name="Rounded Rectangle 59"/>
          <p:cNvSpPr/>
          <p:nvPr/>
        </p:nvSpPr>
        <p:spPr bwMode="auto">
          <a:xfrm>
            <a:off x="6759575" y="3373438"/>
            <a:ext cx="923925" cy="27463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r>
              <a:rPr lang="en-US" dirty="0" err="1">
                <a:effectLst>
                  <a:outerShdw blurRad="38100" dist="38100" dir="2700000" algn="tl">
                    <a:srgbClr val="000000">
                      <a:alpha val="43137"/>
                    </a:srgbClr>
                  </a:outerShdw>
                </a:effectLst>
                <a:latin typeface="Neo Sans Intel" pitchFamily="34" charset="0"/>
              </a:rPr>
              <a:t>PCIe</a:t>
            </a:r>
            <a:endParaRPr lang="en-US" dirty="0">
              <a:effectLst>
                <a:outerShdw blurRad="38100" dist="38100" dir="2700000" algn="tl">
                  <a:srgbClr val="000000">
                    <a:alpha val="43137"/>
                  </a:srgbClr>
                </a:outerShdw>
              </a:effectLst>
              <a:latin typeface="Neo Sans Intel" pitchFamily="34" charset="0"/>
            </a:endParaRPr>
          </a:p>
        </p:txBody>
      </p:sp>
      <p:grpSp>
        <p:nvGrpSpPr>
          <p:cNvPr id="3" name="Group 66"/>
          <p:cNvGrpSpPr>
            <a:grpSpLocks/>
          </p:cNvGrpSpPr>
          <p:nvPr/>
        </p:nvGrpSpPr>
        <p:grpSpPr bwMode="auto">
          <a:xfrm>
            <a:off x="5992813" y="3765550"/>
            <a:ext cx="2452687" cy="1581150"/>
            <a:chOff x="5410158" y="3676650"/>
            <a:chExt cx="2452384" cy="1581150"/>
          </a:xfrm>
        </p:grpSpPr>
        <p:sp>
          <p:nvSpPr>
            <p:cNvPr id="56" name="Rectangle 55"/>
            <p:cNvSpPr/>
            <p:nvPr/>
          </p:nvSpPr>
          <p:spPr bwMode="auto">
            <a:xfrm rot="5400000">
              <a:off x="6264232" y="3893627"/>
              <a:ext cx="803286" cy="36933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endParaRPr lang="en-US">
                <a:solidFill>
                  <a:schemeClr val="tx1"/>
                </a:solidFill>
                <a:latin typeface="Neo Sans Intel" pitchFamily="34" charset="0"/>
              </a:endParaRPr>
            </a:p>
          </p:txBody>
        </p:sp>
        <p:sp>
          <p:nvSpPr>
            <p:cNvPr id="61" name="Rounded Rectangle 60"/>
            <p:cNvSpPr/>
            <p:nvPr/>
          </p:nvSpPr>
          <p:spPr bwMode="auto">
            <a:xfrm>
              <a:off x="5410158" y="3907813"/>
              <a:ext cx="2452384" cy="1349987"/>
            </a:xfrm>
            <a:prstGeom prst="roundRect">
              <a:avLst/>
            </a:prstGeom>
            <a:solidFill>
              <a:srgbClr val="00B05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en-US" sz="1050" dirty="0">
                <a:solidFill>
                  <a:schemeClr val="tx1"/>
                </a:solidFill>
                <a:latin typeface="Neo Sans Intel" pitchFamily="34" charset="0"/>
              </a:endParaRPr>
            </a:p>
          </p:txBody>
        </p:sp>
        <p:sp>
          <p:nvSpPr>
            <p:cNvPr id="66" name="Rectangle 65"/>
            <p:cNvSpPr/>
            <p:nvPr/>
          </p:nvSpPr>
          <p:spPr>
            <a:xfrm>
              <a:off x="5486349" y="3952875"/>
              <a:ext cx="1247621" cy="369888"/>
            </a:xfrm>
            <a:prstGeom prst="rect">
              <a:avLst/>
            </a:prstGeom>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Arial" pitchFamily="34" charset="0"/>
                  <a:cs typeface="Arial" pitchFamily="34" charset="0"/>
                </a:rPr>
                <a:t>IOH</a:t>
              </a:r>
            </a:p>
          </p:txBody>
        </p:sp>
        <p:cxnSp>
          <p:nvCxnSpPr>
            <p:cNvPr id="41008" name="Straight Connector 99"/>
            <p:cNvCxnSpPr>
              <a:cxnSpLocks noChangeShapeType="1"/>
            </p:cNvCxnSpPr>
            <p:nvPr/>
          </p:nvCxnSpPr>
          <p:spPr bwMode="gray">
            <a:xfrm>
              <a:off x="6103938" y="4465638"/>
              <a:ext cx="547687" cy="1587"/>
            </a:xfrm>
            <a:prstGeom prst="line">
              <a:avLst/>
            </a:prstGeom>
            <a:noFill/>
            <a:ln w="19050" algn="ctr">
              <a:solidFill>
                <a:schemeClr val="accent1"/>
              </a:solidFill>
              <a:round/>
              <a:headEnd/>
              <a:tailEnd/>
            </a:ln>
          </p:spPr>
        </p:cxnSp>
        <p:cxnSp>
          <p:nvCxnSpPr>
            <p:cNvPr id="41009" name="Straight Connector 100"/>
            <p:cNvCxnSpPr>
              <a:cxnSpLocks noChangeShapeType="1"/>
            </p:cNvCxnSpPr>
            <p:nvPr/>
          </p:nvCxnSpPr>
          <p:spPr bwMode="gray">
            <a:xfrm>
              <a:off x="6103938" y="4716463"/>
              <a:ext cx="547687" cy="3175"/>
            </a:xfrm>
            <a:prstGeom prst="line">
              <a:avLst/>
            </a:prstGeom>
            <a:noFill/>
            <a:ln w="19050" algn="ctr">
              <a:solidFill>
                <a:schemeClr val="accent1"/>
              </a:solidFill>
              <a:round/>
              <a:headEnd/>
              <a:tailEnd/>
            </a:ln>
          </p:spPr>
        </p:cxnSp>
        <p:cxnSp>
          <p:nvCxnSpPr>
            <p:cNvPr id="41010" name="Straight Connector 102"/>
            <p:cNvCxnSpPr>
              <a:cxnSpLocks noChangeShapeType="1"/>
            </p:cNvCxnSpPr>
            <p:nvPr/>
          </p:nvCxnSpPr>
          <p:spPr bwMode="gray">
            <a:xfrm>
              <a:off x="6651625" y="4935538"/>
              <a:ext cx="547688" cy="1587"/>
            </a:xfrm>
            <a:prstGeom prst="line">
              <a:avLst/>
            </a:prstGeom>
            <a:noFill/>
            <a:ln w="19050" algn="ctr">
              <a:solidFill>
                <a:schemeClr val="accent1"/>
              </a:solidFill>
              <a:round/>
              <a:headEnd/>
              <a:tailEnd/>
            </a:ln>
          </p:spPr>
        </p:cxnSp>
        <p:cxnSp>
          <p:nvCxnSpPr>
            <p:cNvPr id="41011" name="Straight Connector 103"/>
            <p:cNvCxnSpPr>
              <a:cxnSpLocks noChangeShapeType="1"/>
            </p:cNvCxnSpPr>
            <p:nvPr/>
          </p:nvCxnSpPr>
          <p:spPr bwMode="gray">
            <a:xfrm>
              <a:off x="6651625" y="4530725"/>
              <a:ext cx="547688" cy="1588"/>
            </a:xfrm>
            <a:prstGeom prst="line">
              <a:avLst/>
            </a:prstGeom>
            <a:noFill/>
            <a:ln w="19050" algn="ctr">
              <a:solidFill>
                <a:schemeClr val="accent1"/>
              </a:solidFill>
              <a:round/>
              <a:headEnd/>
              <a:tailEnd/>
            </a:ln>
          </p:spPr>
        </p:cxnSp>
        <p:grpSp>
          <p:nvGrpSpPr>
            <p:cNvPr id="41012" name="AutoShape 19"/>
            <p:cNvGrpSpPr>
              <a:grpSpLocks/>
            </p:cNvGrpSpPr>
            <p:nvPr/>
          </p:nvGrpSpPr>
          <p:grpSpPr bwMode="auto">
            <a:xfrm>
              <a:off x="6942138" y="4313238"/>
              <a:ext cx="847725" cy="431800"/>
              <a:chOff x="6882384" y="4669536"/>
              <a:chExt cx="847344" cy="432816"/>
            </a:xfrm>
          </p:grpSpPr>
          <p:pic>
            <p:nvPicPr>
              <p:cNvPr id="41026" name="AutoShape 19"/>
              <p:cNvPicPr>
                <a:picLocks noChangeArrowheads="1"/>
              </p:cNvPicPr>
              <p:nvPr/>
            </p:nvPicPr>
            <p:blipFill>
              <a:blip r:embed="rId3" cstate="print"/>
              <a:srcRect/>
              <a:stretch>
                <a:fillRect/>
              </a:stretch>
            </p:blipFill>
            <p:spPr bwMode="gray">
              <a:xfrm>
                <a:off x="6882384" y="4669536"/>
                <a:ext cx="847344" cy="432816"/>
              </a:xfrm>
              <a:prstGeom prst="rect">
                <a:avLst/>
              </a:prstGeom>
              <a:noFill/>
              <a:ln w="9525">
                <a:noFill/>
                <a:miter lim="800000"/>
                <a:headEnd/>
                <a:tailEnd/>
              </a:ln>
            </p:spPr>
          </p:pic>
          <p:sp>
            <p:nvSpPr>
              <p:cNvPr id="41027" name="Text Box 78"/>
              <p:cNvSpPr txBox="1">
                <a:spLocks noChangeArrowheads="1"/>
              </p:cNvSpPr>
              <p:nvPr/>
            </p:nvSpPr>
            <p:spPr bwMode="gray">
              <a:xfrm>
                <a:off x="6960943" y="4754283"/>
                <a:ext cx="698991" cy="215951"/>
              </a:xfrm>
              <a:prstGeom prst="rect">
                <a:avLst/>
              </a:prstGeom>
              <a:noFill/>
              <a:ln w="9525">
                <a:noFill/>
                <a:miter lim="800000"/>
                <a:headEnd/>
                <a:tailEnd/>
              </a:ln>
            </p:spPr>
            <p:txBody>
              <a:bodyPr anchor="ctr">
                <a:spAutoFit/>
              </a:bodyPr>
              <a:lstStyle/>
              <a:p>
                <a:r>
                  <a:rPr lang="en-US" altLang="zh-CN" sz="800">
                    <a:solidFill>
                      <a:srgbClr val="FFFFFF"/>
                    </a:solidFill>
                    <a:latin typeface="Verdana" pitchFamily="34" charset="0"/>
                    <a:cs typeface="微软雅黑"/>
                  </a:rPr>
                  <a:t>USB</a:t>
                </a:r>
              </a:p>
            </p:txBody>
          </p:sp>
        </p:grpSp>
        <p:grpSp>
          <p:nvGrpSpPr>
            <p:cNvPr id="41013" name="AutoShape 19"/>
            <p:cNvGrpSpPr>
              <a:grpSpLocks/>
            </p:cNvGrpSpPr>
            <p:nvPr/>
          </p:nvGrpSpPr>
          <p:grpSpPr bwMode="auto">
            <a:xfrm>
              <a:off x="5537200" y="4330700"/>
              <a:ext cx="847725" cy="317500"/>
              <a:chOff x="5175504" y="5340096"/>
              <a:chExt cx="847344" cy="316992"/>
            </a:xfrm>
          </p:grpSpPr>
          <p:pic>
            <p:nvPicPr>
              <p:cNvPr id="41024" name="AutoShape 19"/>
              <p:cNvPicPr>
                <a:picLocks noChangeArrowheads="1"/>
              </p:cNvPicPr>
              <p:nvPr/>
            </p:nvPicPr>
            <p:blipFill>
              <a:blip r:embed="rId4" cstate="print"/>
              <a:srcRect/>
              <a:stretch>
                <a:fillRect/>
              </a:stretch>
            </p:blipFill>
            <p:spPr bwMode="gray">
              <a:xfrm>
                <a:off x="5175504" y="5340096"/>
                <a:ext cx="847344" cy="316992"/>
              </a:xfrm>
              <a:prstGeom prst="rect">
                <a:avLst/>
              </a:prstGeom>
              <a:noFill/>
              <a:ln w="9525">
                <a:noFill/>
                <a:miter lim="800000"/>
                <a:headEnd/>
                <a:tailEnd/>
              </a:ln>
            </p:spPr>
          </p:pic>
          <p:sp>
            <p:nvSpPr>
              <p:cNvPr id="41025" name="Text Box 84"/>
              <p:cNvSpPr txBox="1">
                <a:spLocks noChangeArrowheads="1"/>
              </p:cNvSpPr>
              <p:nvPr/>
            </p:nvSpPr>
            <p:spPr bwMode="gray">
              <a:xfrm>
                <a:off x="5247475" y="5384607"/>
                <a:ext cx="709633" cy="215099"/>
              </a:xfrm>
              <a:prstGeom prst="rect">
                <a:avLst/>
              </a:prstGeom>
              <a:noFill/>
              <a:ln w="9525">
                <a:noFill/>
                <a:miter lim="800000"/>
                <a:headEnd/>
                <a:tailEnd/>
              </a:ln>
            </p:spPr>
            <p:txBody>
              <a:bodyPr anchor="ctr">
                <a:spAutoFit/>
              </a:bodyPr>
              <a:lstStyle/>
              <a:p>
                <a:r>
                  <a:rPr lang="en-US" altLang="zh-CN" sz="800">
                    <a:solidFill>
                      <a:srgbClr val="FFFFFF"/>
                    </a:solidFill>
                    <a:latin typeface="Verdana" pitchFamily="34" charset="0"/>
                    <a:cs typeface="微软雅黑"/>
                  </a:rPr>
                  <a:t>SDIO</a:t>
                </a:r>
              </a:p>
            </p:txBody>
          </p:sp>
        </p:grpSp>
        <p:grpSp>
          <p:nvGrpSpPr>
            <p:cNvPr id="41014" name="AutoShape 19"/>
            <p:cNvGrpSpPr>
              <a:grpSpLocks/>
            </p:cNvGrpSpPr>
            <p:nvPr/>
          </p:nvGrpSpPr>
          <p:grpSpPr bwMode="auto">
            <a:xfrm>
              <a:off x="5537200" y="4583113"/>
              <a:ext cx="847725" cy="317500"/>
              <a:chOff x="5175504" y="5559552"/>
              <a:chExt cx="847344" cy="316992"/>
            </a:xfrm>
          </p:grpSpPr>
          <p:pic>
            <p:nvPicPr>
              <p:cNvPr id="41022" name="AutoShape 19"/>
              <p:cNvPicPr>
                <a:picLocks noChangeArrowheads="1"/>
              </p:cNvPicPr>
              <p:nvPr/>
            </p:nvPicPr>
            <p:blipFill>
              <a:blip r:embed="rId5" cstate="print"/>
              <a:srcRect/>
              <a:stretch>
                <a:fillRect/>
              </a:stretch>
            </p:blipFill>
            <p:spPr bwMode="gray">
              <a:xfrm>
                <a:off x="5175504" y="5559552"/>
                <a:ext cx="847344" cy="316992"/>
              </a:xfrm>
              <a:prstGeom prst="rect">
                <a:avLst/>
              </a:prstGeom>
              <a:noFill/>
              <a:ln w="9525">
                <a:noFill/>
                <a:miter lim="800000"/>
                <a:headEnd/>
                <a:tailEnd/>
              </a:ln>
            </p:spPr>
          </p:pic>
          <p:sp>
            <p:nvSpPr>
              <p:cNvPr id="41023" name="Text Box 87"/>
              <p:cNvSpPr txBox="1">
                <a:spLocks noChangeArrowheads="1"/>
              </p:cNvSpPr>
              <p:nvPr/>
            </p:nvSpPr>
            <p:spPr bwMode="gray">
              <a:xfrm>
                <a:off x="5247475" y="5603749"/>
                <a:ext cx="709633" cy="215425"/>
              </a:xfrm>
              <a:prstGeom prst="rect">
                <a:avLst/>
              </a:prstGeom>
              <a:noFill/>
              <a:ln w="9525">
                <a:noFill/>
                <a:miter lim="800000"/>
                <a:headEnd/>
                <a:tailEnd/>
              </a:ln>
            </p:spPr>
            <p:txBody>
              <a:bodyPr anchor="ctr">
                <a:spAutoFit/>
              </a:bodyPr>
              <a:lstStyle/>
              <a:p>
                <a:r>
                  <a:rPr lang="en-US" altLang="zh-CN" sz="800">
                    <a:solidFill>
                      <a:srgbClr val="FFFFFF"/>
                    </a:solidFill>
                    <a:latin typeface="Verdana" pitchFamily="34" charset="0"/>
                    <a:cs typeface="微软雅黑"/>
                  </a:rPr>
                  <a:t>SATA</a:t>
                </a:r>
              </a:p>
            </p:txBody>
          </p:sp>
        </p:grpSp>
        <p:sp>
          <p:nvSpPr>
            <p:cNvPr id="90" name="Rectangle 89"/>
            <p:cNvSpPr/>
            <p:nvPr/>
          </p:nvSpPr>
          <p:spPr bwMode="auto">
            <a:xfrm rot="5400000">
              <a:off x="6177718" y="4618332"/>
              <a:ext cx="957261" cy="169277"/>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endParaRPr lang="en-US" sz="500">
                <a:solidFill>
                  <a:schemeClr val="tx1"/>
                </a:solidFill>
                <a:latin typeface="Neo Sans Intel" pitchFamily="34" charset="0"/>
              </a:endParaRPr>
            </a:p>
          </p:txBody>
        </p:sp>
        <p:sp>
          <p:nvSpPr>
            <p:cNvPr id="91" name="Rounded Rectangle 90"/>
            <p:cNvSpPr/>
            <p:nvPr/>
          </p:nvSpPr>
          <p:spPr bwMode="auto">
            <a:xfrm>
              <a:off x="6202222" y="3905250"/>
              <a:ext cx="923811" cy="34448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fontAlgn="auto">
                <a:spcBef>
                  <a:spcPts val="0"/>
                </a:spcBef>
                <a:spcAft>
                  <a:spcPts val="0"/>
                </a:spcAft>
                <a:defRPr/>
              </a:pPr>
              <a:r>
                <a:rPr lang="en-US" dirty="0" err="1">
                  <a:effectLst>
                    <a:outerShdw blurRad="38100" dist="38100" dir="2700000" algn="tl">
                      <a:srgbClr val="000000">
                        <a:alpha val="43137"/>
                      </a:srgbClr>
                    </a:outerShdw>
                  </a:effectLst>
                  <a:latin typeface="Neo Sans Intel" pitchFamily="34" charset="0"/>
                </a:rPr>
                <a:t>PCIe</a:t>
              </a:r>
              <a:endParaRPr lang="en-US" dirty="0">
                <a:effectLst>
                  <a:outerShdw blurRad="38100" dist="38100" dir="2700000" algn="tl">
                    <a:srgbClr val="000000">
                      <a:alpha val="43137"/>
                    </a:srgbClr>
                  </a:outerShdw>
                </a:effectLst>
                <a:latin typeface="Neo Sans Intel" pitchFamily="34" charset="0"/>
              </a:endParaRPr>
            </a:p>
          </p:txBody>
        </p:sp>
        <p:grpSp>
          <p:nvGrpSpPr>
            <p:cNvPr id="41019" name="AutoShape 19"/>
            <p:cNvGrpSpPr>
              <a:grpSpLocks/>
            </p:cNvGrpSpPr>
            <p:nvPr/>
          </p:nvGrpSpPr>
          <p:grpSpPr bwMode="auto">
            <a:xfrm>
              <a:off x="6918325" y="4748213"/>
              <a:ext cx="847725" cy="433387"/>
              <a:chOff x="6882384" y="4669536"/>
              <a:chExt cx="847344" cy="432816"/>
            </a:xfrm>
          </p:grpSpPr>
          <p:pic>
            <p:nvPicPr>
              <p:cNvPr id="41020" name="AutoShape 19"/>
              <p:cNvPicPr>
                <a:picLocks noChangeArrowheads="1"/>
              </p:cNvPicPr>
              <p:nvPr/>
            </p:nvPicPr>
            <p:blipFill>
              <a:blip r:embed="rId3" cstate="print"/>
              <a:srcRect/>
              <a:stretch>
                <a:fillRect/>
              </a:stretch>
            </p:blipFill>
            <p:spPr bwMode="gray">
              <a:xfrm>
                <a:off x="6882384" y="4669536"/>
                <a:ext cx="847344" cy="432816"/>
              </a:xfrm>
              <a:prstGeom prst="rect">
                <a:avLst/>
              </a:prstGeom>
              <a:noFill/>
              <a:ln w="9525">
                <a:noFill/>
                <a:miter lim="800000"/>
                <a:headEnd/>
                <a:tailEnd/>
              </a:ln>
            </p:spPr>
          </p:pic>
          <p:sp>
            <p:nvSpPr>
              <p:cNvPr id="41021" name="Text Box 78"/>
              <p:cNvSpPr txBox="1">
                <a:spLocks noChangeArrowheads="1"/>
              </p:cNvSpPr>
              <p:nvPr/>
            </p:nvSpPr>
            <p:spPr bwMode="gray">
              <a:xfrm>
                <a:off x="6960943" y="4750716"/>
                <a:ext cx="698991" cy="215160"/>
              </a:xfrm>
              <a:prstGeom prst="rect">
                <a:avLst/>
              </a:prstGeom>
              <a:noFill/>
              <a:ln w="9525">
                <a:noFill/>
                <a:miter lim="800000"/>
                <a:headEnd/>
                <a:tailEnd/>
              </a:ln>
            </p:spPr>
            <p:txBody>
              <a:bodyPr anchor="ctr">
                <a:spAutoFit/>
              </a:bodyPr>
              <a:lstStyle/>
              <a:p>
                <a:r>
                  <a:rPr lang="en-US" altLang="zh-CN" sz="800">
                    <a:solidFill>
                      <a:srgbClr val="FFFFFF"/>
                    </a:solidFill>
                    <a:latin typeface="Verdana" pitchFamily="34" charset="0"/>
                    <a:cs typeface="微软雅黑"/>
                  </a:rPr>
                  <a:t>GbE</a:t>
                </a:r>
              </a:p>
            </p:txBody>
          </p:sp>
        </p:grpSp>
      </p:grpSp>
      <p:sp>
        <p:nvSpPr>
          <p:cNvPr id="113" name="Round Diagonal Corner Rectangle 112"/>
          <p:cNvSpPr/>
          <p:nvPr/>
        </p:nvSpPr>
        <p:spPr bwMode="auto">
          <a:xfrm>
            <a:off x="5901402" y="1156140"/>
            <a:ext cx="2590800" cy="457200"/>
          </a:xfrm>
          <a:prstGeom prst="round2DiagRect">
            <a:avLst>
              <a:gd name="adj1" fmla="val 16667"/>
              <a:gd name="adj2" fmla="val 50000"/>
            </a:avLst>
          </a:prstGeom>
          <a:solidFill>
            <a:schemeClr val="bg2">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r>
              <a:rPr lang="en-US" sz="1400">
                <a:solidFill>
                  <a:schemeClr val="tx1"/>
                </a:solidFill>
                <a:latin typeface="Neo Sans Intel" pitchFamily="34" charset="0"/>
                <a:cs typeface="Arial" charset="0"/>
              </a:rPr>
              <a:t>2010 ULP Architecture</a:t>
            </a:r>
          </a:p>
          <a:p>
            <a:pPr algn="ctr">
              <a:defRPr/>
            </a:pPr>
            <a:r>
              <a:rPr lang="en-US" sz="1400">
                <a:solidFill>
                  <a:schemeClr val="tx1"/>
                </a:solidFill>
                <a:latin typeface="Neo Sans Intel" pitchFamily="34" charset="0"/>
                <a:cs typeface="Arial" charset="0"/>
              </a:rPr>
              <a:t>Queens Bay</a:t>
            </a:r>
          </a:p>
        </p:txBody>
      </p:sp>
      <p:sp>
        <p:nvSpPr>
          <p:cNvPr id="118" name="Rounded Rectangle 117"/>
          <p:cNvSpPr/>
          <p:nvPr/>
        </p:nvSpPr>
        <p:spPr bwMode="auto">
          <a:xfrm>
            <a:off x="5594130" y="3899340"/>
            <a:ext cx="434161" cy="1334676"/>
          </a:xfrm>
          <a:prstGeom prst="roundRect">
            <a:avLst/>
          </a:prstGeom>
          <a:noFill/>
          <a:ln w="19050" cap="flat" cmpd="sng" algn="ctr">
            <a:noFill/>
            <a:prstDash val="solid"/>
            <a:round/>
            <a:headEnd type="none" w="med" len="med"/>
            <a:tailEnd type="none" w="med" len="med"/>
          </a:ln>
          <a:effectLst/>
        </p:spPr>
        <p:txBody>
          <a:bodyPr vert="vert270">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Arial" pitchFamily="34" charset="0"/>
                <a:cs typeface="Arial" pitchFamily="34" charset="0"/>
              </a:rPr>
              <a:t>FLEXIBLE</a:t>
            </a:r>
          </a:p>
        </p:txBody>
      </p:sp>
      <p:sp>
        <p:nvSpPr>
          <p:cNvPr id="72" name="Rounded Rectangle 71"/>
          <p:cNvSpPr/>
          <p:nvPr/>
        </p:nvSpPr>
        <p:spPr bwMode="auto">
          <a:xfrm>
            <a:off x="1720850" y="3821113"/>
            <a:ext cx="711200" cy="373062"/>
          </a:xfrm>
          <a:prstGeom prst="roundRect">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r>
              <a:rPr lang="en-US" sz="900" dirty="0">
                <a:solidFill>
                  <a:schemeClr val="bg1"/>
                </a:solidFill>
                <a:latin typeface="Neo Sans Intel" pitchFamily="34" charset="0"/>
              </a:rPr>
              <a:t>Memory</a:t>
            </a:r>
            <a:br>
              <a:rPr lang="en-US" sz="900" dirty="0">
                <a:solidFill>
                  <a:schemeClr val="bg1"/>
                </a:solidFill>
                <a:latin typeface="Neo Sans Intel" pitchFamily="34" charset="0"/>
              </a:rPr>
            </a:br>
            <a:r>
              <a:rPr lang="en-US" sz="900" dirty="0">
                <a:solidFill>
                  <a:schemeClr val="bg1"/>
                </a:solidFill>
                <a:latin typeface="Neo Sans Intel" pitchFamily="34" charset="0"/>
              </a:rPr>
              <a:t>Controller</a:t>
            </a:r>
          </a:p>
        </p:txBody>
      </p:sp>
      <p:sp>
        <p:nvSpPr>
          <p:cNvPr id="76" name="Rounded Rectangle 75"/>
          <p:cNvSpPr/>
          <p:nvPr/>
        </p:nvSpPr>
        <p:spPr bwMode="auto">
          <a:xfrm>
            <a:off x="609600" y="3878263"/>
            <a:ext cx="612775" cy="301625"/>
          </a:xfrm>
          <a:prstGeom prst="roundRect">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r>
              <a:rPr lang="en-US" sz="900" dirty="0">
                <a:solidFill>
                  <a:schemeClr val="bg1"/>
                </a:solidFill>
                <a:latin typeface="Neo Sans Intel" pitchFamily="34" charset="0"/>
              </a:rPr>
              <a:t>Graphics</a:t>
            </a:r>
          </a:p>
          <a:p>
            <a:pPr fontAlgn="auto">
              <a:spcBef>
                <a:spcPts val="0"/>
              </a:spcBef>
              <a:spcAft>
                <a:spcPts val="0"/>
              </a:spcAft>
              <a:defRPr/>
            </a:pPr>
            <a:r>
              <a:rPr lang="en-US" sz="900" dirty="0">
                <a:solidFill>
                  <a:schemeClr val="bg1"/>
                </a:solidFill>
                <a:latin typeface="Neo Sans Intel" pitchFamily="34" charset="0"/>
              </a:rPr>
              <a:t>&amp; Video</a:t>
            </a:r>
          </a:p>
        </p:txBody>
      </p:sp>
      <p:sp>
        <p:nvSpPr>
          <p:cNvPr id="81" name="Text Box 91"/>
          <p:cNvSpPr txBox="1">
            <a:spLocks noChangeArrowheads="1"/>
          </p:cNvSpPr>
          <p:nvPr/>
        </p:nvSpPr>
        <p:spPr bwMode="gray">
          <a:xfrm>
            <a:off x="381000" y="4258733"/>
            <a:ext cx="617537" cy="276999"/>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lIns="0" rIns="0" anchor="ctr">
            <a:spAutoFit/>
          </a:bodyPr>
          <a:lstStyle/>
          <a:p>
            <a:pPr algn="ctr" fontAlgn="auto">
              <a:spcBef>
                <a:spcPts val="0"/>
              </a:spcBef>
              <a:spcAft>
                <a:spcPts val="0"/>
              </a:spcAft>
              <a:defRPr/>
            </a:pPr>
            <a:r>
              <a:rPr lang="en-US" sz="800" dirty="0">
                <a:solidFill>
                  <a:srgbClr val="FFFFFF"/>
                </a:solidFill>
                <a:latin typeface="Neo Sans Intel" pitchFamily="34" charset="0"/>
              </a:rPr>
              <a:t>Display</a:t>
            </a:r>
            <a:br>
              <a:rPr lang="en-US" sz="800" dirty="0">
                <a:solidFill>
                  <a:srgbClr val="FFFFFF"/>
                </a:solidFill>
                <a:latin typeface="Neo Sans Intel" pitchFamily="34" charset="0"/>
              </a:rPr>
            </a:br>
            <a:r>
              <a:rPr lang="en-US" sz="800" dirty="0">
                <a:solidFill>
                  <a:srgbClr val="FFFFFF"/>
                </a:solidFill>
                <a:latin typeface="Neo Sans Intel" pitchFamily="34" charset="0"/>
              </a:rPr>
              <a:t>Controller</a:t>
            </a:r>
          </a:p>
        </p:txBody>
      </p:sp>
      <p:grpSp>
        <p:nvGrpSpPr>
          <p:cNvPr id="8" name="Group 74"/>
          <p:cNvGrpSpPr>
            <a:grpSpLocks/>
          </p:cNvGrpSpPr>
          <p:nvPr/>
        </p:nvGrpSpPr>
        <p:grpSpPr bwMode="auto">
          <a:xfrm>
            <a:off x="1709738" y="4970463"/>
            <a:ext cx="622300" cy="473075"/>
            <a:chOff x="1710268" y="4969931"/>
            <a:chExt cx="621792" cy="472915"/>
          </a:xfrm>
        </p:grpSpPr>
        <p:sp>
          <p:nvSpPr>
            <p:cNvPr id="82" name="Text Box 65"/>
            <p:cNvSpPr txBox="1">
              <a:spLocks noChangeArrowheads="1"/>
            </p:cNvSpPr>
            <p:nvPr/>
          </p:nvSpPr>
          <p:spPr bwMode="gray">
            <a:xfrm>
              <a:off x="1710268" y="4969931"/>
              <a:ext cx="621792" cy="219456"/>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fontAlgn="auto">
                <a:spcBef>
                  <a:spcPts val="0"/>
                </a:spcBef>
                <a:spcAft>
                  <a:spcPts val="0"/>
                </a:spcAft>
                <a:defRPr/>
              </a:pPr>
              <a:r>
                <a:rPr lang="en-US" sz="800" dirty="0">
                  <a:solidFill>
                    <a:srgbClr val="FFFFFF"/>
                  </a:solidFill>
                  <a:latin typeface="Neo Sans Intel" pitchFamily="34" charset="0"/>
                </a:rPr>
                <a:t>Audio</a:t>
              </a:r>
            </a:p>
          </p:txBody>
        </p:sp>
        <p:sp>
          <p:nvSpPr>
            <p:cNvPr id="83" name="Text Box 68"/>
            <p:cNvSpPr txBox="1">
              <a:spLocks noChangeArrowheads="1"/>
            </p:cNvSpPr>
            <p:nvPr/>
          </p:nvSpPr>
          <p:spPr bwMode="gray">
            <a:xfrm>
              <a:off x="1710268" y="5227402"/>
              <a:ext cx="621792" cy="215444"/>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fontAlgn="auto">
                <a:spcBef>
                  <a:spcPts val="0"/>
                </a:spcBef>
                <a:spcAft>
                  <a:spcPts val="0"/>
                </a:spcAft>
                <a:defRPr/>
              </a:pPr>
              <a:r>
                <a:rPr lang="en-US" sz="800" dirty="0">
                  <a:solidFill>
                    <a:srgbClr val="FFFFFF"/>
                  </a:solidFill>
                  <a:latin typeface="Neo Sans Intel" pitchFamily="34" charset="0"/>
                </a:rPr>
                <a:t>LPC</a:t>
              </a:r>
            </a:p>
          </p:txBody>
        </p:sp>
      </p:grpSp>
      <p:sp>
        <p:nvSpPr>
          <p:cNvPr id="71" name="Rounded Rectangle 70"/>
          <p:cNvSpPr/>
          <p:nvPr/>
        </p:nvSpPr>
        <p:spPr bwMode="auto">
          <a:xfrm>
            <a:off x="2819400" y="2362200"/>
            <a:ext cx="2590800" cy="457200"/>
          </a:xfrm>
          <a:prstGeom prst="roundRect">
            <a:avLst/>
          </a:prstGeom>
          <a:solidFill>
            <a:schemeClr val="accent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rIns="0" anchor="ctr"/>
          <a:lstStyle/>
          <a:p>
            <a:pPr algn="ctr" fontAlgn="auto">
              <a:spcBef>
                <a:spcPts val="0"/>
              </a:spcBef>
              <a:spcAft>
                <a:spcPts val="0"/>
              </a:spcAft>
              <a:defRPr/>
            </a:pPr>
            <a:r>
              <a:rPr lang="en-US" sz="2400" dirty="0">
                <a:solidFill>
                  <a:srgbClr val="FFFF00"/>
                </a:solidFill>
                <a:latin typeface="Neo Sans Intel" pitchFamily="34" charset="0"/>
              </a:rPr>
              <a:t>INTEGRATION </a:t>
            </a:r>
          </a:p>
        </p:txBody>
      </p:sp>
      <p:sp>
        <p:nvSpPr>
          <p:cNvPr id="73" name="Rounded Rectangle 72"/>
          <p:cNvSpPr/>
          <p:nvPr/>
        </p:nvSpPr>
        <p:spPr bwMode="auto">
          <a:xfrm>
            <a:off x="2819400" y="3086100"/>
            <a:ext cx="2590800" cy="457200"/>
          </a:xfrm>
          <a:prstGeom prst="roundRect">
            <a:avLst/>
          </a:prstGeom>
          <a:solidFill>
            <a:schemeClr val="accent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rIns="0" anchor="ctr"/>
          <a:lstStyle/>
          <a:p>
            <a:pPr algn="ctr" fontAlgn="auto">
              <a:spcBef>
                <a:spcPts val="0"/>
              </a:spcBef>
              <a:spcAft>
                <a:spcPts val="0"/>
              </a:spcAft>
              <a:defRPr/>
            </a:pPr>
            <a:r>
              <a:rPr lang="en-US" sz="2400" dirty="0">
                <a:solidFill>
                  <a:srgbClr val="FFFF00"/>
                </a:solidFill>
                <a:latin typeface="Neo Sans Intel" pitchFamily="34" charset="0"/>
              </a:rPr>
              <a:t>OPEN STANDARDS</a:t>
            </a:r>
          </a:p>
        </p:txBody>
      </p:sp>
      <p:sp>
        <p:nvSpPr>
          <p:cNvPr id="84" name="Rounded Rectangle 83"/>
          <p:cNvSpPr/>
          <p:nvPr/>
        </p:nvSpPr>
        <p:spPr bwMode="auto">
          <a:xfrm>
            <a:off x="1122363" y="2819400"/>
            <a:ext cx="673100" cy="573088"/>
          </a:xfrm>
          <a:prstGeom prst="round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fontAlgn="auto">
              <a:spcBef>
                <a:spcPts val="0"/>
              </a:spcBef>
              <a:spcAft>
                <a:spcPts val="0"/>
              </a:spcAft>
              <a:defRPr/>
            </a:pPr>
            <a:r>
              <a:rPr lang="en-US" dirty="0">
                <a:solidFill>
                  <a:srgbClr val="000000"/>
                </a:solidFill>
                <a:latin typeface="Neo Sans Intel" pitchFamily="34" charset="0"/>
              </a:rPr>
              <a:t>FSB</a:t>
            </a:r>
          </a:p>
        </p:txBody>
      </p:sp>
      <p:sp>
        <p:nvSpPr>
          <p:cNvPr id="88" name="Rounded Rectangle 87"/>
          <p:cNvSpPr/>
          <p:nvPr/>
        </p:nvSpPr>
        <p:spPr bwMode="auto">
          <a:xfrm>
            <a:off x="6759575" y="3373438"/>
            <a:ext cx="923925" cy="274637"/>
          </a:xfrm>
          <a:prstGeom prst="round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fontAlgn="auto">
              <a:spcBef>
                <a:spcPts val="0"/>
              </a:spcBef>
              <a:spcAft>
                <a:spcPts val="0"/>
              </a:spcAft>
              <a:defRPr/>
            </a:pPr>
            <a:r>
              <a:rPr lang="en-US" dirty="0" err="1">
                <a:solidFill>
                  <a:srgbClr val="000000"/>
                </a:solidFill>
                <a:effectLst>
                  <a:outerShdw blurRad="38100" dist="38100" dir="2700000" algn="tl">
                    <a:srgbClr val="000000">
                      <a:alpha val="43137"/>
                    </a:srgbClr>
                  </a:outerShdw>
                </a:effectLst>
                <a:latin typeface="Neo Sans Intel" pitchFamily="34" charset="0"/>
              </a:rPr>
              <a:t>PCIe</a:t>
            </a:r>
            <a:endParaRPr lang="en-US" dirty="0">
              <a:solidFill>
                <a:srgbClr val="000000"/>
              </a:solidFill>
              <a:effectLst>
                <a:outerShdw blurRad="38100" dist="38100" dir="2700000" algn="tl">
                  <a:srgbClr val="000000">
                    <a:alpha val="43137"/>
                  </a:srgbClr>
                </a:outerShdw>
              </a:effectLst>
              <a:latin typeface="Neo Sans Intel" pitchFamily="34" charset="0"/>
            </a:endParaRPr>
          </a:p>
        </p:txBody>
      </p:sp>
      <p:sp>
        <p:nvSpPr>
          <p:cNvPr id="74" name="Rounded Rectangle 73"/>
          <p:cNvSpPr/>
          <p:nvPr/>
        </p:nvSpPr>
        <p:spPr bwMode="auto">
          <a:xfrm>
            <a:off x="2819400" y="3810000"/>
            <a:ext cx="2590800" cy="457200"/>
          </a:xfrm>
          <a:prstGeom prst="roundRect">
            <a:avLst/>
          </a:prstGeom>
          <a:solidFill>
            <a:schemeClr val="accent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rIns="0" anchor="ctr"/>
          <a:lstStyle/>
          <a:p>
            <a:pPr algn="ctr" fontAlgn="auto">
              <a:spcBef>
                <a:spcPts val="0"/>
              </a:spcBef>
              <a:spcAft>
                <a:spcPts val="0"/>
              </a:spcAft>
              <a:defRPr/>
            </a:pPr>
            <a:r>
              <a:rPr lang="en-US" sz="2400" dirty="0">
                <a:solidFill>
                  <a:srgbClr val="FFFF00"/>
                </a:solidFill>
                <a:latin typeface="Neo Sans Intel" pitchFamily="34" charset="0"/>
              </a:rPr>
              <a:t>FLEXIBILITY</a:t>
            </a:r>
          </a:p>
        </p:txBody>
      </p:sp>
      <p:sp>
        <p:nvSpPr>
          <p:cNvPr id="77" name="Rectangle 76"/>
          <p:cNvSpPr/>
          <p:nvPr/>
        </p:nvSpPr>
        <p:spPr bwMode="auto">
          <a:xfrm>
            <a:off x="7772400" y="0"/>
            <a:ext cx="1371600" cy="228600"/>
          </a:xfrm>
          <a:prstGeom prst="rect">
            <a:avLst/>
          </a:prstGeom>
          <a:solidFill>
            <a:schemeClr val="accent1"/>
          </a:solidFill>
          <a:ln w="50800" cap="flat" cmpd="sng" algn="ctr">
            <a:solidFill>
              <a:schemeClr val="tx1"/>
            </a:solidFill>
            <a:prstDash val="solid"/>
            <a:round/>
            <a:headEnd type="none" w="med" len="med"/>
            <a:tailEnd type="none" w="med" len="med"/>
          </a:ln>
          <a:effectLst/>
        </p:spPr>
        <p:txBody>
          <a:bodyPr wrap="none" anchor="ctr"/>
          <a:lstStyle/>
          <a:p>
            <a:pPr algn="ctr" eaLnBrk="0" fontAlgn="auto" hangingPunct="0">
              <a:spcBef>
                <a:spcPts val="0"/>
              </a:spcBef>
              <a:spcAft>
                <a:spcPts val="0"/>
              </a:spcAft>
              <a:defRPr/>
            </a:pPr>
            <a:r>
              <a:rPr lang="en-US" sz="1050" b="1" dirty="0">
                <a:solidFill>
                  <a:schemeClr val="bg1"/>
                </a:solidFill>
                <a:latin typeface="Verdana" pitchFamily="34" charset="0"/>
                <a:cs typeface="+mn-cs"/>
              </a:rPr>
              <a:t>animated</a:t>
            </a:r>
          </a:p>
        </p:txBody>
      </p:sp>
      <p:sp>
        <p:nvSpPr>
          <p:cNvPr id="28707" name="Slide Number Placeholder 77"/>
          <p:cNvSpPr>
            <a:spLocks noGrp="1"/>
          </p:cNvSpPr>
          <p:nvPr>
            <p:ph type="sldNum" sz="quarter" idx="11"/>
          </p:nvPr>
        </p:nvSpPr>
        <p:spPr/>
        <p:txBody>
          <a:bodyPr/>
          <a:lstStyle/>
          <a:p>
            <a:pPr fontAlgn="base">
              <a:spcBef>
                <a:spcPct val="0"/>
              </a:spcBef>
              <a:spcAft>
                <a:spcPct val="0"/>
              </a:spcAft>
              <a:defRPr/>
            </a:pPr>
            <a:fld id="{7035A3EA-A390-4050-A845-6E3E86AE459B}" type="slidenum">
              <a:rPr lang="en-US" smtClean="0">
                <a:cs typeface="Arial" charset="0"/>
              </a:rPr>
              <a:pPr fontAlgn="base">
                <a:spcBef>
                  <a:spcPct val="0"/>
                </a:spcBef>
                <a:spcAft>
                  <a:spcPct val="0"/>
                </a:spcAft>
                <a:defRPr/>
              </a:pPr>
              <a:t>9</a:t>
            </a:fld>
            <a:endParaRPr lang="en-US" smtClean="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0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000"/>
                                        <p:tgtEl>
                                          <p:spTgt spid="58"/>
                                        </p:tgtEl>
                                      </p:cBhvr>
                                    </p:animEffect>
                                  </p:childTnLst>
                                </p:cTn>
                              </p:par>
                              <p:par>
                                <p:cTn id="14" presetID="10"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childTnLst>
                                </p:cTn>
                              </p:par>
                              <p:par>
                                <p:cTn id="17" presetID="10" presetClass="entr" presetSubtype="0" fill="hold" nodeType="with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1000"/>
                                        <p:tgtEl>
                                          <p:spTgt spid="11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2000"/>
                                        <p:tgtEl>
                                          <p:spTgt spid="71"/>
                                        </p:tgtEl>
                                      </p:cBhvr>
                                    </p:animEffect>
                                  </p:childTnLst>
                                </p:cTn>
                              </p:par>
                              <p:par>
                                <p:cTn id="37" presetID="56" presetClass="path" presetSubtype="0" accel="50000" decel="50000" fill="hold" grpId="0" nodeType="withEffect">
                                  <p:stCondLst>
                                    <p:cond delay="0"/>
                                  </p:stCondLst>
                                  <p:childTnLst>
                                    <p:animMotion origin="layout" path="M -3.33333E-6 -3.80523E-6 L 0.68125 -0.0842 " pathEditMode="relative" rAng="0" ptsTypes="AA">
                                      <p:cBhvr>
                                        <p:cTn id="38" dur="2000" fill="hold"/>
                                        <p:tgtEl>
                                          <p:spTgt spid="72"/>
                                        </p:tgtEl>
                                        <p:attrNameLst>
                                          <p:attrName>ppt_x</p:attrName>
                                          <p:attrName>ppt_y</p:attrName>
                                        </p:attrNameLst>
                                      </p:cBhvr>
                                      <p:rCtr x="341" y="-42"/>
                                    </p:animMotion>
                                  </p:childTnLst>
                                </p:cTn>
                              </p:par>
                              <p:par>
                                <p:cTn id="39" presetID="56" presetClass="path" presetSubtype="0" accel="50000" decel="50000" fill="hold" grpId="0" nodeType="withEffect">
                                  <p:stCondLst>
                                    <p:cond delay="0"/>
                                  </p:stCondLst>
                                  <p:childTnLst>
                                    <p:animMotion origin="layout" path="M -3.61111E-6 -2.29702E-6 L 0.5665 -0.09854 " pathEditMode="relative" rAng="0" ptsTypes="AA">
                                      <p:cBhvr>
                                        <p:cTn id="40" dur="2000" fill="hold"/>
                                        <p:tgtEl>
                                          <p:spTgt spid="76"/>
                                        </p:tgtEl>
                                        <p:attrNameLst>
                                          <p:attrName>ppt_x</p:attrName>
                                          <p:attrName>ppt_y</p:attrName>
                                        </p:attrNameLst>
                                      </p:cBhvr>
                                      <p:rCtr x="283" y="-49"/>
                                    </p:animMotion>
                                  </p:childTnLst>
                                </p:cTn>
                              </p:par>
                              <p:par>
                                <p:cTn id="41" presetID="56" presetClass="path" presetSubtype="0" accel="50000" decel="50000" fill="hold" nodeType="withEffect">
                                  <p:stCondLst>
                                    <p:cond delay="0"/>
                                  </p:stCondLst>
                                  <p:childTnLst>
                                    <p:animMotion origin="layout" path="M 2.77778E-6 -3.82836E-6 L 0.59965 -0.23432 " pathEditMode="relative" rAng="0" ptsTypes="AA">
                                      <p:cBhvr>
                                        <p:cTn id="42" dur="2000" fill="hold"/>
                                        <p:tgtEl>
                                          <p:spTgt spid="81"/>
                                        </p:tgtEl>
                                        <p:attrNameLst>
                                          <p:attrName>ppt_x</p:attrName>
                                          <p:attrName>ppt_y</p:attrName>
                                        </p:attrNameLst>
                                      </p:cBhvr>
                                      <p:rCtr x="300" y="-117"/>
                                    </p:animMotion>
                                  </p:childTnLst>
                                </p:cTn>
                              </p:par>
                              <p:par>
                                <p:cTn id="43" presetID="56" presetClass="path" presetSubtype="0" accel="50000" decel="50000" fill="hold" nodeType="withEffect">
                                  <p:stCondLst>
                                    <p:cond delay="0"/>
                                  </p:stCondLst>
                                  <p:childTnLst>
                                    <p:animMotion origin="layout" path="M 3.05556E-6 -2.36179E-6 L 0.68732 -0.3479 " pathEditMode="relative" rAng="0" ptsTypes="AA">
                                      <p:cBhvr>
                                        <p:cTn id="44" dur="2000" fill="hold"/>
                                        <p:tgtEl>
                                          <p:spTgt spid="8"/>
                                        </p:tgtEl>
                                        <p:attrNameLst>
                                          <p:attrName>ppt_x</p:attrName>
                                          <p:attrName>ppt_y</p:attrName>
                                        </p:attrNameLst>
                                      </p:cBhvr>
                                      <p:rCtr x="344" y="-174"/>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2000"/>
                                        <p:tgtEl>
                                          <p:spTgt spid="73"/>
                                        </p:tgtEl>
                                      </p:cBhvr>
                                    </p:animEffect>
                                  </p:childTnLst>
                                </p:cTn>
                              </p:par>
                              <p:par>
                                <p:cTn id="50" presetID="10" presetClass="entr" presetSubtype="0" fill="hold" grpId="0" nodeType="withEffect">
                                  <p:stCondLst>
                                    <p:cond delay="0"/>
                                  </p:stCondLst>
                                  <p:iterate type="wd">
                                    <p:tmPct val="0"/>
                                  </p:iterate>
                                  <p:childTnLst>
                                    <p:set>
                                      <p:cBhvr>
                                        <p:cTn id="51" dur="1" fill="hold">
                                          <p:stCondLst>
                                            <p:cond delay="0"/>
                                          </p:stCondLst>
                                        </p:cTn>
                                        <p:tgtEl>
                                          <p:spTgt spid="60"/>
                                        </p:tgtEl>
                                        <p:attrNameLst>
                                          <p:attrName>style.visibility</p:attrName>
                                        </p:attrNameLst>
                                      </p:cBhvr>
                                      <p:to>
                                        <p:strVal val="visible"/>
                                      </p:to>
                                    </p:set>
                                    <p:animEffect transition="in" filter="fade">
                                      <p:cBhvr>
                                        <p:cTn id="52" dur="1000"/>
                                        <p:tgtEl>
                                          <p:spTgt spid="60"/>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par>
                                <p:cTn id="57" presetID="10" presetClass="entr" presetSubtype="0" fill="hold" grpId="0" nodeType="withEffect">
                                  <p:stCondLst>
                                    <p:cond delay="0"/>
                                  </p:stCondLst>
                                  <p:iterate type="wd">
                                    <p:tmPct val="0"/>
                                  </p:iterate>
                                  <p:childTnLst>
                                    <p:set>
                                      <p:cBhvr>
                                        <p:cTn id="58" dur="1" fill="hold">
                                          <p:stCondLst>
                                            <p:cond delay="0"/>
                                          </p:stCondLst>
                                        </p:cTn>
                                        <p:tgtEl>
                                          <p:spTgt spid="88"/>
                                        </p:tgtEl>
                                        <p:attrNameLst>
                                          <p:attrName>style.visibility</p:attrName>
                                        </p:attrNameLst>
                                      </p:cBhvr>
                                      <p:to>
                                        <p:strVal val="visible"/>
                                      </p:to>
                                    </p:set>
                                    <p:animEffect transition="in" filter="fade">
                                      <p:cBhvr>
                                        <p:cTn id="59" dur="1000"/>
                                        <p:tgtEl>
                                          <p:spTgt spid="88"/>
                                        </p:tgtEl>
                                      </p:cBhvr>
                                    </p:animEffect>
                                  </p:childTnLst>
                                </p:cTn>
                              </p:par>
                            </p:childTnLst>
                          </p:cTn>
                        </p:par>
                        <p:par>
                          <p:cTn id="60" fill="hold">
                            <p:stCondLst>
                              <p:cond delay="3000"/>
                            </p:stCondLst>
                            <p:childTnLst>
                              <p:par>
                                <p:cTn id="61" presetID="35" presetClass="emph" presetSubtype="0" repeatCount="5000" fill="hold" grpId="1" nodeType="afterEffect">
                                  <p:stCondLst>
                                    <p:cond delay="0"/>
                                  </p:stCondLst>
                                  <p:iterate type="wd">
                                    <p:tmPct val="0"/>
                                  </p:iterate>
                                  <p:childTnLst>
                                    <p:anim calcmode="discrete" valueType="str">
                                      <p:cBhvr>
                                        <p:cTn id="62" dur="1000" fill="hold"/>
                                        <p:tgtEl>
                                          <p:spTgt spid="88"/>
                                        </p:tgtEl>
                                        <p:attrNameLst>
                                          <p:attrName>style.visibility</p:attrName>
                                        </p:attrNameLst>
                                      </p:cBhvr>
                                      <p:tavLst>
                                        <p:tav tm="0">
                                          <p:val>
                                            <p:strVal val="hidden"/>
                                          </p:val>
                                        </p:tav>
                                        <p:tav tm="50000">
                                          <p:val>
                                            <p:strVal val="visible"/>
                                          </p:val>
                                        </p:tav>
                                      </p:tavLst>
                                    </p:anim>
                                  </p:childTnLst>
                                </p:cTn>
                              </p:par>
                              <p:par>
                                <p:cTn id="63" presetID="35" presetClass="emph" presetSubtype="0" repeatCount="5000" fill="hold" grpId="1" nodeType="withEffect">
                                  <p:stCondLst>
                                    <p:cond delay="0"/>
                                  </p:stCondLst>
                                  <p:childTnLst>
                                    <p:anim calcmode="discrete" valueType="str">
                                      <p:cBhvr>
                                        <p:cTn id="64" dur="1000" fill="hold"/>
                                        <p:tgtEl>
                                          <p:spTgt spid="84"/>
                                        </p:tgtEl>
                                        <p:attrNameLst>
                                          <p:attrName>style.visibility</p:attrName>
                                        </p:attrNameLst>
                                      </p:cBhvr>
                                      <p:tavLst>
                                        <p:tav tm="0">
                                          <p:val>
                                            <p:strVal val="hidden"/>
                                          </p:val>
                                        </p:tav>
                                        <p:tav tm="50000">
                                          <p:val>
                                            <p:strVal val="visible"/>
                                          </p:val>
                                        </p:tav>
                                      </p:tavLst>
                                    </p:anim>
                                  </p:childTnLst>
                                </p:cTn>
                              </p:par>
                            </p:childTnLst>
                          </p:cTn>
                        </p:par>
                        <p:par>
                          <p:cTn id="65" fill="hold">
                            <p:stCondLst>
                              <p:cond delay="8000"/>
                            </p:stCondLst>
                            <p:childTnLst>
                              <p:par>
                                <p:cTn id="66" presetID="10" presetClass="exit" presetSubtype="0" fill="hold" grpId="2" nodeType="afterEffect">
                                  <p:stCondLst>
                                    <p:cond delay="0"/>
                                  </p:stCondLst>
                                  <p:iterate type="wd">
                                    <p:tmPct val="0"/>
                                  </p:iterate>
                                  <p:childTnLst>
                                    <p:animEffect transition="out" filter="fade">
                                      <p:cBhvr>
                                        <p:cTn id="67" dur="500"/>
                                        <p:tgtEl>
                                          <p:spTgt spid="88"/>
                                        </p:tgtEl>
                                      </p:cBhvr>
                                    </p:animEffect>
                                    <p:set>
                                      <p:cBhvr>
                                        <p:cTn id="68" dur="1" fill="hold">
                                          <p:stCondLst>
                                            <p:cond delay="499"/>
                                          </p:stCondLst>
                                        </p:cTn>
                                        <p:tgtEl>
                                          <p:spTgt spid="88"/>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84"/>
                                        </p:tgtEl>
                                      </p:cBhvr>
                                    </p:animEffect>
                                    <p:set>
                                      <p:cBhvr>
                                        <p:cTn id="71" dur="1" fill="hold">
                                          <p:stCondLst>
                                            <p:cond delay="499"/>
                                          </p:stCondLst>
                                        </p:cTn>
                                        <p:tgtEl>
                                          <p:spTgt spid="8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childTnLst>
                                </p:cTn>
                              </p:par>
                              <p:par>
                                <p:cTn id="77" presetID="22" presetClass="entr" presetSubtype="1" fill="hold"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up)">
                                      <p:cBhvr>
                                        <p:cTn id="79" dur="500"/>
                                        <p:tgtEl>
                                          <p:spTgt spid="3"/>
                                        </p:tgtEl>
                                      </p:cBhvr>
                                    </p:animEffect>
                                  </p:childTnLst>
                                </p:cTn>
                              </p:par>
                              <p:par>
                                <p:cTn id="80" presetID="10" presetClass="entr" presetSubtype="0" fill="hold" nodeType="withEffect">
                                  <p:stCondLst>
                                    <p:cond delay="0"/>
                                  </p:stCondLst>
                                  <p:childTnLst>
                                    <p:set>
                                      <p:cBhvr>
                                        <p:cTn id="81" dur="1" fill="hold">
                                          <p:stCondLst>
                                            <p:cond delay="0"/>
                                          </p:stCondLst>
                                        </p:cTn>
                                        <p:tgtEl>
                                          <p:spTgt spid="118"/>
                                        </p:tgtEl>
                                        <p:attrNameLst>
                                          <p:attrName>style.visibility</p:attrName>
                                        </p:attrNameLst>
                                      </p:cBhvr>
                                      <p:to>
                                        <p:strVal val="visible"/>
                                      </p:to>
                                    </p:set>
                                    <p:animEffect transition="in" filter="fade">
                                      <p:cBhvr>
                                        <p:cTn id="82"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animBg="1"/>
      <p:bldP spid="72" grpId="0" animBg="1"/>
      <p:bldP spid="72" grpId="1" animBg="1"/>
      <p:bldP spid="76" grpId="0" animBg="1"/>
      <p:bldP spid="84" grpId="0" animBg="1"/>
      <p:bldP spid="84" grpId="1" animBg="1"/>
      <p:bldP spid="84" grpId="2" animBg="1"/>
      <p:bldP spid="88" grpId="0" animBg="1"/>
      <p:bldP spid="88" grpId="1" animBg="1"/>
      <p:bldP spid="88" grpId="2" animBg="1"/>
    </p:bldLst>
  </p:timing>
</p:sld>
</file>

<file path=ppt/theme/theme1.xml><?xml version="1.0" encoding="utf-8"?>
<a:theme xmlns:a="http://schemas.openxmlformats.org/drawingml/2006/main" name="Intel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rgbClr val="292929"/>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rgbClr val="292929"/>
            </a:solidFill>
            <a:effectLst/>
            <a:latin typeface="Verdana" pitchFamily="34" charset="0"/>
            <a:cs typeface="Arial" charset="0"/>
          </a:defRPr>
        </a:defPPr>
      </a:lstStyle>
    </a:lnDef>
  </a:objectDefaults>
  <a:extraClrSchemeLst>
    <a:extraClrScheme>
      <a:clrScheme name="2_whit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white_intel_only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EXTTEMPLATE">
  <a:themeElements>
    <a:clrScheme name="STEXTTEMPLATE 16">
      <a:dk1>
        <a:srgbClr val="000099"/>
      </a:dk1>
      <a:lt1>
        <a:srgbClr val="FFFFFF"/>
      </a:lt1>
      <a:dk2>
        <a:srgbClr val="CCFFFF"/>
      </a:dk2>
      <a:lt2>
        <a:srgbClr val="000066"/>
      </a:lt2>
      <a:accent1>
        <a:srgbClr val="3366CC"/>
      </a:accent1>
      <a:accent2>
        <a:srgbClr val="00B000"/>
      </a:accent2>
      <a:accent3>
        <a:srgbClr val="FFFFFF"/>
      </a:accent3>
      <a:accent4>
        <a:srgbClr val="000082"/>
      </a:accent4>
      <a:accent5>
        <a:srgbClr val="ADB8E2"/>
      </a:accent5>
      <a:accent6>
        <a:srgbClr val="009F00"/>
      </a:accent6>
      <a:hlink>
        <a:srgbClr val="66CCFF"/>
      </a:hlink>
      <a:folHlink>
        <a:srgbClr val="FFE701"/>
      </a:folHlink>
    </a:clrScheme>
    <a:fontScheme name="STEXT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Chiller"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Chiller" pitchFamily="82" charset="0"/>
          </a:defRPr>
        </a:defPPr>
      </a:lstStyle>
    </a:lnDef>
  </a:objectDefaults>
  <a:extraClrSchemeLst>
    <a:extraClrScheme>
      <a:clrScheme name="STEX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EX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EX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EX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EX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EX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EX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EX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EX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EX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EX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EX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EXTTEMPLATE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00CC"/>
        </a:hlink>
        <a:folHlink>
          <a:srgbClr val="000099"/>
        </a:folHlink>
      </a:clrScheme>
      <a:clrMap bg1="lt1" tx1="dk1" bg2="lt2" tx2="dk2" accent1="accent1" accent2="accent2" accent3="accent3" accent4="accent4" accent5="accent5" accent6="accent6" hlink="hlink" folHlink="folHlink"/>
    </a:extraClrScheme>
    <a:extraClrScheme>
      <a:clrScheme name="STEXTTEMPLATE 14">
        <a:dk1>
          <a:srgbClr val="000000"/>
        </a:dk1>
        <a:lt1>
          <a:srgbClr val="FFFFFF"/>
        </a:lt1>
        <a:dk2>
          <a:srgbClr val="000000"/>
        </a:dk2>
        <a:lt2>
          <a:srgbClr val="66FFFF"/>
        </a:lt2>
        <a:accent1>
          <a:srgbClr val="BBE0E3"/>
        </a:accent1>
        <a:accent2>
          <a:srgbClr val="0066FF"/>
        </a:accent2>
        <a:accent3>
          <a:srgbClr val="FFFFFF"/>
        </a:accent3>
        <a:accent4>
          <a:srgbClr val="000000"/>
        </a:accent4>
        <a:accent5>
          <a:srgbClr val="DAEDEF"/>
        </a:accent5>
        <a:accent6>
          <a:srgbClr val="005CE7"/>
        </a:accent6>
        <a:hlink>
          <a:srgbClr val="0000CC"/>
        </a:hlink>
        <a:folHlink>
          <a:srgbClr val="000099"/>
        </a:folHlink>
      </a:clrScheme>
      <a:clrMap bg1="lt1" tx1="dk1" bg2="lt2" tx2="dk2" accent1="accent1" accent2="accent2" accent3="accent3" accent4="accent4" accent5="accent5" accent6="accent6" hlink="hlink" folHlink="folHlink"/>
    </a:extraClrScheme>
    <a:extraClrScheme>
      <a:clrScheme name="STEXTTEMPLATE 15">
        <a:dk1>
          <a:srgbClr val="000099"/>
        </a:dk1>
        <a:lt1>
          <a:srgbClr val="FFFFFF"/>
        </a:lt1>
        <a:dk2>
          <a:srgbClr val="CCFFFF"/>
        </a:dk2>
        <a:lt2>
          <a:srgbClr val="003399"/>
        </a:lt2>
        <a:accent1>
          <a:srgbClr val="3366CC"/>
        </a:accent1>
        <a:accent2>
          <a:srgbClr val="00B000"/>
        </a:accent2>
        <a:accent3>
          <a:srgbClr val="FFFFFF"/>
        </a:accent3>
        <a:accent4>
          <a:srgbClr val="000082"/>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STEXTTEMPLATE 16">
        <a:dk1>
          <a:srgbClr val="000099"/>
        </a:dk1>
        <a:lt1>
          <a:srgbClr val="FFFFFF"/>
        </a:lt1>
        <a:dk2>
          <a:srgbClr val="CCFFFF"/>
        </a:dk2>
        <a:lt2>
          <a:srgbClr val="000066"/>
        </a:lt2>
        <a:accent1>
          <a:srgbClr val="3366CC"/>
        </a:accent1>
        <a:accent2>
          <a:srgbClr val="00B000"/>
        </a:accent2>
        <a:accent3>
          <a:srgbClr val="FFFFFF"/>
        </a:accent3>
        <a:accent4>
          <a:srgbClr val="000082"/>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15627</TotalTime>
  <Words>6261</Words>
  <Application>Microsoft Office PowerPoint</Application>
  <PresentationFormat>On-screen Show (4:3)</PresentationFormat>
  <Paragraphs>1852</Paragraphs>
  <Slides>48</Slides>
  <Notes>35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Intel White</vt:lpstr>
      <vt:lpstr>STEXTTEMPLATE</vt:lpstr>
      <vt:lpstr>Visio</vt:lpstr>
      <vt:lpstr>Queens Bay Overview August 2011</vt:lpstr>
      <vt:lpstr>Legal Disclaimer</vt:lpstr>
      <vt:lpstr>Codename Decoder</vt:lpstr>
      <vt:lpstr>Why queens bay?</vt:lpstr>
      <vt:lpstr>Embedded Growth Today and Future</vt:lpstr>
      <vt:lpstr>#1 Problem for Queens Bay to address in the Deeply Embedded market</vt:lpstr>
      <vt:lpstr>What exactly is queens bay?</vt:lpstr>
      <vt:lpstr>Embedded Intel® AtomTM Processors Roadmap</vt:lpstr>
      <vt:lpstr>2010 ULP Architecture</vt:lpstr>
      <vt:lpstr>Slide 10</vt:lpstr>
      <vt:lpstr>Addressing the highly fragmented Embedded Market</vt:lpstr>
      <vt:lpstr>The benefits of flexibility</vt:lpstr>
      <vt:lpstr>Choice of IOH</vt:lpstr>
      <vt:lpstr>Queens Bay – A Platform Solution Codename for  the Intel® Atom™ Processor E6xx series</vt:lpstr>
      <vt:lpstr>Slide 15</vt:lpstr>
      <vt:lpstr>Tunnel Creek and Topcliff details</vt:lpstr>
      <vt:lpstr>Intel® Atom™ Processor E6xx series Features</vt:lpstr>
      <vt:lpstr>Processor SKUs</vt:lpstr>
      <vt:lpstr>Processor Memory Configurations</vt:lpstr>
      <vt:lpstr>System Clock </vt:lpstr>
      <vt:lpstr>Power Rails</vt:lpstr>
      <vt:lpstr>Intel® Atom™ Processor Z5xx vs. E6xx comparison</vt:lpstr>
      <vt:lpstr>Physical comparison</vt:lpstr>
      <vt:lpstr>Inte® PCH EG20T Features</vt:lpstr>
      <vt:lpstr>Slide 25</vt:lpstr>
      <vt:lpstr>Slide 26</vt:lpstr>
      <vt:lpstr>THIRD PARTY PRODUCTS</vt:lpstr>
      <vt:lpstr>OKI ML7213*  for Second Display Equipped Applications This information is provided as a courtesy to our customers. Reprinted with permission. Intel makes no claims about  the accuracy of this information. Contact the vendor directly for complete information about this device.</vt:lpstr>
      <vt:lpstr>OKI ML7223(V)* for Audio Centered Applications This information is provided as a courtesy to our customers. Reprinted with permission. Intel makes no claims about  the accuracy of this information. Contact the vendor directly for complete information about this device.</vt:lpstr>
      <vt:lpstr>Slide 30</vt:lpstr>
      <vt:lpstr>STMicro ConneXt*  This information is provided as a courtesy to our customers. Reprinted with permission. Intel makes no claims about  the accuracy of this information. Contact the vendor directly for complete information about this device.</vt:lpstr>
      <vt:lpstr>Rohm Power Management System (BD9590MWV*+BU7335MWV*) Designed for Queens Bay This information is provided as a courtesy to our customers. Reprinted with permission. Intel makes no claims about  the accuracy of this information. Contact the vendor directly for complete information about this device.</vt:lpstr>
      <vt:lpstr>Power Management System Block Diagram  This information is provided as a courtesy to our customers. Reprinted with permission. Intel makes no claims about  the accuracy of this information. Contact the vendor directly for complete information about this device.</vt:lpstr>
      <vt:lpstr>PMIC and CLK Gen Schedule  This information is provided as a courtesy to our customers. Reprinted with permission. Intel makes no claims about  the accuracy of this information. Contact the vendor directly for complete information about this device.</vt:lpstr>
      <vt:lpstr>Slide 35</vt:lpstr>
      <vt:lpstr>Slide 36</vt:lpstr>
      <vt:lpstr>Non-Intel Vendor Information</vt:lpstr>
      <vt:lpstr>BOARD AND SOFTWARE DETAILS</vt:lpstr>
      <vt:lpstr>Customer Reference Board / Development Kit</vt:lpstr>
      <vt:lpstr>Crown Bay: Little Bay + Shell Bay  (Topcliff IOH)</vt:lpstr>
      <vt:lpstr>Slide 41</vt:lpstr>
      <vt:lpstr>when can I get queens bay?</vt:lpstr>
      <vt:lpstr>Availability</vt:lpstr>
      <vt:lpstr>wheRE can I get more information?</vt:lpstr>
      <vt:lpstr>Posted Tunnel Creek customer collaterals</vt:lpstr>
      <vt:lpstr>Posted Topcliff customer collaterals</vt:lpstr>
      <vt:lpstr>Posted Firmware/Software Components</vt:lpstr>
      <vt:lpstr>backup</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Queens Bay** Overview</dc:title>
  <dc:creator>mniam</dc:creator>
  <cp:lastModifiedBy>mniam</cp:lastModifiedBy>
  <cp:revision>112</cp:revision>
  <dcterms:created xsi:type="dcterms:W3CDTF">2009-06-23T05:30:19Z</dcterms:created>
  <dcterms:modified xsi:type="dcterms:W3CDTF">2011-08-17T06:31:05Z</dcterms:modified>
</cp:coreProperties>
</file>