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99" r:id="rId1"/>
    <p:sldMasterId id="2147483719" r:id="rId2"/>
  </p:sldMasterIdLst>
  <p:notesMasterIdLst>
    <p:notesMasterId r:id="rId9"/>
  </p:notesMasterIdLst>
  <p:handoutMasterIdLst>
    <p:handoutMasterId r:id="rId10"/>
  </p:handoutMasterIdLst>
  <p:sldIdLst>
    <p:sldId id="507" r:id="rId3"/>
    <p:sldId id="505" r:id="rId4"/>
    <p:sldId id="365" r:id="rId5"/>
    <p:sldId id="366" r:id="rId6"/>
    <p:sldId id="370" r:id="rId7"/>
    <p:sldId id="508" r:id="rId8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Lucida Sans Unicode" pitchFamily="34" charset="0"/>
      <p:regular r:id="rId15"/>
    </p:embeddedFont>
  </p:embeddedFont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 Alberto" initials="C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558ED5"/>
    <a:srgbClr val="3A7DCE"/>
    <a:srgbClr val="FFFFFF"/>
    <a:srgbClr val="99CCFF"/>
    <a:srgbClr val="7DA9DF"/>
    <a:srgbClr val="D17F7D"/>
    <a:srgbClr val="DCE6F2"/>
    <a:srgbClr val="CCECFF"/>
    <a:srgbClr val="6666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4075" autoAdjust="0"/>
  </p:normalViewPr>
  <p:slideViewPr>
    <p:cSldViewPr>
      <p:cViewPr>
        <p:scale>
          <a:sx n="70" d="100"/>
          <a:sy n="70" d="100"/>
        </p:scale>
        <p:origin x="-12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42"/>
    </p:cViewPr>
  </p:sorterViewPr>
  <p:notesViewPr>
    <p:cSldViewPr>
      <p:cViewPr varScale="1">
        <p:scale>
          <a:sx n="58" d="100"/>
          <a:sy n="58" d="100"/>
        </p:scale>
        <p:origin x="-214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20T19:34:45.903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47D59-D002-48BC-A162-245258184E74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346E5-23C3-441E-96AF-1C518F09AA1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6764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19142-D959-430C-A3DC-4A1D037A4E12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0199C-4B9C-43E0-9132-4085FCAABBB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188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0199C-4B9C-43E0-9132-4085FCAABBB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0199C-4B9C-43E0-9132-4085FCAABBB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2C1644-60AF-47ED-9C90-1C60E3524A92}" type="slidenum">
              <a:rPr lang="en-US" altLang="zh-TW" smtClean="0">
                <a:latin typeface="Arial" pitchFamily="34" charset="0"/>
              </a:rPr>
              <a:pPr/>
              <a:t>4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29000"/>
          </a:xfrm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7356" tIns="43678" rIns="87356" bIns="43678"/>
          <a:lstStyle/>
          <a:p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95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7753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82A56-DED2-4372-87B5-314A04EC53C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AAA0-A4D1-4389-9503-0A5C4F71A5BB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6553200" y="6286520"/>
            <a:ext cx="2133600" cy="365125"/>
          </a:xfrm>
        </p:spPr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0BB1-AC8C-43F3-9AE6-CFE75E85D384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905B-AE73-4CDE-A826-5EDFDB8897EF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AAA0-A4D1-4389-9503-0A5C4F71A5BB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6553200" y="6286520"/>
            <a:ext cx="2133600" cy="365125"/>
          </a:xfrm>
        </p:spPr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6" name="群組 5"/>
          <p:cNvGrpSpPr/>
          <p:nvPr userDrawn="1"/>
        </p:nvGrpSpPr>
        <p:grpSpPr>
          <a:xfrm>
            <a:off x="0" y="2500306"/>
            <a:ext cx="9144032" cy="2214578"/>
            <a:chOff x="0" y="2500306"/>
            <a:chExt cx="9144032" cy="2214578"/>
          </a:xfrm>
        </p:grpSpPr>
        <p:sp>
          <p:nvSpPr>
            <p:cNvPr id="7" name="矩形 6"/>
            <p:cNvSpPr/>
            <p:nvPr/>
          </p:nvSpPr>
          <p:spPr>
            <a:xfrm>
              <a:off x="2071670" y="2500306"/>
              <a:ext cx="4786346" cy="2214578"/>
            </a:xfrm>
            <a:prstGeom prst="rect">
              <a:avLst/>
            </a:prstGeom>
            <a:solidFill>
              <a:srgbClr val="80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0" y="2500306"/>
              <a:ext cx="2197586" cy="221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矩形 8"/>
            <p:cNvSpPr/>
            <p:nvPr/>
          </p:nvSpPr>
          <p:spPr>
            <a:xfrm>
              <a:off x="6858016" y="2500306"/>
              <a:ext cx="2286016" cy="2214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" name="圖片 9" descr="AAEON-Logo-with-White-Board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285720" y="472828"/>
            <a:ext cx="1857387" cy="741594"/>
          </a:xfrm>
          <a:prstGeom prst="rect">
            <a:avLst/>
          </a:prstGeom>
        </p:spPr>
      </p:pic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543188" y="2887669"/>
            <a:ext cx="602934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5" name="文字方塊 14"/>
          <p:cNvSpPr txBox="1"/>
          <p:nvPr userDrawn="1"/>
        </p:nvSpPr>
        <p:spPr>
          <a:xfrm>
            <a:off x="2428860" y="6524976"/>
            <a:ext cx="41434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50" dirty="0" smtClean="0">
                <a:solidFill>
                  <a:schemeClr val="tx2">
                    <a:lumMod val="50000"/>
                  </a:schemeClr>
                </a:solidFill>
              </a:rPr>
              <a:t>Confidential.</a:t>
            </a:r>
            <a:r>
              <a:rPr lang="en-US" altLang="zh-TW" sz="1050" baseline="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altLang="zh-TW" sz="1050" dirty="0" smtClean="0">
                <a:solidFill>
                  <a:schemeClr val="tx2">
                    <a:lumMod val="50000"/>
                  </a:schemeClr>
                </a:solidFill>
              </a:rPr>
              <a:t>©AAEON</a:t>
            </a:r>
            <a:r>
              <a:rPr lang="en-US" altLang="zh-TW" sz="1050" baseline="0" dirty="0" smtClean="0">
                <a:solidFill>
                  <a:schemeClr val="tx2">
                    <a:lumMod val="50000"/>
                  </a:schemeClr>
                </a:solidFill>
              </a:rPr>
              <a:t> Technology Inc.   All rights reserved.</a:t>
            </a:r>
            <a:endParaRPr lang="zh-TW" altLang="en-US" sz="105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D33B-9D8F-4094-8E4E-85A51DD7FEF2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42844" y="2357430"/>
            <a:ext cx="7072362" cy="221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矩形 7"/>
          <p:cNvSpPr/>
          <p:nvPr userDrawn="1"/>
        </p:nvSpPr>
        <p:spPr>
          <a:xfrm>
            <a:off x="142844" y="2357430"/>
            <a:ext cx="7072362" cy="221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6786578" y="2357430"/>
            <a:ext cx="2357454" cy="22145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32" y="2357430"/>
            <a:ext cx="6786610" cy="2214578"/>
          </a:xfrm>
          <a:prstGeom prst="rect">
            <a:avLst/>
          </a:prstGeom>
          <a:solidFill>
            <a:srgbClr val="7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 descr="AAEON-Logo-with-White-Board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643834" y="214290"/>
            <a:ext cx="1321275" cy="527542"/>
          </a:xfrm>
          <a:prstGeom prst="rect">
            <a:avLst/>
          </a:prstGeom>
        </p:spPr>
      </p:pic>
      <p:grpSp>
        <p:nvGrpSpPr>
          <p:cNvPr id="12" name="群組 9"/>
          <p:cNvGrpSpPr/>
          <p:nvPr userDrawn="1"/>
        </p:nvGrpSpPr>
        <p:grpSpPr>
          <a:xfrm>
            <a:off x="4045" y="6429396"/>
            <a:ext cx="9139987" cy="428628"/>
            <a:chOff x="4045" y="6429396"/>
            <a:chExt cx="9139987" cy="428628"/>
          </a:xfrm>
        </p:grpSpPr>
        <p:sp>
          <p:nvSpPr>
            <p:cNvPr id="13" name="矩形 12"/>
            <p:cNvSpPr/>
            <p:nvPr/>
          </p:nvSpPr>
          <p:spPr>
            <a:xfrm>
              <a:off x="357158" y="6429396"/>
              <a:ext cx="5715040" cy="428604"/>
            </a:xfrm>
            <a:prstGeom prst="rect">
              <a:avLst/>
            </a:prstGeom>
            <a:solidFill>
              <a:srgbClr val="80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6072198" y="6429396"/>
              <a:ext cx="3071834" cy="42862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045" y="6429396"/>
              <a:ext cx="424551" cy="428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6" name="投影片編號版面配置區 5"/>
          <p:cNvSpPr txBox="1">
            <a:spLocks/>
          </p:cNvSpPr>
          <p:nvPr userDrawn="1"/>
        </p:nvSpPr>
        <p:spPr>
          <a:xfrm>
            <a:off x="6786578" y="6429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</a:t>
            </a:r>
            <a:fld id="{E740E9EC-BF4D-4F1B-BD99-B34175EE1192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文字方塊 16"/>
          <p:cNvSpPr txBox="1"/>
          <p:nvPr userDrawn="1"/>
        </p:nvSpPr>
        <p:spPr>
          <a:xfrm>
            <a:off x="714348" y="6557421"/>
            <a:ext cx="6715172" cy="22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000"/>
              </a:lnSpc>
            </a:pPr>
            <a:r>
              <a:rPr lang="en-US" altLang="zh-TW" sz="1200" b="1" dirty="0" smtClean="0">
                <a:solidFill>
                  <a:schemeClr val="tx2"/>
                </a:solidFill>
              </a:rPr>
              <a:t>AAEON 2014 COMPANY PRESENTATION      </a:t>
            </a:r>
            <a:r>
              <a:rPr lang="en-US" altLang="zh-TW" sz="1200" dirty="0" smtClean="0">
                <a:solidFill>
                  <a:schemeClr val="bg1"/>
                </a:solidFill>
              </a:rPr>
              <a:t>©AAEON</a:t>
            </a:r>
            <a:r>
              <a:rPr lang="en-US" altLang="zh-TW" sz="1200" baseline="0" dirty="0" smtClean="0">
                <a:solidFill>
                  <a:schemeClr val="bg1"/>
                </a:solidFill>
              </a:rPr>
              <a:t> Technology Inc.     All rights reserved.  </a:t>
            </a:r>
            <a:r>
              <a:rPr lang="en-US" altLang="zh-TW" sz="1200" dirty="0" smtClean="0">
                <a:solidFill>
                  <a:schemeClr val="bg1"/>
                </a:solidFill>
              </a:rPr>
              <a:t>Confidential.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2F0-B72E-4975-B32F-859AE4862C2E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文字版面配置區 2"/>
          <p:cNvSpPr>
            <a:spLocks noGrp="1"/>
          </p:cNvSpPr>
          <p:nvPr>
            <p:ph type="body" idx="13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6786578" y="2357430"/>
            <a:ext cx="2357454" cy="22145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-32" y="2357430"/>
            <a:ext cx="6786610" cy="2214578"/>
          </a:xfrm>
          <a:prstGeom prst="rect">
            <a:avLst/>
          </a:prstGeom>
          <a:solidFill>
            <a:srgbClr val="7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" name="圖片 9" descr="AAEON-Logo-with-White-Board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643834" y="214290"/>
            <a:ext cx="1321275" cy="527542"/>
          </a:xfrm>
          <a:prstGeom prst="rect">
            <a:avLst/>
          </a:prstGeom>
        </p:spPr>
      </p:pic>
      <p:grpSp>
        <p:nvGrpSpPr>
          <p:cNvPr id="11" name="群組 9"/>
          <p:cNvGrpSpPr/>
          <p:nvPr userDrawn="1"/>
        </p:nvGrpSpPr>
        <p:grpSpPr>
          <a:xfrm>
            <a:off x="4045" y="6429396"/>
            <a:ext cx="9139987" cy="428628"/>
            <a:chOff x="4045" y="6429396"/>
            <a:chExt cx="9139987" cy="428628"/>
          </a:xfrm>
        </p:grpSpPr>
        <p:sp>
          <p:nvSpPr>
            <p:cNvPr id="12" name="矩形 11"/>
            <p:cNvSpPr/>
            <p:nvPr/>
          </p:nvSpPr>
          <p:spPr>
            <a:xfrm>
              <a:off x="357158" y="6429396"/>
              <a:ext cx="5715040" cy="428604"/>
            </a:xfrm>
            <a:prstGeom prst="rect">
              <a:avLst/>
            </a:prstGeom>
            <a:solidFill>
              <a:srgbClr val="80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072198" y="6429396"/>
              <a:ext cx="3071834" cy="42862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4045" y="6429396"/>
              <a:ext cx="424551" cy="428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5" name="投影片編號版面配置區 5"/>
          <p:cNvSpPr txBox="1">
            <a:spLocks/>
          </p:cNvSpPr>
          <p:nvPr userDrawn="1"/>
        </p:nvSpPr>
        <p:spPr>
          <a:xfrm>
            <a:off x="6786578" y="6429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</a:t>
            </a:r>
            <a:fld id="{E740E9EC-BF4D-4F1B-BD99-B34175EE1192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文字方塊 15"/>
          <p:cNvSpPr txBox="1"/>
          <p:nvPr userDrawn="1"/>
        </p:nvSpPr>
        <p:spPr>
          <a:xfrm>
            <a:off x="714348" y="6557421"/>
            <a:ext cx="6715172" cy="22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000"/>
              </a:lnSpc>
            </a:pPr>
            <a:r>
              <a:rPr lang="en-US" altLang="zh-TW" sz="1200" b="1" dirty="0" smtClean="0">
                <a:solidFill>
                  <a:schemeClr val="tx2"/>
                </a:solidFill>
              </a:rPr>
              <a:t>AAEON 2013 COMPANY PRESENTATION      </a:t>
            </a:r>
            <a:r>
              <a:rPr lang="en-US" altLang="zh-TW" sz="1200" dirty="0" smtClean="0">
                <a:solidFill>
                  <a:schemeClr val="bg1"/>
                </a:solidFill>
              </a:rPr>
              <a:t>©AAEON</a:t>
            </a:r>
            <a:r>
              <a:rPr lang="en-US" altLang="zh-TW" sz="1200" baseline="0" dirty="0" smtClean="0">
                <a:solidFill>
                  <a:schemeClr val="bg1"/>
                </a:solidFill>
              </a:rPr>
              <a:t> Technology Inc.     All rights reserved.  </a:t>
            </a:r>
            <a:r>
              <a:rPr lang="en-US" altLang="zh-TW" sz="1200" dirty="0" smtClean="0">
                <a:solidFill>
                  <a:schemeClr val="bg1"/>
                </a:solidFill>
              </a:rPr>
              <a:t>Confidential.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9B4E-67C6-4AAA-88F1-D914DE1CCD92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5E92-B38B-428B-8818-9AC3229C607A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8F4C-330F-4403-8C5E-2B27987A2EAE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E967-2FF9-4923-B476-338AE49BD24A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2"/>
          </p:nvPr>
        </p:nvSpPr>
        <p:spPr>
          <a:xfrm>
            <a:off x="3124200" y="6350023"/>
            <a:ext cx="2895600" cy="365125"/>
          </a:xfrm>
        </p:spPr>
        <p:txBody>
          <a:bodyPr/>
          <a:lstStyle>
            <a:lvl1pPr>
              <a:defRPr sz="1400"/>
            </a:lvl1pPr>
          </a:lstStyle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F999-71D4-4463-AF78-FFC133E2F117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D33B-9D8F-4094-8E4E-85A51DD7FEF2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852C-E0F9-4169-AB41-211B575677FF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0BB1-AC8C-43F3-9AE6-CFE75E85D384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905B-AE73-4CDE-A826-5EDFDB8897EF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F9D8-0D91-454E-BEAC-F0573494EE96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l"/>
            <a:r>
              <a:rPr lang="en-US" altLang="zh-TW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Subtitle</a:t>
            </a:r>
            <a:endParaRPr lang="zh-TW" altLang="en-US" sz="38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" name="內容版面配置區 12"/>
          <p:cNvSpPr>
            <a:spLocks noGrp="1"/>
          </p:cNvSpPr>
          <p:nvPr userDrawn="1"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First Layer</a:t>
            </a:r>
          </a:p>
          <a:p>
            <a:pPr lvl="1"/>
            <a:r>
              <a:rPr lang="en-US" altLang="zh-TW" dirty="0" smtClean="0"/>
              <a:t>Second Layer</a:t>
            </a:r>
          </a:p>
          <a:p>
            <a:pPr lvl="2"/>
            <a:r>
              <a:rPr lang="en-US" altLang="zh-TW" dirty="0" smtClean="0"/>
              <a:t>Third Layer</a:t>
            </a:r>
          </a:p>
          <a:p>
            <a:pPr lvl="3"/>
            <a:r>
              <a:rPr lang="en-US" altLang="zh-TW" dirty="0" smtClean="0"/>
              <a:t>Forth Layer</a:t>
            </a:r>
            <a:endParaRPr lang="zh-TW" altLang="en-US" dirty="0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3643306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25E56D8-8B50-4FDB-9F98-3FF1451E0322}" type="datetime1">
              <a:rPr lang="zh-TW" altLang="en-US" smtClean="0"/>
              <a:pPr>
                <a:defRPr/>
              </a:pPr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6A77E-F6FA-477B-9B9E-43FEF820ED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246063"/>
            <a:ext cx="7773988" cy="5849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6712C-F8CC-46E7-8881-60F591205C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C4C6C-A5C5-43B5-9518-727AD397D87F}" type="datetime1">
              <a:rPr lang="zh-TW" altLang="en-US" smtClean="0"/>
              <a:pPr>
                <a:defRPr/>
              </a:pPr>
              <a:t>2014/4/22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4011-9A65-419A-A30F-B88C7F96D7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979A-2689-4F2A-9F10-AF90320625CE}" type="datetime1">
              <a:rPr lang="zh-TW" altLang="en-US" smtClean="0"/>
              <a:pPr>
                <a:defRPr/>
              </a:pPr>
              <a:t>2014/4/22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1356-9BFF-4101-B05B-0CA6CF729E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6553200" y="6286520"/>
            <a:ext cx="2133600" cy="365125"/>
          </a:xfrm>
        </p:spPr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 dirty="0"/>
          </a:p>
        </p:txBody>
      </p:sp>
      <p:grpSp>
        <p:nvGrpSpPr>
          <p:cNvPr id="2" name="群組 5"/>
          <p:cNvGrpSpPr/>
          <p:nvPr userDrawn="1"/>
        </p:nvGrpSpPr>
        <p:grpSpPr>
          <a:xfrm>
            <a:off x="0" y="2500306"/>
            <a:ext cx="9144032" cy="2214578"/>
            <a:chOff x="0" y="2500306"/>
            <a:chExt cx="9144032" cy="2214578"/>
          </a:xfrm>
        </p:grpSpPr>
        <p:sp>
          <p:nvSpPr>
            <p:cNvPr id="7" name="矩形 6"/>
            <p:cNvSpPr/>
            <p:nvPr/>
          </p:nvSpPr>
          <p:spPr>
            <a:xfrm>
              <a:off x="2071670" y="2500306"/>
              <a:ext cx="4786346" cy="2214578"/>
            </a:xfrm>
            <a:prstGeom prst="rect">
              <a:avLst/>
            </a:prstGeom>
            <a:solidFill>
              <a:srgbClr val="80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500306"/>
              <a:ext cx="2197586" cy="221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矩形 8"/>
            <p:cNvSpPr/>
            <p:nvPr/>
          </p:nvSpPr>
          <p:spPr>
            <a:xfrm>
              <a:off x="6858016" y="2500306"/>
              <a:ext cx="2286016" cy="2214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0" name="圖片 9" descr="AAEON-Logo-with-White-Board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472828"/>
            <a:ext cx="1857387" cy="741594"/>
          </a:xfrm>
          <a:prstGeom prst="rect">
            <a:avLst/>
          </a:prstGeom>
        </p:spPr>
      </p:pic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543188" y="2887669"/>
            <a:ext cx="602934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5" name="文字方塊 14"/>
          <p:cNvSpPr txBox="1"/>
          <p:nvPr userDrawn="1"/>
        </p:nvSpPr>
        <p:spPr>
          <a:xfrm>
            <a:off x="2428860" y="6524976"/>
            <a:ext cx="41434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50" dirty="0" smtClean="0">
                <a:solidFill>
                  <a:schemeClr val="tx2">
                    <a:lumMod val="50000"/>
                  </a:schemeClr>
                </a:solidFill>
              </a:rPr>
              <a:t>Confidential.</a:t>
            </a:r>
            <a:r>
              <a:rPr lang="en-US" altLang="zh-TW" sz="1050" baseline="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altLang="zh-TW" sz="1050" dirty="0" smtClean="0">
                <a:solidFill>
                  <a:schemeClr val="tx2">
                    <a:lumMod val="50000"/>
                  </a:schemeClr>
                </a:solidFill>
              </a:rPr>
              <a:t>©AAEON</a:t>
            </a:r>
            <a:r>
              <a:rPr lang="en-US" altLang="zh-TW" sz="1050" baseline="0" dirty="0" smtClean="0">
                <a:solidFill>
                  <a:schemeClr val="tx2">
                    <a:lumMod val="50000"/>
                  </a:schemeClr>
                </a:solidFill>
              </a:rPr>
              <a:t> Technology Inc.   All rights reserved.</a:t>
            </a:r>
            <a:endParaRPr lang="zh-TW" altLang="en-US" sz="105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C2F0-B72E-4975-B32F-859AE4862C2E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9B4E-67C6-4AAA-88F1-D914DE1CCD92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5E92-B38B-428B-8818-9AC3229C607A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8F4C-330F-4403-8C5E-2B27987A2EAE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E967-2FF9-4923-B476-338AE49BD24A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2"/>
          </p:nvPr>
        </p:nvSpPr>
        <p:spPr>
          <a:xfrm>
            <a:off x="3124200" y="6350023"/>
            <a:ext cx="2895600" cy="365125"/>
          </a:xfrm>
        </p:spPr>
        <p:txBody>
          <a:bodyPr/>
          <a:lstStyle>
            <a:lvl1pPr>
              <a:defRPr sz="1400"/>
            </a:lvl1pPr>
          </a:lstStyle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F999-71D4-4463-AF78-FFC133E2F117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852C-E0F9-4169-AB41-211B575677FF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113DC-560B-4055-B1F0-1A045A61EC56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" name="圖片 9" descr="AAEON-Logo-with-White-Board.png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7643834" y="214290"/>
            <a:ext cx="1321275" cy="527542"/>
          </a:xfrm>
          <a:prstGeom prst="rect">
            <a:avLst/>
          </a:prstGeom>
        </p:spPr>
      </p:pic>
      <p:grpSp>
        <p:nvGrpSpPr>
          <p:cNvPr id="11" name="群組 9"/>
          <p:cNvGrpSpPr/>
          <p:nvPr userDrawn="1"/>
        </p:nvGrpSpPr>
        <p:grpSpPr>
          <a:xfrm>
            <a:off x="4045" y="6429396"/>
            <a:ext cx="9139987" cy="428628"/>
            <a:chOff x="4045" y="6429396"/>
            <a:chExt cx="9139987" cy="428628"/>
          </a:xfrm>
        </p:grpSpPr>
        <p:sp>
          <p:nvSpPr>
            <p:cNvPr id="12" name="矩形 11"/>
            <p:cNvSpPr/>
            <p:nvPr/>
          </p:nvSpPr>
          <p:spPr>
            <a:xfrm>
              <a:off x="357158" y="6429396"/>
              <a:ext cx="5715040" cy="428604"/>
            </a:xfrm>
            <a:prstGeom prst="rect">
              <a:avLst/>
            </a:prstGeom>
            <a:solidFill>
              <a:srgbClr val="80AB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072198" y="6429396"/>
              <a:ext cx="3071834" cy="42862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4045" y="6429396"/>
              <a:ext cx="424551" cy="428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5" name="投影片編號版面配置區 5"/>
          <p:cNvSpPr txBox="1">
            <a:spLocks/>
          </p:cNvSpPr>
          <p:nvPr userDrawn="1"/>
        </p:nvSpPr>
        <p:spPr>
          <a:xfrm>
            <a:off x="6786578" y="64293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</a:t>
            </a:r>
            <a:fld id="{E740E9EC-BF4D-4F1B-BD99-B34175EE1192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文字方塊 15"/>
          <p:cNvSpPr txBox="1"/>
          <p:nvPr userDrawn="1"/>
        </p:nvSpPr>
        <p:spPr>
          <a:xfrm>
            <a:off x="714348" y="6557421"/>
            <a:ext cx="6715172" cy="229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000"/>
              </a:lnSpc>
            </a:pPr>
            <a:r>
              <a:rPr lang="en-US" altLang="zh-TW" sz="1200" b="1" dirty="0" smtClean="0">
                <a:solidFill>
                  <a:schemeClr val="tx2"/>
                </a:solidFill>
              </a:rPr>
              <a:t>AAEON 2014 COMPANY PRESENTATION      </a:t>
            </a:r>
            <a:r>
              <a:rPr lang="en-US" altLang="zh-TW" sz="1200" dirty="0" smtClean="0">
                <a:solidFill>
                  <a:schemeClr val="bg1"/>
                </a:solidFill>
              </a:rPr>
              <a:t>©AAEON</a:t>
            </a:r>
            <a:r>
              <a:rPr lang="en-US" altLang="zh-TW" sz="1200" baseline="0" dirty="0" smtClean="0">
                <a:solidFill>
                  <a:schemeClr val="bg1"/>
                </a:solidFill>
              </a:rPr>
              <a:t> Technology Inc.     All rights reserved.  </a:t>
            </a:r>
            <a:r>
              <a:rPr lang="en-US" altLang="zh-TW" sz="1200" dirty="0" smtClean="0">
                <a:solidFill>
                  <a:schemeClr val="bg1"/>
                </a:solidFill>
              </a:rPr>
              <a:t>Confidential.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113DC-560B-4055-B1F0-1A045A61EC56}" type="datetime1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B96E-807A-47F8-A9E4-68D5570DB9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ales@aaeon.com.t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42910" y="1928802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bg1"/>
                </a:solidFill>
              </a:rPr>
              <a:t>The Company</a:t>
            </a:r>
            <a:endParaRPr lang="zh-TW" altLang="en-US" sz="2000" dirty="0">
              <a:solidFill>
                <a:schemeClr val="bg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86578" y="4786322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/>
              <a:t>April, 2014</a:t>
            </a:r>
            <a:endParaRPr lang="zh-TW" altLang="en-US" sz="24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357422" y="4143600"/>
            <a:ext cx="6500858" cy="5000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Part 6 eEnterprise</a:t>
            </a:r>
            <a:endParaRPr kumimoji="0" lang="zh-TW" altLang="en-US" sz="2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86000" y="2933993"/>
            <a:ext cx="4572000" cy="10132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ts val="3500"/>
              </a:lnSpc>
              <a:spcBef>
                <a:spcPct val="0"/>
              </a:spcBef>
              <a:defRPr/>
            </a:pPr>
            <a:r>
              <a:rPr lang="en-US" altLang="zh-TW" sz="6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AAEON 2014</a:t>
            </a:r>
            <a:r>
              <a:rPr lang="en-US" altLang="zh-TW" sz="6000" dirty="0" smtClean="0">
                <a:solidFill>
                  <a:prstClr val="white"/>
                </a:solidFill>
              </a:rPr>
              <a:t/>
            </a:r>
            <a:br>
              <a:rPr lang="en-US" altLang="zh-TW" sz="6000" dirty="0" smtClean="0">
                <a:solidFill>
                  <a:prstClr val="white"/>
                </a:solidFill>
              </a:rPr>
            </a:br>
            <a:r>
              <a:rPr lang="en-US" altLang="zh-TW" sz="4000" i="1" dirty="0" smtClean="0">
                <a:solidFill>
                  <a:prstClr val="white"/>
                </a:solidFill>
              </a:rPr>
              <a:t>an </a:t>
            </a:r>
            <a:r>
              <a:rPr lang="en-US" altLang="zh-TW" sz="4000" b="1" i="1" dirty="0" smtClean="0">
                <a:solidFill>
                  <a:prstClr val="white"/>
                </a:solidFill>
              </a:rPr>
              <a:t>ASUS</a:t>
            </a:r>
            <a:r>
              <a:rPr lang="en-US" altLang="zh-TW" sz="4000" i="1" dirty="0" smtClean="0">
                <a:solidFill>
                  <a:prstClr val="white"/>
                </a:solidFill>
              </a:rPr>
              <a:t> assoc. co.</a:t>
            </a:r>
            <a:endParaRPr lang="zh-TW" altLang="en-US" sz="4000" i="1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643306" y="2677065"/>
            <a:ext cx="4143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b="1" dirty="0" smtClean="0">
                <a:solidFill>
                  <a:schemeClr val="bg1"/>
                </a:solidFill>
              </a:rPr>
              <a:t>AAEON eEnterprise</a:t>
            </a:r>
            <a:endParaRPr lang="zh-TW" altLang="en-US" sz="4000" b="1" dirty="0">
              <a:solidFill>
                <a:schemeClr val="bg1"/>
              </a:solidFill>
            </a:endParaRPr>
          </a:p>
        </p:txBody>
      </p:sp>
      <p:pic>
        <p:nvPicPr>
          <p:cNvPr id="343042" name="Picture 2" descr="http://www.allthingscrm.com/crm-news/wp-content/uploads/2010/05/CRM-Application-Development-What-this-means-for-your-erp-system-300x2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09" y="2285992"/>
            <a:ext cx="2857521" cy="235745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571472" y="1643050"/>
            <a:ext cx="2428892" cy="50006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Part 6</a:t>
            </a:r>
            <a:endParaRPr kumimoji="0" lang="zh-TW" altLang="en-US" sz="660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56" y="1557338"/>
            <a:ext cx="8421532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2800" dirty="0" smtClean="0">
                <a:solidFill>
                  <a:schemeClr val="tx2"/>
                </a:solidFill>
              </a:rPr>
              <a:t>eEnterprise – </a:t>
            </a:r>
            <a:r>
              <a:rPr lang="en-US" altLang="zh-TW" sz="2800" dirty="0" smtClean="0">
                <a:solidFill>
                  <a:srgbClr val="FF0000"/>
                </a:solidFill>
              </a:rPr>
              <a:t>Enabling business… Anytime, Anywhere</a:t>
            </a:r>
            <a:r>
              <a:rPr lang="en-US" altLang="zh-TW" sz="2800" i="1" dirty="0" smtClean="0">
                <a:solidFill>
                  <a:srgbClr val="FF0000"/>
                </a:solidFill>
              </a:rPr>
              <a:t> </a:t>
            </a:r>
            <a:endParaRPr lang="en-US" altLang="zh-TW" sz="2400" i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SzPct val="75000"/>
            </a:pPr>
            <a:r>
              <a:rPr lang="en-US" altLang="zh-TW" sz="1800" dirty="0" smtClean="0">
                <a:solidFill>
                  <a:schemeClr val="tx2"/>
                </a:solidFill>
              </a:rPr>
              <a:t>For Employee: eLearning,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eOperation</a:t>
            </a:r>
            <a:r>
              <a:rPr lang="en-US" altLang="zh-TW" sz="1800" dirty="0" smtClean="0">
                <a:solidFill>
                  <a:schemeClr val="tx2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ePulse</a:t>
            </a:r>
            <a:r>
              <a:rPr lang="en-US" altLang="zh-TW" sz="1800" dirty="0" smtClean="0">
                <a:solidFill>
                  <a:schemeClr val="tx2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eFunnel</a:t>
            </a:r>
            <a:r>
              <a:rPr lang="en-US" altLang="zh-TW" sz="1800" dirty="0" smtClean="0">
                <a:solidFill>
                  <a:schemeClr val="tx2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eFAE</a:t>
            </a:r>
            <a:r>
              <a:rPr lang="en-US" altLang="zh-TW" sz="1800" dirty="0" smtClean="0">
                <a:solidFill>
                  <a:schemeClr val="tx2"/>
                </a:solidFill>
              </a:rPr>
              <a:t> and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eRMA</a:t>
            </a:r>
            <a:endParaRPr lang="en-US" altLang="zh-TW" sz="18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SzPct val="75000"/>
            </a:pPr>
            <a:r>
              <a:rPr lang="en-US" altLang="zh-TW" sz="1800" dirty="0" smtClean="0">
                <a:solidFill>
                  <a:schemeClr val="tx2"/>
                </a:solidFill>
              </a:rPr>
              <a:t>For Customers: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eRegistration</a:t>
            </a:r>
            <a:r>
              <a:rPr lang="en-US" altLang="zh-TW" sz="1800" dirty="0" smtClean="0">
                <a:solidFill>
                  <a:schemeClr val="tx2"/>
                </a:solidFill>
              </a:rPr>
              <a:t>, eB2B2C,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eBTOS</a:t>
            </a:r>
            <a:r>
              <a:rPr lang="en-US" altLang="zh-TW" sz="1800" dirty="0" smtClean="0">
                <a:solidFill>
                  <a:schemeClr val="tx2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eFAE</a:t>
            </a:r>
            <a:r>
              <a:rPr lang="en-US" altLang="zh-TW" sz="1800" dirty="0" smtClean="0">
                <a:solidFill>
                  <a:schemeClr val="tx2"/>
                </a:solidFill>
              </a:rPr>
              <a:t> and </a:t>
            </a:r>
            <a:r>
              <a:rPr lang="en-US" altLang="zh-TW" sz="1800" dirty="0" err="1" smtClean="0">
                <a:solidFill>
                  <a:schemeClr val="tx2"/>
                </a:solidFill>
              </a:rPr>
              <a:t>eRMA</a:t>
            </a:r>
            <a:endParaRPr lang="en-US" altLang="zh-TW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altLang="zh-TW" sz="1800" dirty="0" smtClean="0">
                <a:solidFill>
                  <a:schemeClr val="tx2"/>
                </a:solidFill>
              </a:rPr>
              <a:t>Globalize FAE and RMA capabilities delivering 100% customer satisfaction 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 altLang="zh-TW" sz="1800" dirty="0" smtClean="0">
                <a:solidFill>
                  <a:schemeClr val="tx2"/>
                </a:solidFill>
              </a:rPr>
              <a:t>Turn-Key services delivering exceptional VALUE to customers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solidFill>
                  <a:schemeClr val="tx2"/>
                </a:solidFill>
              </a:rPr>
              <a:t>Global Quality Management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 smtClean="0">
                <a:solidFill>
                  <a:schemeClr val="tx2"/>
                </a:solidFill>
              </a:rPr>
              <a:t>World-wide inventory management and quality control</a:t>
            </a:r>
            <a:endParaRPr lang="en-US" altLang="zh-TW" sz="2000" u="sng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solidFill>
                  <a:schemeClr val="tx2"/>
                </a:solidFill>
              </a:rPr>
              <a:t>Logistics Services</a:t>
            </a:r>
            <a:endParaRPr lang="en-US" altLang="zh-TW" sz="2000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altLang="zh-TW" sz="1800" dirty="0" smtClean="0">
                <a:solidFill>
                  <a:schemeClr val="tx2"/>
                </a:solidFill>
              </a:rPr>
              <a:t>RMA TAT = 93%@7 (93% at 7 working days), FAE response = 95%@24 Hrs for 1</a:t>
            </a:r>
            <a:r>
              <a:rPr lang="en-US" altLang="zh-TW" sz="1800" baseline="30000" dirty="0" smtClean="0">
                <a:solidFill>
                  <a:schemeClr val="tx2"/>
                </a:solidFill>
              </a:rPr>
              <a:t>st</a:t>
            </a:r>
            <a:r>
              <a:rPr lang="en-US" altLang="zh-TW" sz="1800" dirty="0" smtClean="0">
                <a:solidFill>
                  <a:schemeClr val="tx2"/>
                </a:solidFill>
              </a:rPr>
              <a:t> reply.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n-US" altLang="zh-TW" sz="1800" dirty="0" smtClean="0">
                <a:solidFill>
                  <a:schemeClr val="tx2"/>
                </a:solidFill>
              </a:rPr>
              <a:t>Professional technical support and service through Global FAE Network,  differentiating AAEON from all “others”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  <a:cs typeface="Lucida Sans Unicode" pitchFamily="34" charset="0"/>
              </a:rPr>
              <a:t>Non-Stop Services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4234" name="AutoShape 1034"/>
          <p:cNvSpPr>
            <a:spLocks noChangeArrowheads="1"/>
          </p:cNvSpPr>
          <p:nvPr/>
        </p:nvSpPr>
        <p:spPr bwMode="auto">
          <a:xfrm>
            <a:off x="357158" y="3402019"/>
            <a:ext cx="831850" cy="1506537"/>
          </a:xfrm>
          <a:prstGeom prst="downArrowCallout">
            <a:avLst>
              <a:gd name="adj1" fmla="val 25000"/>
              <a:gd name="adj2" fmla="val 25000"/>
              <a:gd name="adj3" fmla="val 30184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1100" b="1" dirty="0" err="1">
                <a:solidFill>
                  <a:schemeClr val="bg2"/>
                </a:solidFill>
                <a:latin typeface="+mj-lt"/>
              </a:rPr>
              <a:t>eA</a:t>
            </a:r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/R</a:t>
            </a:r>
          </a:p>
          <a:p>
            <a:pPr algn="ctr"/>
            <a:r>
              <a:rPr lang="en-US" altLang="zh-TW" sz="1100" b="1" dirty="0">
                <a:solidFill>
                  <a:srgbClr val="FF0000"/>
                </a:solidFill>
                <a:latin typeface="+mj-lt"/>
              </a:rPr>
              <a:t>(</a:t>
            </a:r>
            <a:r>
              <a:rPr lang="en-US" altLang="zh-TW" sz="1100" b="1" dirty="0" smtClean="0">
                <a:solidFill>
                  <a:srgbClr val="FF0000"/>
                </a:solidFill>
                <a:latin typeface="+mj-lt"/>
              </a:rPr>
              <a:t>Finance)</a:t>
            </a:r>
            <a:endParaRPr lang="en-US" altLang="zh-TW" sz="11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484235" name="AutoShape 1035"/>
          <p:cNvSpPr>
            <a:spLocks noChangeArrowheads="1"/>
          </p:cNvSpPr>
          <p:nvPr/>
        </p:nvSpPr>
        <p:spPr bwMode="auto">
          <a:xfrm>
            <a:off x="357158" y="4997467"/>
            <a:ext cx="1323975" cy="860425"/>
          </a:xfrm>
          <a:prstGeom prst="rightArrowCallout">
            <a:avLst>
              <a:gd name="adj1" fmla="val 25000"/>
              <a:gd name="adj2" fmla="val 25000"/>
              <a:gd name="adj3" fmla="val 25646"/>
              <a:gd name="adj4" fmla="val 71963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err="1">
                <a:solidFill>
                  <a:schemeClr val="bg2"/>
                </a:solidFill>
                <a:latin typeface="+mj-lt"/>
              </a:rPr>
              <a:t>eFAE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  <a:p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(Service)</a:t>
            </a:r>
          </a:p>
        </p:txBody>
      </p:sp>
      <p:sp>
        <p:nvSpPr>
          <p:cNvPr id="2484237" name="AutoShape 1037"/>
          <p:cNvSpPr>
            <a:spLocks noChangeArrowheads="1"/>
          </p:cNvSpPr>
          <p:nvPr/>
        </p:nvSpPr>
        <p:spPr bwMode="auto">
          <a:xfrm>
            <a:off x="7472354" y="2025657"/>
            <a:ext cx="1371600" cy="1219200"/>
          </a:xfrm>
          <a:prstGeom prst="downArrowCallout">
            <a:avLst>
              <a:gd name="adj1" fmla="val 28125"/>
              <a:gd name="adj2" fmla="val 28125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   eB2B/</a:t>
            </a:r>
            <a:r>
              <a:rPr lang="en-US" altLang="zh-TW" sz="1100" b="1" dirty="0" err="1" smtClean="0">
                <a:solidFill>
                  <a:schemeClr val="bg2"/>
                </a:solidFill>
                <a:latin typeface="+mj-lt"/>
              </a:rPr>
              <a:t>eBTOS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   (</a:t>
            </a:r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Web-enabled)</a:t>
            </a:r>
          </a:p>
        </p:txBody>
      </p:sp>
      <p:sp>
        <p:nvSpPr>
          <p:cNvPr id="2484238" name="Rectangle 1038"/>
          <p:cNvSpPr>
            <a:spLocks noChangeArrowheads="1"/>
          </p:cNvSpPr>
          <p:nvPr/>
        </p:nvSpPr>
        <p:spPr bwMode="auto">
          <a:xfrm>
            <a:off x="2881304" y="4973655"/>
            <a:ext cx="1619258" cy="86042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   7 </a:t>
            </a:r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X 24</a:t>
            </a:r>
          </a:p>
          <a:p>
            <a:pPr>
              <a:defRPr/>
            </a:pPr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 </a:t>
            </a:r>
            <a:r>
              <a:rPr lang="en-US" altLang="zh-TW" sz="1100" b="1" dirty="0" smtClean="0">
                <a:solidFill>
                  <a:schemeClr val="bg1"/>
                </a:solidFill>
                <a:latin typeface="+mj-lt"/>
              </a:rPr>
              <a:t>(Non-Stop Services</a:t>
            </a:r>
            <a:r>
              <a:rPr lang="en-US" altLang="zh-TW" sz="1100" b="1" dirty="0">
                <a:solidFill>
                  <a:schemeClr val="bg1"/>
                </a:solidFill>
                <a:latin typeface="+mj-lt"/>
              </a:rPr>
              <a:t>)</a:t>
            </a:r>
          </a:p>
        </p:txBody>
      </p:sp>
      <p:sp>
        <p:nvSpPr>
          <p:cNvPr id="2484242" name="AutoShape 1042"/>
          <p:cNvSpPr>
            <a:spLocks noChangeArrowheads="1"/>
          </p:cNvSpPr>
          <p:nvPr/>
        </p:nvSpPr>
        <p:spPr bwMode="auto">
          <a:xfrm>
            <a:off x="1015996" y="3402019"/>
            <a:ext cx="1309687" cy="788987"/>
          </a:xfrm>
          <a:prstGeom prst="leftArrowCallout">
            <a:avLst>
              <a:gd name="adj1" fmla="val 27648"/>
              <a:gd name="adj2" fmla="val 25000"/>
              <a:gd name="adj3" fmla="val 35843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 eManager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(Revenue)</a:t>
            </a:r>
          </a:p>
        </p:txBody>
      </p:sp>
      <p:sp>
        <p:nvSpPr>
          <p:cNvPr id="2484243" name="AutoShape 1043"/>
          <p:cNvSpPr>
            <a:spLocks noChangeArrowheads="1"/>
          </p:cNvSpPr>
          <p:nvPr/>
        </p:nvSpPr>
        <p:spPr bwMode="auto">
          <a:xfrm>
            <a:off x="6442090" y="2033595"/>
            <a:ext cx="1187450" cy="860425"/>
          </a:xfrm>
          <a:prstGeom prst="rightArrowCallout">
            <a:avLst>
              <a:gd name="adj1" fmla="val 25000"/>
              <a:gd name="adj2" fmla="val 25000"/>
              <a:gd name="adj3" fmla="val 23001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   eQuotation</a:t>
            </a:r>
          </a:p>
        </p:txBody>
      </p:sp>
      <p:sp>
        <p:nvSpPr>
          <p:cNvPr id="5141" name="Rectangle 1044"/>
          <p:cNvSpPr>
            <a:spLocks noChangeArrowheads="1"/>
          </p:cNvSpPr>
          <p:nvPr/>
        </p:nvSpPr>
        <p:spPr bwMode="auto">
          <a:xfrm>
            <a:off x="6253162" y="5045093"/>
            <a:ext cx="457200" cy="304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TW" altLang="en-US" sz="1100" b="1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142" name="Text Box 1045"/>
          <p:cNvSpPr txBox="1">
            <a:spLocks noChangeArrowheads="1"/>
          </p:cNvSpPr>
          <p:nvPr/>
        </p:nvSpPr>
        <p:spPr bwMode="auto">
          <a:xfrm>
            <a:off x="6761790" y="5059381"/>
            <a:ext cx="1358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200" b="1" dirty="0" smtClean="0">
                <a:solidFill>
                  <a:srgbClr val="FF0000"/>
                </a:solidFill>
                <a:latin typeface="+mj-lt"/>
              </a:rPr>
              <a:t>AAEON Customers</a:t>
            </a:r>
            <a:endParaRPr lang="en-US" altLang="zh-TW" sz="1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143" name="Rectangle 1046"/>
          <p:cNvSpPr>
            <a:spLocks noChangeArrowheads="1"/>
          </p:cNvSpPr>
          <p:nvPr/>
        </p:nvSpPr>
        <p:spPr bwMode="auto">
          <a:xfrm>
            <a:off x="6253162" y="5502293"/>
            <a:ext cx="457200" cy="3048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TW" altLang="en-US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44" name="Text Box 1047"/>
          <p:cNvSpPr txBox="1">
            <a:spLocks noChangeArrowheads="1"/>
          </p:cNvSpPr>
          <p:nvPr/>
        </p:nvSpPr>
        <p:spPr bwMode="auto">
          <a:xfrm>
            <a:off x="6782427" y="5502293"/>
            <a:ext cx="1283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200" b="1">
                <a:solidFill>
                  <a:schemeClr val="tx2"/>
                </a:solidFill>
                <a:latin typeface="+mj-lt"/>
              </a:rPr>
              <a:t>AAEON (Internal)</a:t>
            </a:r>
          </a:p>
        </p:txBody>
      </p:sp>
      <p:sp>
        <p:nvSpPr>
          <p:cNvPr id="2484240" name="AutoShape 1040"/>
          <p:cNvSpPr>
            <a:spLocks noChangeArrowheads="1"/>
          </p:cNvSpPr>
          <p:nvPr/>
        </p:nvSpPr>
        <p:spPr bwMode="auto">
          <a:xfrm>
            <a:off x="5567370" y="2033595"/>
            <a:ext cx="990600" cy="860425"/>
          </a:xfrm>
          <a:prstGeom prst="rightArrowCallout">
            <a:avLst>
              <a:gd name="adj1" fmla="val 25000"/>
              <a:gd name="adj2" fmla="val 25000"/>
              <a:gd name="adj3" fmla="val 19188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</a:t>
            </a:r>
            <a:r>
              <a:rPr lang="en-US" altLang="zh-TW" sz="1100" b="1" dirty="0" err="1" smtClean="0">
                <a:solidFill>
                  <a:schemeClr val="bg2"/>
                </a:solidFill>
                <a:latin typeface="+mj-lt"/>
              </a:rPr>
              <a:t>eATP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484239" name="AutoShape 1039"/>
          <p:cNvSpPr>
            <a:spLocks noChangeArrowheads="1"/>
          </p:cNvSpPr>
          <p:nvPr/>
        </p:nvSpPr>
        <p:spPr bwMode="auto">
          <a:xfrm>
            <a:off x="4537076" y="2033595"/>
            <a:ext cx="1092200" cy="860425"/>
          </a:xfrm>
          <a:prstGeom prst="rightArrowCallout">
            <a:avLst>
              <a:gd name="adj1" fmla="val 25000"/>
              <a:gd name="adj2" fmla="val 25000"/>
              <a:gd name="adj3" fmla="val 21156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</a:t>
            </a:r>
            <a:r>
              <a:rPr lang="en-US" altLang="zh-TW" sz="1100" b="1" dirty="0" err="1" smtClean="0">
                <a:solidFill>
                  <a:schemeClr val="bg2"/>
                </a:solidFill>
                <a:latin typeface="+mj-lt"/>
              </a:rPr>
              <a:t>ePricing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2484229" name="AutoShape 1029"/>
          <p:cNvSpPr>
            <a:spLocks noChangeArrowheads="1"/>
          </p:cNvSpPr>
          <p:nvPr/>
        </p:nvSpPr>
        <p:spPr bwMode="auto">
          <a:xfrm>
            <a:off x="3389306" y="2033595"/>
            <a:ext cx="1239838" cy="860425"/>
          </a:xfrm>
          <a:prstGeom prst="rightArrowCallout">
            <a:avLst>
              <a:gd name="adj1" fmla="val 25000"/>
              <a:gd name="adj2" fmla="val 25000"/>
              <a:gd name="adj3" fmla="val 24016"/>
              <a:gd name="adj4" fmla="val 6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 </a:t>
            </a:r>
            <a:r>
              <a:rPr lang="en-US" altLang="zh-TW" sz="1100" b="1" dirty="0" err="1" smtClean="0">
                <a:solidFill>
                  <a:schemeClr val="bg2"/>
                </a:solidFill>
                <a:latin typeface="+mj-lt"/>
              </a:rPr>
              <a:t>eForecast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  <a:p>
            <a:r>
              <a:rPr lang="en-US" altLang="zh-TW" sz="1100" b="1" dirty="0" smtClean="0">
                <a:solidFill>
                  <a:schemeClr val="bg1"/>
                </a:solidFill>
                <a:latin typeface="+mj-lt"/>
              </a:rPr>
              <a:t>  (Material?)</a:t>
            </a:r>
            <a:endParaRPr lang="en-US" altLang="zh-TW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84228" name="AutoShape 1028"/>
          <p:cNvSpPr>
            <a:spLocks noChangeArrowheads="1"/>
          </p:cNvSpPr>
          <p:nvPr/>
        </p:nvSpPr>
        <p:spPr bwMode="auto">
          <a:xfrm>
            <a:off x="2341549" y="2033595"/>
            <a:ext cx="1144587" cy="860425"/>
          </a:xfrm>
          <a:prstGeom prst="rightArrowCallout">
            <a:avLst>
              <a:gd name="adj1" fmla="val 25000"/>
              <a:gd name="adj2" fmla="val 25000"/>
              <a:gd name="adj3" fmla="val 22171"/>
              <a:gd name="adj4" fmla="val 67801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</a:t>
            </a:r>
            <a:r>
              <a:rPr lang="en-US" altLang="zh-TW" sz="1100" b="1" dirty="0" err="1" smtClean="0">
                <a:solidFill>
                  <a:schemeClr val="bg2"/>
                </a:solidFill>
                <a:latin typeface="+mj-lt"/>
              </a:rPr>
              <a:t>eFunnel</a:t>
            </a:r>
            <a:endParaRPr lang="en-US" altLang="zh-TW" sz="1100" b="1" dirty="0">
              <a:solidFill>
                <a:schemeClr val="bg2"/>
              </a:solidFill>
              <a:latin typeface="+mj-lt"/>
            </a:endParaRPr>
          </a:p>
          <a:p>
            <a:r>
              <a:rPr lang="en-US" altLang="zh-TW" sz="1100" b="1" dirty="0" smtClean="0">
                <a:solidFill>
                  <a:schemeClr val="bg2"/>
                </a:solidFill>
                <a:latin typeface="+mj-lt"/>
              </a:rPr>
              <a:t> (</a:t>
            </a:r>
            <a:r>
              <a:rPr lang="en-US" altLang="zh-TW" sz="1100" b="1" dirty="0">
                <a:solidFill>
                  <a:schemeClr val="bg1"/>
                </a:solidFill>
                <a:latin typeface="+mj-lt"/>
              </a:rPr>
              <a:t>Sales </a:t>
            </a:r>
            <a:r>
              <a:rPr lang="en-US" altLang="zh-TW" sz="1100" b="1" dirty="0" smtClean="0">
                <a:solidFill>
                  <a:schemeClr val="bg1"/>
                </a:solidFill>
                <a:latin typeface="+mj-lt"/>
              </a:rPr>
              <a:t>List</a:t>
            </a:r>
            <a:r>
              <a:rPr lang="en-US" altLang="zh-TW" sz="1100" b="1" dirty="0">
                <a:solidFill>
                  <a:schemeClr val="bg2"/>
                </a:solidFill>
                <a:latin typeface="+mj-lt"/>
              </a:rPr>
              <a:t>)</a:t>
            </a:r>
          </a:p>
        </p:txBody>
      </p:sp>
      <p:sp>
        <p:nvSpPr>
          <p:cNvPr id="2484249" name="AutoShape 1049"/>
          <p:cNvSpPr>
            <a:spLocks noChangeArrowheads="1"/>
          </p:cNvSpPr>
          <p:nvPr/>
        </p:nvSpPr>
        <p:spPr bwMode="auto">
          <a:xfrm>
            <a:off x="1195366" y="2025657"/>
            <a:ext cx="1219200" cy="860425"/>
          </a:xfrm>
          <a:prstGeom prst="rightArrowCallout">
            <a:avLst>
              <a:gd name="adj1" fmla="val 25000"/>
              <a:gd name="adj2" fmla="val 25000"/>
              <a:gd name="adj3" fmla="val 23616"/>
              <a:gd name="adj4" fmla="val 70833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eRegistration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(Early Bird) </a:t>
            </a:r>
          </a:p>
        </p:txBody>
      </p:sp>
      <p:sp>
        <p:nvSpPr>
          <p:cNvPr id="2484227" name="AutoShape 1027"/>
          <p:cNvSpPr>
            <a:spLocks noChangeArrowheads="1"/>
          </p:cNvSpPr>
          <p:nvPr/>
        </p:nvSpPr>
        <p:spPr bwMode="auto">
          <a:xfrm>
            <a:off x="357158" y="2033595"/>
            <a:ext cx="914400" cy="860425"/>
          </a:xfrm>
          <a:prstGeom prst="rightArrowCallout">
            <a:avLst>
              <a:gd name="adj1" fmla="val 25000"/>
              <a:gd name="adj2" fmla="val 25000"/>
              <a:gd name="adj3" fmla="val 17712"/>
              <a:gd name="adj4" fmla="val 70833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ePLM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(EOL) </a:t>
            </a:r>
          </a:p>
        </p:txBody>
      </p:sp>
      <p:sp>
        <p:nvSpPr>
          <p:cNvPr id="2484233" name="AutoShape 1033"/>
          <p:cNvSpPr>
            <a:spLocks noChangeArrowheads="1"/>
          </p:cNvSpPr>
          <p:nvPr/>
        </p:nvSpPr>
        <p:spPr bwMode="auto">
          <a:xfrm>
            <a:off x="2189140" y="3402019"/>
            <a:ext cx="1295400" cy="788987"/>
          </a:xfrm>
          <a:prstGeom prst="leftArrowCallout">
            <a:avLst>
              <a:gd name="adj1" fmla="val 27648"/>
              <a:gd name="adj2" fmla="val 25000"/>
              <a:gd name="adj3" fmla="val 35452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eShipping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(Forwarder)</a:t>
            </a:r>
          </a:p>
        </p:txBody>
      </p:sp>
      <p:sp>
        <p:nvSpPr>
          <p:cNvPr id="2484232" name="AutoShape 1032"/>
          <p:cNvSpPr>
            <a:spLocks noChangeArrowheads="1"/>
          </p:cNvSpPr>
          <p:nvPr/>
        </p:nvSpPr>
        <p:spPr bwMode="auto">
          <a:xfrm>
            <a:off x="3349618" y="3402019"/>
            <a:ext cx="1125538" cy="788987"/>
          </a:xfrm>
          <a:prstGeom prst="leftArrowCallout">
            <a:avLst>
              <a:gd name="adj1" fmla="val 27648"/>
              <a:gd name="adj2" fmla="val 25000"/>
              <a:gd name="adj3" fmla="val 30803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 dirty="0" err="1">
                <a:solidFill>
                  <a:schemeClr val="bg2"/>
                </a:solidFill>
                <a:latin typeface="+mj-lt"/>
              </a:rPr>
              <a:t>eInvo</a:t>
            </a:r>
            <a:r>
              <a:rPr lang="en-US" altLang="zh-TW" sz="1100" b="1" dirty="0" err="1">
                <a:solidFill>
                  <a:schemeClr val="bg1"/>
                </a:solidFill>
                <a:latin typeface="+mj-lt"/>
              </a:rPr>
              <a:t>ice</a:t>
            </a:r>
            <a:endParaRPr lang="en-US" altLang="zh-TW" sz="1100" b="1" dirty="0">
              <a:solidFill>
                <a:schemeClr val="bg1"/>
              </a:solidFill>
              <a:latin typeface="+mj-lt"/>
            </a:endParaRPr>
          </a:p>
          <a:p>
            <a:r>
              <a:rPr lang="en-US" altLang="zh-TW" sz="1100" b="1" dirty="0" smtClean="0">
                <a:solidFill>
                  <a:schemeClr val="bg1"/>
                </a:solidFill>
                <a:latin typeface="+mj-lt"/>
              </a:rPr>
              <a:t>(Shipping)</a:t>
            </a:r>
            <a:endParaRPr lang="en-US" altLang="zh-TW" sz="1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84231" name="AutoShape 1031"/>
          <p:cNvSpPr>
            <a:spLocks noChangeArrowheads="1"/>
          </p:cNvSpPr>
          <p:nvPr/>
        </p:nvSpPr>
        <p:spPr bwMode="auto">
          <a:xfrm>
            <a:off x="4332280" y="3406781"/>
            <a:ext cx="1066800" cy="788988"/>
          </a:xfrm>
          <a:prstGeom prst="leftArrowCallout">
            <a:avLst>
              <a:gd name="adj1" fmla="val 27648"/>
              <a:gd name="adj2" fmla="val 25000"/>
              <a:gd name="adj3" fmla="val 29196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 eQuality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(Report) </a:t>
            </a:r>
          </a:p>
        </p:txBody>
      </p:sp>
      <p:sp>
        <p:nvSpPr>
          <p:cNvPr id="2484230" name="AutoShape 1030"/>
          <p:cNvSpPr>
            <a:spLocks noChangeArrowheads="1"/>
          </p:cNvSpPr>
          <p:nvPr/>
        </p:nvSpPr>
        <p:spPr bwMode="auto">
          <a:xfrm>
            <a:off x="5260974" y="3402019"/>
            <a:ext cx="1360488" cy="788987"/>
          </a:xfrm>
          <a:prstGeom prst="leftArrowCallout">
            <a:avLst>
              <a:gd name="adj1" fmla="val 27648"/>
              <a:gd name="adj2" fmla="val 25000"/>
              <a:gd name="adj3" fmla="val 37233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eMfg/flow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(Production)</a:t>
            </a:r>
          </a:p>
        </p:txBody>
      </p:sp>
      <p:sp>
        <p:nvSpPr>
          <p:cNvPr id="2484248" name="AutoShape 1048"/>
          <p:cNvSpPr>
            <a:spLocks noChangeArrowheads="1"/>
          </p:cNvSpPr>
          <p:nvPr/>
        </p:nvSpPr>
        <p:spPr bwMode="auto">
          <a:xfrm>
            <a:off x="6475420" y="3402019"/>
            <a:ext cx="1223963" cy="788987"/>
          </a:xfrm>
          <a:prstGeom prst="leftArrowCallout">
            <a:avLst>
              <a:gd name="adj1" fmla="val 27648"/>
              <a:gd name="adj2" fmla="val 25000"/>
              <a:gd name="adj3" fmla="val 33497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 eReplenish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(VMI)</a:t>
            </a:r>
          </a:p>
        </p:txBody>
      </p:sp>
      <p:sp>
        <p:nvSpPr>
          <p:cNvPr id="2484241" name="AutoShape 1041"/>
          <p:cNvSpPr>
            <a:spLocks noChangeArrowheads="1"/>
          </p:cNvSpPr>
          <p:nvPr/>
        </p:nvSpPr>
        <p:spPr bwMode="auto">
          <a:xfrm>
            <a:off x="7618428" y="3402019"/>
            <a:ext cx="900112" cy="788987"/>
          </a:xfrm>
          <a:prstGeom prst="leftArrowCallout">
            <a:avLst>
              <a:gd name="adj1" fmla="val 27648"/>
              <a:gd name="adj2" fmla="val 25000"/>
              <a:gd name="adj3" fmla="val 24634"/>
              <a:gd name="adj4" fmla="val 6894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zh-TW" sz="1100" b="1">
                <a:solidFill>
                  <a:schemeClr val="bg2"/>
                </a:solidFill>
                <a:latin typeface="+mj-lt"/>
              </a:rPr>
              <a:t>eERP</a:t>
            </a:r>
          </a:p>
        </p:txBody>
      </p:sp>
      <p:sp>
        <p:nvSpPr>
          <p:cNvPr id="28" name="標題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  <a:cs typeface="Lucida Sans Unicode" pitchFamily="34" charset="0"/>
              </a:rPr>
              <a:t>Customer Centric eEnterprise and </a:t>
            </a:r>
            <a:b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  <a:cs typeface="Lucida Sans Unicode" pitchFamily="34" charset="0"/>
              </a:rPr>
            </a:br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  <a:cs typeface="Lucida Sans Unicode" pitchFamily="34" charset="0"/>
              </a:rPr>
              <a:t>Self-Management</a:t>
            </a:r>
            <a:endParaRPr lang="zh-TW" altLang="en-US" dirty="0"/>
          </a:p>
        </p:txBody>
      </p:sp>
      <p:sp>
        <p:nvSpPr>
          <p:cNvPr id="2484236" name="AutoShape 1036"/>
          <p:cNvSpPr>
            <a:spLocks noChangeArrowheads="1"/>
          </p:cNvSpPr>
          <p:nvPr/>
        </p:nvSpPr>
        <p:spPr bwMode="auto">
          <a:xfrm>
            <a:off x="1608117" y="4973655"/>
            <a:ext cx="1358900" cy="860425"/>
          </a:xfrm>
          <a:prstGeom prst="rightArrowCallout">
            <a:avLst>
              <a:gd name="adj1" fmla="val 25000"/>
              <a:gd name="adj2" fmla="val 25000"/>
              <a:gd name="adj3" fmla="val 26322"/>
              <a:gd name="adj4" fmla="val 67801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eRMA</a:t>
            </a:r>
          </a:p>
          <a:p>
            <a:r>
              <a:rPr lang="en-US" altLang="zh-TW" sz="1100" b="1">
                <a:solidFill>
                  <a:schemeClr val="bg2"/>
                </a:solidFill>
                <a:latin typeface="+mj-lt"/>
              </a:rPr>
              <a:t>(Service)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8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8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8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8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48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8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8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8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48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48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8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48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48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48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48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48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8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8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48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4234" grpId="0" animBg="1" autoUpdateAnimBg="0"/>
      <p:bldP spid="2484235" grpId="0" animBg="1" autoUpdateAnimBg="0"/>
      <p:bldP spid="2484237" grpId="0" animBg="1" autoUpdateAnimBg="0"/>
      <p:bldP spid="2484238" grpId="0" animBg="1" autoUpdateAnimBg="0"/>
      <p:bldP spid="2484242" grpId="0" animBg="1" autoUpdateAnimBg="0"/>
      <p:bldP spid="2484243" grpId="0" animBg="1" autoUpdateAnimBg="0"/>
      <p:bldP spid="2484240" grpId="0" animBg="1" autoUpdateAnimBg="0"/>
      <p:bldP spid="2484239" grpId="0" animBg="1" autoUpdateAnimBg="0"/>
      <p:bldP spid="2484229" grpId="0" animBg="1" autoUpdateAnimBg="0"/>
      <p:bldP spid="2484228" grpId="0" animBg="1" autoUpdateAnimBg="0"/>
      <p:bldP spid="2484249" grpId="0" animBg="1" autoUpdateAnimBg="0"/>
      <p:bldP spid="2484227" grpId="0" animBg="1" autoUpdateAnimBg="0"/>
      <p:bldP spid="2484233" grpId="0" animBg="1" autoUpdateAnimBg="0"/>
      <p:bldP spid="2484232" grpId="0" animBg="1" autoUpdateAnimBg="0"/>
      <p:bldP spid="2484231" grpId="0" animBg="1" autoUpdateAnimBg="0"/>
      <p:bldP spid="2484230" grpId="0" animBg="1" autoUpdateAnimBg="0"/>
      <p:bldP spid="2484248" grpId="0" animBg="1" autoUpdateAnimBg="0"/>
      <p:bldP spid="2484241" grpId="0" animBg="1" autoUpdateAnimBg="0"/>
      <p:bldP spid="248423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early-bird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6388" y="3141663"/>
            <a:ext cx="1962150" cy="2808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332038" y="2587275"/>
            <a:ext cx="6416675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t">
              <a:lnSpc>
                <a:spcPct val="80000"/>
              </a:lnSpc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 altLang="zh-TW" sz="2200" dirty="0" smtClean="0">
                <a:solidFill>
                  <a:srgbClr val="FF0000"/>
                </a:solidFill>
              </a:rPr>
              <a:t>“</a:t>
            </a:r>
            <a:r>
              <a:rPr lang="en-US" altLang="zh-TW" sz="2200" dirty="0" smtClean="0">
                <a:solidFill>
                  <a:srgbClr val="FF0000"/>
                </a:solidFill>
                <a:cs typeface="Arial" pitchFamily="34" charset="0"/>
              </a:rPr>
              <a:t>Early Bird” defined:  </a:t>
            </a:r>
            <a:r>
              <a:rPr lang="en-US" altLang="zh-TW" sz="2200" dirty="0" smtClean="0">
                <a:solidFill>
                  <a:schemeClr val="tx2"/>
                </a:solidFill>
                <a:cs typeface="Arial" pitchFamily="34" charset="0"/>
              </a:rPr>
              <a:t>Be first to register for project approval.  Guaranteed support </a:t>
            </a:r>
            <a:r>
              <a:rPr lang="en-US" altLang="zh-TW" sz="2200" dirty="0">
                <a:solidFill>
                  <a:schemeClr val="tx2"/>
                </a:solidFill>
                <a:cs typeface="Arial" pitchFamily="34" charset="0"/>
              </a:rPr>
              <a:t>by AAEON via margin enhancement and technical support</a:t>
            </a:r>
            <a:r>
              <a:rPr lang="en-US" altLang="zh-TW" sz="2200" dirty="0" smtClean="0">
                <a:solidFill>
                  <a:schemeClr val="tx2"/>
                </a:solidFill>
                <a:cs typeface="Arial" pitchFamily="34" charset="0"/>
              </a:rPr>
              <a:t>. </a:t>
            </a:r>
          </a:p>
          <a:p>
            <a:pPr fontAlgn="t">
              <a:lnSpc>
                <a:spcPct val="80000"/>
              </a:lnSpc>
              <a:spcBef>
                <a:spcPct val="20000"/>
              </a:spcBef>
              <a:buSzPct val="100000"/>
              <a:buFont typeface="Arial" pitchFamily="34" charset="0"/>
              <a:buNone/>
            </a:pPr>
            <a:endParaRPr lang="en-US" altLang="zh-TW" sz="2200" dirty="0" smtClean="0">
              <a:solidFill>
                <a:schemeClr val="tx2"/>
              </a:solidFill>
              <a:cs typeface="Arial" pitchFamily="34" charset="0"/>
            </a:endParaRPr>
          </a:p>
          <a:p>
            <a:pPr fontAlgn="t">
              <a:lnSpc>
                <a:spcPct val="80000"/>
              </a:lnSpc>
              <a:spcBef>
                <a:spcPct val="20000"/>
              </a:spcBef>
              <a:buSzPct val="100000"/>
            </a:pPr>
            <a:r>
              <a:rPr lang="en-US" altLang="zh-TW" sz="2200" dirty="0" smtClean="0">
                <a:solidFill>
                  <a:schemeClr val="tx2"/>
                </a:solidFill>
                <a:cs typeface="Arial" pitchFamily="34" charset="0"/>
              </a:rPr>
              <a:t>Submit completed </a:t>
            </a:r>
            <a:r>
              <a:rPr lang="en-US" altLang="zh-TW" sz="2200" b="1" i="1" dirty="0" smtClean="0">
                <a:cs typeface="Arial" pitchFamily="34" charset="0"/>
              </a:rPr>
              <a:t>NEDA</a:t>
            </a:r>
            <a:r>
              <a:rPr lang="en-US" altLang="zh-TW" sz="2200" dirty="0" smtClean="0">
                <a:solidFill>
                  <a:schemeClr val="tx2"/>
                </a:solidFill>
                <a:cs typeface="Arial" pitchFamily="34" charset="0"/>
              </a:rPr>
              <a:t> form and submit to your AAEON Regional Sales Contact for approval. </a:t>
            </a:r>
          </a:p>
          <a:p>
            <a:pPr fontAlgn="t">
              <a:lnSpc>
                <a:spcPct val="80000"/>
              </a:lnSpc>
              <a:spcBef>
                <a:spcPct val="20000"/>
              </a:spcBef>
              <a:buSzPct val="100000"/>
            </a:pPr>
            <a:endParaRPr lang="en-US" altLang="zh-TW" sz="2200" dirty="0" smtClean="0">
              <a:solidFill>
                <a:schemeClr val="tx2"/>
              </a:solidFill>
              <a:cs typeface="Arial" pitchFamily="34" charset="0"/>
            </a:endParaRPr>
          </a:p>
          <a:p>
            <a:pPr fontAlgn="t">
              <a:lnSpc>
                <a:spcPct val="80000"/>
              </a:lnSpc>
              <a:spcBef>
                <a:spcPct val="20000"/>
              </a:spcBef>
              <a:buSzPct val="100000"/>
              <a:buFont typeface="Arial" pitchFamily="34" charset="0"/>
              <a:buNone/>
            </a:pPr>
            <a:r>
              <a:rPr lang="en-US" altLang="zh-TW" sz="2200" dirty="0" smtClean="0">
                <a:solidFill>
                  <a:schemeClr val="tx2"/>
                </a:solidFill>
                <a:cs typeface="Arial" pitchFamily="34" charset="0"/>
              </a:rPr>
              <a:t>Approval will last 6 months and requires extension requests to be submitted by the Distributor at least 2 weeks prior to expiration.  AAEON will send out a renewal reminder notice to registered Distributor.</a:t>
            </a:r>
            <a:endParaRPr lang="en-US" altLang="zh-TW" sz="220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28596" y="1571612"/>
            <a:ext cx="8286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solidFill>
                  <a:schemeClr val="tx2"/>
                </a:solidFill>
              </a:rPr>
              <a:t>Process which enables AAEON Distributors to register their project with assurance.  Prevents other Distributors from claiming this project as their design win. </a:t>
            </a:r>
            <a:endParaRPr lang="zh-TW" altLang="en-US" sz="2000" dirty="0">
              <a:solidFill>
                <a:schemeClr val="tx2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b="1" dirty="0" smtClean="0">
                <a:solidFill>
                  <a:schemeClr val="accent1">
                    <a:lumMod val="75000"/>
                  </a:schemeClr>
                </a:solidFill>
                <a:cs typeface="Lucida Sans Unicode" pitchFamily="34" charset="0"/>
              </a:rPr>
              <a:t>AAEON Early Bird Registration</a:t>
            </a:r>
            <a:endParaRPr lang="zh-TW" alt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8561" name="Picture 4" descr="http://1.bp.blogspot.com/-wkEy1TCVDAc/Tn-gZAWjlNI/AAAAAAAAAdw/s4QphvocV94/s320/Thank_you_pinned_not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775" y="1143000"/>
            <a:ext cx="36004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字方塊 3"/>
          <p:cNvSpPr txBox="1"/>
          <p:nvPr/>
        </p:nvSpPr>
        <p:spPr>
          <a:xfrm>
            <a:off x="1115616" y="4581128"/>
            <a:ext cx="6912768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Any questions or for more information, please contact:</a:t>
            </a:r>
          </a:p>
          <a:p>
            <a:pPr algn="ctr"/>
            <a:r>
              <a:rPr lang="en-US" altLang="zh-TW" dirty="0" smtClean="0">
                <a:hlinkClick r:id="rId4"/>
              </a:rPr>
              <a:t>sales@aaeon.com.tw</a:t>
            </a:r>
            <a:endParaRPr lang="en-US" altLang="zh-TW" dirty="0" smtClean="0"/>
          </a:p>
          <a:p>
            <a:pPr algn="ctr"/>
            <a:r>
              <a:rPr lang="en-US" altLang="zh-TW" dirty="0" smtClean="0"/>
              <a:t>www.aaeon.com</a:t>
            </a:r>
          </a:p>
          <a:p>
            <a:pPr algn="ctr"/>
            <a:endParaRPr lang="en-US" altLang="zh-TW" sz="1050" dirty="0" smtClean="0"/>
          </a:p>
          <a:p>
            <a:pPr algn="ctr"/>
            <a:r>
              <a:rPr lang="en-US" altLang="zh-TW" sz="2400" dirty="0" smtClean="0">
                <a:solidFill>
                  <a:schemeClr val="tx2"/>
                </a:solidFill>
              </a:rPr>
              <a:t>AAEON Technology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3697</TotalTime>
  <Words>336</Words>
  <Application>Microsoft Office PowerPoint</Application>
  <PresentationFormat>如螢幕大小 (4:3)</PresentationFormat>
  <Paragraphs>70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Arial</vt:lpstr>
      <vt:lpstr>新細明體</vt:lpstr>
      <vt:lpstr>Calibri</vt:lpstr>
      <vt:lpstr>Lucida Sans Unicode</vt:lpstr>
      <vt:lpstr>Office 佈景主題</vt:lpstr>
      <vt:lpstr>1_Office 佈景主題</vt:lpstr>
      <vt:lpstr>投影片 1</vt:lpstr>
      <vt:lpstr>投影片 2</vt:lpstr>
      <vt:lpstr>Non-Stop Services</vt:lpstr>
      <vt:lpstr>Customer Centric eEnterprise and  Self-Management</vt:lpstr>
      <vt:lpstr>AAEON Early Bird Registration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HazelYang</dc:creator>
  <cp:lastModifiedBy>pattywu</cp:lastModifiedBy>
  <cp:revision>397</cp:revision>
  <dcterms:created xsi:type="dcterms:W3CDTF">2011-09-20T06:54:11Z</dcterms:created>
  <dcterms:modified xsi:type="dcterms:W3CDTF">2014-04-22T01:38:25Z</dcterms:modified>
</cp:coreProperties>
</file>