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9" r:id="rId1"/>
    <p:sldMasterId id="2147483719" r:id="rId2"/>
  </p:sldMasterIdLst>
  <p:notesMasterIdLst>
    <p:notesMasterId r:id="rId32"/>
  </p:notesMasterIdLst>
  <p:handoutMasterIdLst>
    <p:handoutMasterId r:id="rId33"/>
  </p:handoutMasterIdLst>
  <p:sldIdLst>
    <p:sldId id="256" r:id="rId3"/>
    <p:sldId id="528" r:id="rId4"/>
    <p:sldId id="527" r:id="rId5"/>
    <p:sldId id="540" r:id="rId6"/>
    <p:sldId id="541" r:id="rId7"/>
    <p:sldId id="554" r:id="rId8"/>
    <p:sldId id="542" r:id="rId9"/>
    <p:sldId id="555" r:id="rId10"/>
    <p:sldId id="543" r:id="rId11"/>
    <p:sldId id="544" r:id="rId12"/>
    <p:sldId id="545" r:id="rId13"/>
    <p:sldId id="538" r:id="rId14"/>
    <p:sldId id="556" r:id="rId15"/>
    <p:sldId id="557" r:id="rId16"/>
    <p:sldId id="558" r:id="rId17"/>
    <p:sldId id="547" r:id="rId18"/>
    <p:sldId id="546" r:id="rId19"/>
    <p:sldId id="529" r:id="rId20"/>
    <p:sldId id="345" r:id="rId21"/>
    <p:sldId id="346" r:id="rId22"/>
    <p:sldId id="347" r:id="rId23"/>
    <p:sldId id="359" r:id="rId24"/>
    <p:sldId id="363" r:id="rId25"/>
    <p:sldId id="445" r:id="rId26"/>
    <p:sldId id="446" r:id="rId27"/>
    <p:sldId id="447" r:id="rId28"/>
    <p:sldId id="448" r:id="rId29"/>
    <p:sldId id="449" r:id="rId30"/>
    <p:sldId id="502" r:id="rId31"/>
  </p:sldIdLst>
  <p:sldSz cx="9144000" cy="6858000" type="screen4x3"/>
  <p:notesSz cx="6858000" cy="9144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微軟正黑體" pitchFamily="34" charset="-120"/>
      <p:regular r:id="rId38"/>
      <p:bold r:id="rId39"/>
    </p:embeddedFont>
    <p:embeddedFont>
      <p:font typeface="Lucida Sans Unicode" pitchFamily="34" charset="0"/>
      <p:regular r:id="rId40"/>
    </p:embeddedFont>
    <p:embeddedFont>
      <p:font typeface="Wingdings 3" pitchFamily="18" charset="2"/>
      <p:regular r:id="rId41"/>
    </p:embeddedFont>
    <p:embeddedFont>
      <p:font typeface="Tahoma" pitchFamily="34" charset="0"/>
      <p:regular r:id="rId42"/>
      <p:bold r:id="rId4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Alberto" initials="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5480"/>
    <a:srgbClr val="336699"/>
    <a:srgbClr val="3A669C"/>
    <a:srgbClr val="4785D1"/>
    <a:srgbClr val="CC2D12"/>
    <a:srgbClr val="264264"/>
    <a:srgbClr val="4072AE"/>
    <a:srgbClr val="8E8E26"/>
    <a:srgbClr val="FF4747"/>
    <a:srgbClr val="FF25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03" autoAdjust="0"/>
    <p:restoredTop sz="97108" autoAdjust="0"/>
  </p:normalViewPr>
  <p:slideViewPr>
    <p:cSldViewPr>
      <p:cViewPr>
        <p:scale>
          <a:sx n="60" d="100"/>
          <a:sy n="60" d="100"/>
        </p:scale>
        <p:origin x="-133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47D59-D002-48BC-A162-245258184E74}" type="datetimeFigureOut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46E5-23C3-441E-96AF-1C518F09AA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622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19142-D959-430C-A3DC-4A1D037A4E12}" type="datetimeFigureOut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199C-4B9C-43E0-9132-4085FCAABB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953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10F7F-1CF6-4B85-8A00-303BCF5AA744}" type="slidenum">
              <a:rPr lang="en-US" altLang="zh-TW" smtClean="0">
                <a:latin typeface="Arial" charset="0"/>
                <a:ea typeface="新細明體" charset="-120"/>
              </a:rPr>
              <a:pPr/>
              <a:t>22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the process how we worked with </a:t>
            </a:r>
            <a:r>
              <a:rPr lang="en-US" altLang="zh-TW" dirty="0" err="1" smtClean="0">
                <a:latin typeface="Arial" charset="0"/>
                <a:ea typeface="新細明體" charset="-120"/>
              </a:rPr>
              <a:t>Ambu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to get the project first: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err="1" smtClean="0">
                <a:latin typeface="Arial" charset="0"/>
                <a:ea typeface="新細明體" charset="-120"/>
              </a:rPr>
              <a:t>Ambu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draft the RFQ (draft ID concept, Electronic features, SW &amp; UI requirement and all certification data, actually the spec is 60% ready before).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We provide our electronic platform comparison table, ID/mechanical design and SW capability proposal.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Once they select the electronic platform, then we can roll out the BOM estimation then provide pricing and NRE.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After got their approval.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We start the design and fine tune every spec detail according to their requirement. 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Q. The design is completely by </a:t>
            </a:r>
            <a:r>
              <a:rPr lang="en-US" altLang="zh-TW" dirty="0" err="1" smtClean="0">
                <a:latin typeface="Arial" charset="0"/>
                <a:ea typeface="新細明體" charset="-120"/>
              </a:rPr>
              <a:t>Ambu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and AAEON only do the production?</a:t>
            </a:r>
            <a:br>
              <a:rPr lang="en-US" altLang="zh-TW" dirty="0" smtClean="0">
                <a:latin typeface="Arial" charset="0"/>
                <a:ea typeface="新細明體" charset="-120"/>
              </a:rPr>
            </a:br>
            <a:r>
              <a:rPr lang="en-US" altLang="zh-TW" dirty="0" smtClean="0">
                <a:latin typeface="Arial" charset="0"/>
                <a:ea typeface="新細明體" charset="-120"/>
              </a:rPr>
              <a:t>or we have helped </a:t>
            </a:r>
            <a:r>
              <a:rPr lang="en-US" altLang="zh-TW" dirty="0" err="1" smtClean="0">
                <a:latin typeface="Arial" charset="0"/>
                <a:ea typeface="新細明體" charset="-120"/>
              </a:rPr>
              <a:t>Ambu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in changing some component and circuitry?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latin typeface="Arial" charset="0"/>
                <a:ea typeface="新細明體" charset="-120"/>
              </a:rPr>
              <a:t>A. </a:t>
            </a:r>
            <a:r>
              <a:rPr lang="en-US" altLang="zh-TW" b="1" dirty="0" smtClean="0">
                <a:solidFill>
                  <a:srgbClr val="FF3300"/>
                </a:solidFill>
                <a:latin typeface="Arial" charset="0"/>
                <a:ea typeface="新細明體" charset="-120"/>
              </a:rPr>
              <a:t>We design all the schematic, layout, ID &amp; mechanical drawing and driver, AP, UI.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b="1" dirty="0" smtClean="0">
                <a:solidFill>
                  <a:srgbClr val="FF3300"/>
                </a:solidFill>
                <a:latin typeface="Arial" charset="0"/>
                <a:ea typeface="新細明體" charset="-120"/>
              </a:rPr>
              <a:t>All the design efforts were from PAA team before, they don’t even know the electronic parts. </a:t>
            </a:r>
            <a:r>
              <a:rPr lang="en-US" altLang="zh-TW" b="1" dirty="0" err="1" smtClean="0">
                <a:solidFill>
                  <a:srgbClr val="FF3300"/>
                </a:solidFill>
                <a:latin typeface="Arial" charset="0"/>
                <a:ea typeface="新細明體" charset="-120"/>
              </a:rPr>
              <a:t>Ambu</a:t>
            </a:r>
            <a:r>
              <a:rPr lang="en-US" altLang="zh-TW" b="1" dirty="0" smtClean="0">
                <a:solidFill>
                  <a:srgbClr val="FF3300"/>
                </a:solidFill>
                <a:latin typeface="Arial" charset="0"/>
                <a:ea typeface="新細明體" charset="-120"/>
              </a:rPr>
              <a:t> was more focus on mechanical design company</a:t>
            </a:r>
            <a:r>
              <a:rPr lang="en-US" altLang="zh-TW" dirty="0" smtClean="0">
                <a:solidFill>
                  <a:srgbClr val="FF3300"/>
                </a:solidFill>
                <a:latin typeface="Arial" charset="0"/>
                <a:ea typeface="新細明體" charset="-120"/>
              </a:rPr>
              <a:t>.</a:t>
            </a:r>
            <a:r>
              <a:rPr lang="en-US" altLang="zh-TW" dirty="0" smtClean="0">
                <a:latin typeface="Arial" charset="0"/>
                <a:ea typeface="新細明體" charset="-120"/>
              </a:rPr>
              <a:t>   </a:t>
            </a:r>
          </a:p>
          <a:p>
            <a:pPr eaLnBrk="1" hangingPunct="1">
              <a:lnSpc>
                <a:spcPct val="90000"/>
              </a:lnSpc>
            </a:pPr>
            <a:endParaRPr lang="de-DE" altLang="zh-TW" dirty="0" smtClean="0">
              <a:latin typeface="Arial" charset="0"/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zh-TW" dirty="0" smtClean="0">
                <a:latin typeface="Arial" charset="0"/>
                <a:ea typeface="新細明體" charset="-120"/>
              </a:rPr>
              <a:t>9 months =&gt; finished</a:t>
            </a:r>
          </a:p>
          <a:p>
            <a:pPr eaLnBrk="1" hangingPunct="1">
              <a:lnSpc>
                <a:spcPct val="90000"/>
              </a:lnSpc>
            </a:pPr>
            <a:r>
              <a:rPr lang="de-DE" altLang="zh-TW" dirty="0" smtClean="0">
                <a:latin typeface="Arial" charset="0"/>
                <a:ea typeface="新細明體" charset="-120"/>
              </a:rPr>
              <a:t>10sec boot up time</a:t>
            </a:r>
            <a:br>
              <a:rPr lang="de-DE" altLang="zh-TW" dirty="0" smtClean="0">
                <a:latin typeface="Arial" charset="0"/>
                <a:ea typeface="新細明體" charset="-120"/>
              </a:rPr>
            </a:br>
            <a:r>
              <a:rPr lang="de-DE" altLang="zh-TW" dirty="0" smtClean="0">
                <a:latin typeface="Arial" charset="0"/>
                <a:ea typeface="新細明體" charset="-120"/>
              </a:rPr>
              <a:t>battery 2 hours =&gt; 3AA size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zh-TW" dirty="0" smtClean="0">
                <a:latin typeface="Arial" charset="0"/>
                <a:ea typeface="新細明體" charset="-120"/>
              </a:rPr>
              <a:t>All ports with isolation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zh-TW" dirty="0" smtClean="0">
                <a:latin typeface="Arial" charset="0"/>
                <a:ea typeface="新細明體" charset="-120"/>
              </a:rPr>
              <a:t>Patient contact</a:t>
            </a:r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40985-8CB1-40AE-BDC4-8D51EBAB0F57}" type="slidenum">
              <a:rPr lang="en-US" altLang="zh-TW" smtClean="0">
                <a:latin typeface="Arial" charset="0"/>
                <a:ea typeface="新細明體" charset="-120"/>
              </a:rPr>
              <a:pPr/>
              <a:t>23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199C-4B9C-43E0-9132-4085FCAABBB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AA0-A4D1-4389-9503-0A5C4F71A5BB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6553200" y="6286520"/>
            <a:ext cx="2133600" cy="365125"/>
          </a:xfrm>
        </p:spPr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0BB1-AC8C-43F3-9AE6-CFE75E85D384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05B-AE73-4CDE-A826-5EDFDB8897EF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46063"/>
            <a:ext cx="7773988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712C-F8CC-46E7-8881-60F591205C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AA0-A4D1-4389-9503-0A5C4F71A5BB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6553200" y="6286520"/>
            <a:ext cx="2133600" cy="365125"/>
          </a:xfrm>
        </p:spPr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0" y="2500306"/>
            <a:ext cx="9144032" cy="2214578"/>
            <a:chOff x="0" y="2500306"/>
            <a:chExt cx="9144032" cy="2214578"/>
          </a:xfrm>
        </p:grpSpPr>
        <p:sp>
          <p:nvSpPr>
            <p:cNvPr id="7" name="矩形 6"/>
            <p:cNvSpPr/>
            <p:nvPr/>
          </p:nvSpPr>
          <p:spPr>
            <a:xfrm>
              <a:off x="2071670" y="2500306"/>
              <a:ext cx="4786346" cy="2214578"/>
            </a:xfrm>
            <a:prstGeom prst="rect">
              <a:avLst/>
            </a:prstGeom>
            <a:solidFill>
              <a:srgbClr val="80AB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2500306"/>
              <a:ext cx="2197586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8"/>
            <p:cNvSpPr/>
            <p:nvPr/>
          </p:nvSpPr>
          <p:spPr>
            <a:xfrm>
              <a:off x="6858016" y="2500306"/>
              <a:ext cx="2286016" cy="22145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 descr="AAEON-Logo-with-White-Board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85720" y="472828"/>
            <a:ext cx="1857387" cy="741594"/>
          </a:xfrm>
          <a:prstGeom prst="rect">
            <a:avLst/>
          </a:prstGeom>
        </p:spPr>
      </p:pic>
      <p:sp>
        <p:nvSpPr>
          <p:cNvPr id="11" name="標題 1"/>
          <p:cNvSpPr>
            <a:spLocks noGrp="1"/>
          </p:cNvSpPr>
          <p:nvPr>
            <p:ph type="ctrTitle"/>
          </p:nvPr>
        </p:nvSpPr>
        <p:spPr>
          <a:xfrm>
            <a:off x="2543188" y="2887669"/>
            <a:ext cx="602934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2428860" y="6524976"/>
            <a:ext cx="4143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50" dirty="0" smtClean="0">
                <a:solidFill>
                  <a:schemeClr val="tx2">
                    <a:lumMod val="50000"/>
                  </a:schemeClr>
                </a:solidFill>
              </a:rPr>
              <a:t>Confidential.</a:t>
            </a:r>
            <a:r>
              <a:rPr lang="en-US" altLang="zh-TW" sz="1050" baseline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altLang="zh-TW" sz="1050" dirty="0" smtClean="0">
                <a:solidFill>
                  <a:schemeClr val="tx2">
                    <a:lumMod val="50000"/>
                  </a:schemeClr>
                </a:solidFill>
              </a:rPr>
              <a:t>©AAEON</a:t>
            </a:r>
            <a:r>
              <a:rPr lang="en-US" altLang="zh-TW" sz="1050" baseline="0" dirty="0" smtClean="0">
                <a:solidFill>
                  <a:schemeClr val="tx2">
                    <a:lumMod val="50000"/>
                  </a:schemeClr>
                </a:solidFill>
              </a:rPr>
              <a:t> Technology Inc.   All rights reserved.</a:t>
            </a:r>
            <a:endParaRPr lang="zh-TW" altLang="en-US" sz="10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D33B-9D8F-4094-8E4E-85A51DD7FEF2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日期版面配置區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2D33B-9D8F-4094-8E4E-85A51DD7FEF2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2014/6/13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42844" y="2357430"/>
            <a:ext cx="7072362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6786578" y="2357430"/>
            <a:ext cx="2357454" cy="22145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32" y="2357430"/>
            <a:ext cx="6786610" cy="2214578"/>
          </a:xfrm>
          <a:prstGeom prst="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9"/>
          <p:cNvGrpSpPr/>
          <p:nvPr userDrawn="1"/>
        </p:nvGrpSpPr>
        <p:grpSpPr>
          <a:xfrm>
            <a:off x="4045" y="6429396"/>
            <a:ext cx="9139987" cy="428628"/>
            <a:chOff x="4045" y="6429396"/>
            <a:chExt cx="9139987" cy="428628"/>
          </a:xfrm>
        </p:grpSpPr>
        <p:sp>
          <p:nvSpPr>
            <p:cNvPr id="13" name="矩形 12"/>
            <p:cNvSpPr/>
            <p:nvPr/>
          </p:nvSpPr>
          <p:spPr>
            <a:xfrm>
              <a:off x="357158" y="6429396"/>
              <a:ext cx="5715040" cy="428604"/>
            </a:xfrm>
            <a:prstGeom prst="rect">
              <a:avLst/>
            </a:prstGeom>
            <a:solidFill>
              <a:srgbClr val="80AB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72198" y="6429396"/>
              <a:ext cx="3071834" cy="428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045" y="6429396"/>
              <a:ext cx="424551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投影片編號版面配置區 5"/>
          <p:cNvSpPr txBox="1">
            <a:spLocks/>
          </p:cNvSpPr>
          <p:nvPr userDrawn="1"/>
        </p:nvSpPr>
        <p:spPr>
          <a:xfrm>
            <a:off x="6786578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E740E9EC-BF4D-4F1B-BD99-B34175EE1192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714348" y="6557421"/>
            <a:ext cx="6715172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altLang="zh-TW" sz="1200" b="1" dirty="0" smtClean="0">
                <a:solidFill>
                  <a:schemeClr val="tx2"/>
                </a:solidFill>
              </a:rPr>
              <a:t>AAEON 2014 COMPANY PRESENTATION      </a:t>
            </a:r>
            <a:r>
              <a:rPr lang="en-US" altLang="zh-TW" sz="1200" dirty="0" smtClean="0">
                <a:solidFill>
                  <a:schemeClr val="bg1"/>
                </a:solidFill>
              </a:rPr>
              <a:t>©AAEON</a:t>
            </a:r>
            <a:r>
              <a:rPr lang="en-US" altLang="zh-TW" sz="1200" baseline="0" dirty="0" smtClean="0">
                <a:solidFill>
                  <a:schemeClr val="bg1"/>
                </a:solidFill>
              </a:rPr>
              <a:t> Technology Inc.     All rights reserved.  </a:t>
            </a:r>
            <a:r>
              <a:rPr lang="en-US" altLang="zh-TW" sz="1200" dirty="0" smtClean="0">
                <a:solidFill>
                  <a:schemeClr val="bg1"/>
                </a:solidFill>
              </a:rPr>
              <a:t>Confidential.   </a:t>
            </a:r>
          </a:p>
        </p:txBody>
      </p:sp>
      <p:pic>
        <p:nvPicPr>
          <p:cNvPr id="18" name="圖片 17" descr="AAEON-Logo-with-White-Board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43834" y="214290"/>
            <a:ext cx="1321275" cy="527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C2F0-B72E-4975-B32F-859AE4862C2E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AAEON-Logo-with-White-Board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43834" y="214290"/>
            <a:ext cx="1321275" cy="527542"/>
          </a:xfrm>
          <a:prstGeom prst="rect">
            <a:avLst/>
          </a:prstGeom>
        </p:spPr>
      </p:pic>
      <p:grpSp>
        <p:nvGrpSpPr>
          <p:cNvPr id="8" name="群組 9"/>
          <p:cNvGrpSpPr/>
          <p:nvPr userDrawn="1"/>
        </p:nvGrpSpPr>
        <p:grpSpPr>
          <a:xfrm>
            <a:off x="4045" y="6429396"/>
            <a:ext cx="9139987" cy="428628"/>
            <a:chOff x="4045" y="6429396"/>
            <a:chExt cx="9139987" cy="428628"/>
          </a:xfrm>
        </p:grpSpPr>
        <p:sp>
          <p:nvSpPr>
            <p:cNvPr id="9" name="矩形 8"/>
            <p:cNvSpPr/>
            <p:nvPr/>
          </p:nvSpPr>
          <p:spPr>
            <a:xfrm>
              <a:off x="357158" y="6429396"/>
              <a:ext cx="5715040" cy="428604"/>
            </a:xfrm>
            <a:prstGeom prst="rect">
              <a:avLst/>
            </a:prstGeom>
            <a:solidFill>
              <a:srgbClr val="80AB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072198" y="6429396"/>
              <a:ext cx="3071834" cy="428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45" y="6429396"/>
              <a:ext cx="424551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投影片編號版面配置區 5"/>
          <p:cNvSpPr txBox="1">
            <a:spLocks/>
          </p:cNvSpPr>
          <p:nvPr userDrawn="1"/>
        </p:nvSpPr>
        <p:spPr>
          <a:xfrm>
            <a:off x="6786578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E740E9EC-BF4D-4F1B-BD99-B34175EE1192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14348" y="6557421"/>
            <a:ext cx="6715172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altLang="zh-TW" sz="1200" b="1" dirty="0" smtClean="0">
                <a:solidFill>
                  <a:schemeClr val="tx2"/>
                </a:solidFill>
              </a:rPr>
              <a:t>AAEON 2014 COMPANY PRESENTATION      </a:t>
            </a:r>
            <a:r>
              <a:rPr lang="en-US" altLang="zh-TW" sz="1200" dirty="0" smtClean="0">
                <a:solidFill>
                  <a:schemeClr val="bg1"/>
                </a:solidFill>
              </a:rPr>
              <a:t>©AAEON</a:t>
            </a:r>
            <a:r>
              <a:rPr lang="en-US" altLang="zh-TW" sz="1200" baseline="0" dirty="0" smtClean="0">
                <a:solidFill>
                  <a:schemeClr val="bg1"/>
                </a:solidFill>
              </a:rPr>
              <a:t> Technology Inc.     All rights reserved.  </a:t>
            </a:r>
            <a:r>
              <a:rPr lang="en-US" altLang="zh-TW" sz="1200" dirty="0" smtClean="0">
                <a:solidFill>
                  <a:schemeClr val="bg1"/>
                </a:solidFill>
              </a:rPr>
              <a:t>Confidential.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9B4E-67C6-4AAA-88F1-D914DE1CCD92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5E92-B38B-428B-8818-9AC3229C607A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F4C-330F-4403-8C5E-2B27987A2EAE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E967-2FF9-4923-B476-338AE49BD24A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>
          <a:xfrm>
            <a:off x="3124200" y="6350023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D33B-9D8F-4094-8E4E-85A51DD7FEF2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F999-71D4-4463-AF78-FFC133E2F117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52C-E0F9-4169-AB41-211B575677FF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0BB1-AC8C-43F3-9AE6-CFE75E85D384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05B-AE73-4CDE-A826-5EDFDB8897EF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F9D8-0D91-454E-BEAC-F0573494EE96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altLang="zh-TW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Subtitle</a:t>
            </a:r>
            <a:endParaRPr lang="zh-TW" altLang="en-US" sz="3800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內容版面配置區 12"/>
          <p:cNvSpPr>
            <a:spLocks noGrp="1"/>
          </p:cNvSpPr>
          <p:nvPr userDrawn="1"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First Layer</a:t>
            </a:r>
          </a:p>
          <a:p>
            <a:pPr lvl="1"/>
            <a:r>
              <a:rPr lang="en-US" altLang="zh-TW" dirty="0" smtClean="0"/>
              <a:t>Second Layer</a:t>
            </a:r>
          </a:p>
          <a:p>
            <a:pPr lvl="2"/>
            <a:r>
              <a:rPr lang="en-US" altLang="zh-TW" dirty="0" smtClean="0"/>
              <a:t>Third Layer</a:t>
            </a:r>
          </a:p>
          <a:p>
            <a:pPr lvl="3"/>
            <a:r>
              <a:rPr lang="en-US" altLang="zh-TW" dirty="0" smtClean="0"/>
              <a:t>Forth Layer</a:t>
            </a:r>
            <a:endParaRPr lang="zh-TW" altLang="en-US" dirty="0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3643306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25E56D8-8B50-4FDB-9F98-3FF1451E0322}" type="datetime1">
              <a:rPr lang="zh-TW" altLang="en-US" smtClean="0"/>
              <a:pPr>
                <a:defRPr/>
              </a:pPr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A77E-F6FA-477B-9B9E-43FEF820ED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46063"/>
            <a:ext cx="7773988" cy="5849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712C-F8CC-46E7-8881-60F591205C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4C6C-A5C5-43B5-9518-727AD397D87F}" type="datetime1">
              <a:rPr lang="zh-TW" altLang="en-US" smtClean="0"/>
              <a:pPr>
                <a:defRPr/>
              </a:pPr>
              <a:t>2014/6/13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4011-9A65-419A-A30F-B88C7F96D7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979A-2689-4F2A-9F10-AF90320625CE}" type="datetime1">
              <a:rPr lang="zh-TW" altLang="en-US" smtClean="0"/>
              <a:pPr>
                <a:defRPr/>
              </a:pPr>
              <a:t>2014/6/13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1356-9BFF-4101-B05B-0CA6CF729E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C2F0-B72E-4975-B32F-859AE4862C2E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9B4E-67C6-4AAA-88F1-D914DE1CCD92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5E92-B38B-428B-8818-9AC3229C607A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F4C-330F-4403-8C5E-2B27987A2EAE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E967-2FF9-4923-B476-338AE49BD24A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>
          <a:xfrm>
            <a:off x="3124200" y="6350023"/>
            <a:ext cx="28956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F999-71D4-4463-AF78-FFC133E2F117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852C-E0F9-4169-AB41-211B575677FF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13DC-560B-4055-B1F0-1A045A61EC56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4045" y="6429396"/>
            <a:ext cx="9139987" cy="428628"/>
            <a:chOff x="4045" y="6429396"/>
            <a:chExt cx="9139987" cy="428628"/>
          </a:xfrm>
        </p:grpSpPr>
        <p:sp>
          <p:nvSpPr>
            <p:cNvPr id="11" name="矩形 10"/>
            <p:cNvSpPr/>
            <p:nvPr/>
          </p:nvSpPr>
          <p:spPr>
            <a:xfrm>
              <a:off x="357158" y="6429396"/>
              <a:ext cx="5715040" cy="428604"/>
            </a:xfrm>
            <a:prstGeom prst="rect">
              <a:avLst/>
            </a:prstGeom>
            <a:solidFill>
              <a:srgbClr val="80AB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072198" y="6429396"/>
              <a:ext cx="3071834" cy="428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045" y="6429396"/>
              <a:ext cx="424551" cy="428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投影片編號版面配置區 5"/>
          <p:cNvSpPr txBox="1">
            <a:spLocks/>
          </p:cNvSpPr>
          <p:nvPr/>
        </p:nvSpPr>
        <p:spPr>
          <a:xfrm>
            <a:off x="6786578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E740E9EC-BF4D-4F1B-BD99-B34175EE1192}" type="slidenum">
              <a:rPr kumimoji="0" lang="zh-TW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4348" y="6557421"/>
            <a:ext cx="6715172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000"/>
              </a:lnSpc>
            </a:pPr>
            <a:r>
              <a:rPr lang="en-US" altLang="zh-TW" sz="1200" b="1" dirty="0" smtClean="0">
                <a:solidFill>
                  <a:schemeClr val="tx2"/>
                </a:solidFill>
              </a:rPr>
              <a:t>AAEON 2014</a:t>
            </a:r>
            <a:r>
              <a:rPr lang="en-US" altLang="zh-TW" sz="1200" b="1" baseline="0" dirty="0" smtClean="0">
                <a:solidFill>
                  <a:schemeClr val="tx2"/>
                </a:solidFill>
              </a:rPr>
              <a:t> </a:t>
            </a:r>
            <a:r>
              <a:rPr lang="en-US" altLang="zh-TW" sz="1200" b="1" dirty="0" smtClean="0">
                <a:solidFill>
                  <a:schemeClr val="tx2"/>
                </a:solidFill>
              </a:rPr>
              <a:t>COMPANY PRESENTATION      </a:t>
            </a:r>
            <a:r>
              <a:rPr lang="en-US" altLang="zh-TW" sz="1200" dirty="0" smtClean="0">
                <a:solidFill>
                  <a:schemeClr val="bg1"/>
                </a:solidFill>
              </a:rPr>
              <a:t>©AAEON</a:t>
            </a:r>
            <a:r>
              <a:rPr lang="en-US" altLang="zh-TW" sz="1200" baseline="0" dirty="0" smtClean="0">
                <a:solidFill>
                  <a:schemeClr val="bg1"/>
                </a:solidFill>
              </a:rPr>
              <a:t> Technology Inc.     All rights reserved.  </a:t>
            </a:r>
            <a:r>
              <a:rPr lang="en-US" altLang="zh-TW" sz="1200" dirty="0" smtClean="0">
                <a:solidFill>
                  <a:schemeClr val="bg1"/>
                </a:solidFill>
              </a:rPr>
              <a:t>Confidential.   </a:t>
            </a:r>
          </a:p>
        </p:txBody>
      </p:sp>
      <p:pic>
        <p:nvPicPr>
          <p:cNvPr id="16" name="圖片 15" descr="AAEON-Logo-with-White-Board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643834" y="214290"/>
            <a:ext cx="1321275" cy="527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13DC-560B-4055-B1F0-1A045A61EC56}" type="datetime1">
              <a:rPr lang="zh-TW" altLang="en-US" smtClean="0"/>
              <a:pPr/>
              <a:t>2014/6/13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B96E-807A-47F8-A9E4-68D5570DB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les@aaeon.com.t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863010" y="2924944"/>
            <a:ext cx="5343508" cy="9989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AAEON 2014</a:t>
            </a:r>
            <a:r>
              <a:rPr kumimoji="0" lang="en-US" altLang="zh-TW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TW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an </a:t>
            </a:r>
            <a:r>
              <a:rPr kumimoji="0" lang="en-US" altLang="zh-TW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ASUS</a:t>
            </a:r>
            <a:r>
              <a:rPr kumimoji="0" lang="en-US" altLang="zh-TW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assoc. co.</a:t>
            </a:r>
            <a:endParaRPr kumimoji="0" lang="zh-TW" altLang="en-US" sz="4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2910" y="192880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The Company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358000" y="4143600"/>
            <a:ext cx="424334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Part 3:  </a:t>
            </a:r>
            <a:r>
              <a:rPr lang="en-US" altLang="zh-TW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DMS &amp; ODM Services</a:t>
            </a:r>
            <a:endParaRPr kumimoji="0" lang="zh-TW" altLang="en-US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6578" y="4857760"/>
            <a:ext cx="131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April, 2014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://t2.gstatic.com/images?q=tbn:ANd9GcQKLIqS8mcHaFBo6s4dCl4s6KsWnn9VtC-HNR7YBzL1akSl66Fr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1209878"/>
            <a:ext cx="2357438" cy="172085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8914" y="1200370"/>
            <a:ext cx="5969020" cy="172402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AAEON offers </a:t>
            </a:r>
            <a:r>
              <a:rPr lang="en-GB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industry leading manufacturing services from PCBA assembly, sub-system assembly, system integration (including LVHM product assembly</a:t>
            </a:r>
            <a:r>
              <a:rPr lang="en-GB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), </a:t>
            </a:r>
            <a:r>
              <a:rPr lang="en-GB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 all related in-process quality assurance testing. </a:t>
            </a:r>
            <a:r>
              <a:rPr lang="en-GB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AAEON’s expertise guarantees seamless integration of each product </a:t>
            </a:r>
            <a:r>
              <a:rPr lang="en-GB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development </a:t>
            </a:r>
            <a:r>
              <a:rPr lang="en-GB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stage during the </a:t>
            </a:r>
            <a:r>
              <a:rPr lang="en-GB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manufacturing process.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6988" y="334938"/>
            <a:ext cx="5303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305480"/>
                </a:solidFill>
              </a:rPr>
              <a:t>on manufacturing</a:t>
            </a:r>
            <a:endParaRPr lang="zh-TW" altLang="en-US" sz="5400" b="1" dirty="0">
              <a:solidFill>
                <a:srgbClr val="30548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00034" y="3294557"/>
            <a:ext cx="2714644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highly integrated project management process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flow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close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and knowledge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component suppliers helps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ensure optimum utilization and efficiency of the supply chain.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AAEON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customers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always be confident and assured that from product development through volume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their products and services will be professionally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managed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2937506"/>
            <a:ext cx="275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Supply Chain Management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86116" y="3294557"/>
            <a:ext cx="242889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AAEON offers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complete sets of board level and system level assembly services to maintain pace with the increasing needs of our customers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Customers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utilize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AAEON’s manufacturing services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various products using different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 models.  AAEON provides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assembly as well as Low Volume High Mix and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Build-to-Order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models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6116" y="2930728"/>
            <a:ext cx="192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Assembly Services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857884" y="3294557"/>
            <a:ext cx="300039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 closed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loop quality assurance at the manufacturing level,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AAEON ensures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execution of the production plan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stays on schedule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while meeting the quality expectations of our customers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 It starts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close examination of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incoming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materials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 the final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assembled and packaged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sample for testing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In between, a full suite of standard industry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tests are implemented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certain AAEON can 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match or exceed </a:t>
            </a:r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customers’ rigorous requirements</a:t>
            </a: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5857884" y="2925364"/>
            <a:ext cx="1720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Quality Control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556792"/>
            <a:ext cx="5464058" cy="4612186"/>
          </a:xfrm>
          <a:prstGeom prst="rect">
            <a:avLst/>
          </a:prstGeom>
          <a:solidFill>
            <a:srgbClr val="5A4573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AAEON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provides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a comprehensive array of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flexible and innovative service solutions through experienced professionals to support all of AAEON’s product offerings. 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A dedicated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AAEON t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eam plays a key role in initial discussions with the customer’s product development team to strategically plan </a:t>
            </a: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for the expected lifecycle of the product.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Products have different service requirements,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which may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vary by </a:t>
            </a:r>
            <a:r>
              <a:rPr lang="en-GB" sz="1600" b="1" dirty="0" smtClean="0">
                <a:solidFill>
                  <a:schemeClr val="bg1">
                    <a:lumMod val="95000"/>
                  </a:schemeClr>
                </a:solidFill>
              </a:rPr>
              <a:t>geography.  An AAEON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Service team would work closely with customers to develop the optimal after-sales service program for each product.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Regional RMA Centers for Quick Turn-Around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Customer Point of Contact provided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Corrective 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Complaint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Spare Parts Supply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EOL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新細明體" charset="-120"/>
              </a:rPr>
              <a:t>Measurement of Field Return Rate per product / customer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0228" name="Picture 4" descr="http://t0.gstatic.com/images?q=tbn:ANd9GcTuC10rSZfyZ7kxI4bvFh-2zKx8vqjCgsE566-dKOl9kUUlgNR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7" y="1556792"/>
            <a:ext cx="3198307" cy="46121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284400" y="500400"/>
            <a:ext cx="3372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 services</a:t>
            </a:r>
            <a:endParaRPr lang="zh-TW" altLang="en-US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33853"/>
            <a:ext cx="7572428" cy="202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000372"/>
            <a:ext cx="8606190" cy="3500462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Project Management offers all required services and a local single-point-of-contact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Regional support with Build-to-Order (BTO) production with logistical sites in USA &amp; Europe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On Time-to-Market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Long Life Cycle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Guaranteed quality performance by Corporate standards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Secured business continuity by flexible production mix; incorporating in-house &amp; contracted manufacturing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Cost savings throughout the value chain: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Reduced R&amp;D costs by outsourcing to AAEON Engineering team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Low material costs with centralized purchasing, leveraging ASUS buying power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Cost efficient 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IP Protection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Reduced Inventory reduces working capital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600" b="1" dirty="0" smtClean="0">
                <a:solidFill>
                  <a:schemeClr val="tx2">
                    <a:lumMod val="50000"/>
                  </a:schemeClr>
                </a:solidFill>
                <a:ea typeface="新細明體" charset="-120"/>
              </a:rPr>
              <a:t>Reduced Investments in R&amp;D and Production Assets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ea typeface="新細明體" charset="-120"/>
              </a:rPr>
              <a:t>AAEON DMS Benefits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5"/>
          <p:cNvGrpSpPr/>
          <p:nvPr/>
        </p:nvGrpSpPr>
        <p:grpSpPr>
          <a:xfrm>
            <a:off x="4643438" y="3653939"/>
            <a:ext cx="2792372" cy="2671538"/>
            <a:chOff x="4706329" y="4145790"/>
            <a:chExt cx="2792372" cy="2671538"/>
          </a:xfrm>
        </p:grpSpPr>
        <p:sp>
          <p:nvSpPr>
            <p:cNvPr id="4" name="手繪多邊形 3"/>
            <p:cNvSpPr/>
            <p:nvPr/>
          </p:nvSpPr>
          <p:spPr>
            <a:xfrm>
              <a:off x="4706329" y="4357694"/>
              <a:ext cx="2239956" cy="2239956"/>
            </a:xfrm>
            <a:custGeom>
              <a:avLst/>
              <a:gdLst>
                <a:gd name="connsiteX0" fmla="*/ 2131935 w 3003550"/>
                <a:gd name="connsiteY0" fmla="*/ 478883 h 3003550"/>
                <a:gd name="connsiteX1" fmla="*/ 2365564 w 3003550"/>
                <a:gd name="connsiteY1" fmla="*/ 282835 h 3003550"/>
                <a:gd name="connsiteX2" fmla="*/ 2552206 w 3003550"/>
                <a:gd name="connsiteY2" fmla="*/ 439447 h 3003550"/>
                <a:gd name="connsiteX3" fmla="*/ 2399705 w 3003550"/>
                <a:gd name="connsiteY3" fmla="*/ 703569 h 3003550"/>
                <a:gd name="connsiteX4" fmla="*/ 2642008 w 3003550"/>
                <a:gd name="connsiteY4" fmla="*/ 1123253 h 3003550"/>
                <a:gd name="connsiteX5" fmla="*/ 2946995 w 3003550"/>
                <a:gd name="connsiteY5" fmla="*/ 1123246 h 3003550"/>
                <a:gd name="connsiteX6" fmla="*/ 2989303 w 3003550"/>
                <a:gd name="connsiteY6" fmla="*/ 1363189 h 3003550"/>
                <a:gd name="connsiteX7" fmla="*/ 2702706 w 3003550"/>
                <a:gd name="connsiteY7" fmla="*/ 1467492 h 3003550"/>
                <a:gd name="connsiteX8" fmla="*/ 2618554 w 3003550"/>
                <a:gd name="connsiteY8" fmla="*/ 1944736 h 3003550"/>
                <a:gd name="connsiteX9" fmla="*/ 2852193 w 3003550"/>
                <a:gd name="connsiteY9" fmla="*/ 2140771 h 3003550"/>
                <a:gd name="connsiteX10" fmla="*/ 2730371 w 3003550"/>
                <a:gd name="connsiteY10" fmla="*/ 2351773 h 3003550"/>
                <a:gd name="connsiteX11" fmla="*/ 2443780 w 3003550"/>
                <a:gd name="connsiteY11" fmla="*/ 2247454 h 3003550"/>
                <a:gd name="connsiteX12" fmla="*/ 2072548 w 3003550"/>
                <a:gd name="connsiteY12" fmla="*/ 2558955 h 3003550"/>
                <a:gd name="connsiteX13" fmla="*/ 2125516 w 3003550"/>
                <a:gd name="connsiteY13" fmla="*/ 2859307 h 3003550"/>
                <a:gd name="connsiteX14" fmla="*/ 1896565 w 3003550"/>
                <a:gd name="connsiteY14" fmla="*/ 2942638 h 3003550"/>
                <a:gd name="connsiteX15" fmla="*/ 1744079 w 3003550"/>
                <a:gd name="connsiteY15" fmla="*/ 2678507 h 3003550"/>
                <a:gd name="connsiteX16" fmla="*/ 1259471 w 3003550"/>
                <a:gd name="connsiteY16" fmla="*/ 2678507 h 3003550"/>
                <a:gd name="connsiteX17" fmla="*/ 1106985 w 3003550"/>
                <a:gd name="connsiteY17" fmla="*/ 2942638 h 3003550"/>
                <a:gd name="connsiteX18" fmla="*/ 878034 w 3003550"/>
                <a:gd name="connsiteY18" fmla="*/ 2859307 h 3003550"/>
                <a:gd name="connsiteX19" fmla="*/ 931003 w 3003550"/>
                <a:gd name="connsiteY19" fmla="*/ 2558955 h 3003550"/>
                <a:gd name="connsiteX20" fmla="*/ 559771 w 3003550"/>
                <a:gd name="connsiteY20" fmla="*/ 2247454 h 3003550"/>
                <a:gd name="connsiteX21" fmla="*/ 273179 w 3003550"/>
                <a:gd name="connsiteY21" fmla="*/ 2351773 h 3003550"/>
                <a:gd name="connsiteX22" fmla="*/ 151357 w 3003550"/>
                <a:gd name="connsiteY22" fmla="*/ 2140771 h 3003550"/>
                <a:gd name="connsiteX23" fmla="*/ 384996 w 3003550"/>
                <a:gd name="connsiteY23" fmla="*/ 1944736 h 3003550"/>
                <a:gd name="connsiteX24" fmla="*/ 300845 w 3003550"/>
                <a:gd name="connsiteY24" fmla="*/ 1467492 h 3003550"/>
                <a:gd name="connsiteX25" fmla="*/ 14247 w 3003550"/>
                <a:gd name="connsiteY25" fmla="*/ 1363189 h 3003550"/>
                <a:gd name="connsiteX26" fmla="*/ 56555 w 3003550"/>
                <a:gd name="connsiteY26" fmla="*/ 1123246 h 3003550"/>
                <a:gd name="connsiteX27" fmla="*/ 361542 w 3003550"/>
                <a:gd name="connsiteY27" fmla="*/ 1123253 h 3003550"/>
                <a:gd name="connsiteX28" fmla="*/ 603847 w 3003550"/>
                <a:gd name="connsiteY28" fmla="*/ 703570 h 3003550"/>
                <a:gd name="connsiteX29" fmla="*/ 451344 w 3003550"/>
                <a:gd name="connsiteY29" fmla="*/ 439447 h 3003550"/>
                <a:gd name="connsiteX30" fmla="*/ 637986 w 3003550"/>
                <a:gd name="connsiteY30" fmla="*/ 282835 h 3003550"/>
                <a:gd name="connsiteX31" fmla="*/ 871615 w 3003550"/>
                <a:gd name="connsiteY31" fmla="*/ 478883 h 3003550"/>
                <a:gd name="connsiteX32" fmla="*/ 1326998 w 3003550"/>
                <a:gd name="connsiteY32" fmla="*/ 313138 h 3003550"/>
                <a:gd name="connsiteX33" fmla="*/ 1379952 w 3003550"/>
                <a:gd name="connsiteY33" fmla="*/ 12781 h 3003550"/>
                <a:gd name="connsiteX34" fmla="*/ 1623598 w 3003550"/>
                <a:gd name="connsiteY34" fmla="*/ 12781 h 3003550"/>
                <a:gd name="connsiteX35" fmla="*/ 1676551 w 3003550"/>
                <a:gd name="connsiteY35" fmla="*/ 313136 h 3003550"/>
                <a:gd name="connsiteX36" fmla="*/ 2131934 w 3003550"/>
                <a:gd name="connsiteY36" fmla="*/ 478882 h 3003550"/>
                <a:gd name="connsiteX37" fmla="*/ 2131935 w 3003550"/>
                <a:gd name="connsiteY37" fmla="*/ 478883 h 300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3550" h="3003550">
                  <a:moveTo>
                    <a:pt x="2131935" y="478883"/>
                  </a:moveTo>
                  <a:lnTo>
                    <a:pt x="2365564" y="282835"/>
                  </a:lnTo>
                  <a:lnTo>
                    <a:pt x="2552206" y="439447"/>
                  </a:lnTo>
                  <a:lnTo>
                    <a:pt x="2399705" y="703569"/>
                  </a:lnTo>
                  <a:cubicBezTo>
                    <a:pt x="2508141" y="825553"/>
                    <a:pt x="2590586" y="968352"/>
                    <a:pt x="2642008" y="1123253"/>
                  </a:cubicBezTo>
                  <a:lnTo>
                    <a:pt x="2946995" y="1123246"/>
                  </a:lnTo>
                  <a:lnTo>
                    <a:pt x="2989303" y="1363189"/>
                  </a:lnTo>
                  <a:lnTo>
                    <a:pt x="2702706" y="1467492"/>
                  </a:lnTo>
                  <a:cubicBezTo>
                    <a:pt x="2707363" y="1630638"/>
                    <a:pt x="2678730" y="1793022"/>
                    <a:pt x="2618554" y="1944736"/>
                  </a:cubicBezTo>
                  <a:lnTo>
                    <a:pt x="2852193" y="2140771"/>
                  </a:lnTo>
                  <a:lnTo>
                    <a:pt x="2730371" y="2351773"/>
                  </a:lnTo>
                  <a:lnTo>
                    <a:pt x="2443780" y="2247454"/>
                  </a:lnTo>
                  <a:cubicBezTo>
                    <a:pt x="2342479" y="2375426"/>
                    <a:pt x="2216166" y="2481415"/>
                    <a:pt x="2072548" y="2558955"/>
                  </a:cubicBezTo>
                  <a:lnTo>
                    <a:pt x="2125516" y="2859307"/>
                  </a:lnTo>
                  <a:lnTo>
                    <a:pt x="1896565" y="2942638"/>
                  </a:lnTo>
                  <a:lnTo>
                    <a:pt x="1744079" y="2678507"/>
                  </a:lnTo>
                  <a:cubicBezTo>
                    <a:pt x="1584220" y="2711424"/>
                    <a:pt x="1419330" y="2711424"/>
                    <a:pt x="1259471" y="2678507"/>
                  </a:cubicBezTo>
                  <a:lnTo>
                    <a:pt x="1106985" y="2942638"/>
                  </a:lnTo>
                  <a:lnTo>
                    <a:pt x="878034" y="2859307"/>
                  </a:lnTo>
                  <a:lnTo>
                    <a:pt x="931003" y="2558955"/>
                  </a:lnTo>
                  <a:cubicBezTo>
                    <a:pt x="787385" y="2481415"/>
                    <a:pt x="661072" y="2375426"/>
                    <a:pt x="559771" y="2247454"/>
                  </a:cubicBezTo>
                  <a:lnTo>
                    <a:pt x="273179" y="2351773"/>
                  </a:lnTo>
                  <a:lnTo>
                    <a:pt x="151357" y="2140771"/>
                  </a:lnTo>
                  <a:lnTo>
                    <a:pt x="384996" y="1944736"/>
                  </a:lnTo>
                  <a:cubicBezTo>
                    <a:pt x="324820" y="1793022"/>
                    <a:pt x="296188" y="1630638"/>
                    <a:pt x="300845" y="1467492"/>
                  </a:cubicBezTo>
                  <a:lnTo>
                    <a:pt x="14247" y="1363189"/>
                  </a:lnTo>
                  <a:lnTo>
                    <a:pt x="56555" y="1123246"/>
                  </a:lnTo>
                  <a:lnTo>
                    <a:pt x="361542" y="1123253"/>
                  </a:lnTo>
                  <a:cubicBezTo>
                    <a:pt x="412965" y="968352"/>
                    <a:pt x="495410" y="825554"/>
                    <a:pt x="603847" y="703570"/>
                  </a:cubicBezTo>
                  <a:lnTo>
                    <a:pt x="451344" y="439447"/>
                  </a:lnTo>
                  <a:lnTo>
                    <a:pt x="637986" y="282835"/>
                  </a:lnTo>
                  <a:lnTo>
                    <a:pt x="871615" y="478883"/>
                  </a:lnTo>
                  <a:cubicBezTo>
                    <a:pt x="1010575" y="393276"/>
                    <a:pt x="1165521" y="336881"/>
                    <a:pt x="1326998" y="313138"/>
                  </a:cubicBezTo>
                  <a:lnTo>
                    <a:pt x="1379952" y="12781"/>
                  </a:lnTo>
                  <a:lnTo>
                    <a:pt x="1623598" y="12781"/>
                  </a:lnTo>
                  <a:lnTo>
                    <a:pt x="1676551" y="313136"/>
                  </a:lnTo>
                  <a:cubicBezTo>
                    <a:pt x="1838028" y="336879"/>
                    <a:pt x="1992974" y="393275"/>
                    <a:pt x="2131934" y="478882"/>
                  </a:cubicBezTo>
                  <a:lnTo>
                    <a:pt x="2131935" y="478883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625435" tIns="725159" rIns="625435" bIns="777686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700" b="1" dirty="0">
                  <a:latin typeface="Calibri" pitchFamily="34" charset="0"/>
                  <a:cs typeface="Calibri" pitchFamily="34" charset="0"/>
                </a:rPr>
                <a:t>Values for IPC Customers</a:t>
              </a:r>
              <a:endParaRPr lang="zh-TW" altLang="en-US" sz="17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圓形箭號 4"/>
            <p:cNvSpPr/>
            <p:nvPr/>
          </p:nvSpPr>
          <p:spPr>
            <a:xfrm rot="856145">
              <a:off x="4826059" y="4145790"/>
              <a:ext cx="2672642" cy="2671538"/>
            </a:xfrm>
            <a:prstGeom prst="circularArrow">
              <a:avLst>
                <a:gd name="adj1" fmla="val 4687"/>
                <a:gd name="adj2" fmla="val 299029"/>
                <a:gd name="adj3" fmla="val 2539926"/>
                <a:gd name="adj4" fmla="val 17911929"/>
                <a:gd name="adj5" fmla="val 5469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群組 16"/>
          <p:cNvGrpSpPr/>
          <p:nvPr/>
        </p:nvGrpSpPr>
        <p:grpSpPr>
          <a:xfrm>
            <a:off x="3029705" y="3106727"/>
            <a:ext cx="2044326" cy="2043165"/>
            <a:chOff x="3029705" y="3598578"/>
            <a:chExt cx="2044326" cy="2043165"/>
          </a:xfrm>
        </p:grpSpPr>
        <p:sp>
          <p:nvSpPr>
            <p:cNvPr id="7" name="手繪多邊形 6"/>
            <p:cNvSpPr/>
            <p:nvPr/>
          </p:nvSpPr>
          <p:spPr>
            <a:xfrm>
              <a:off x="3402588" y="3720268"/>
              <a:ext cx="1598040" cy="1637558"/>
            </a:xfrm>
            <a:custGeom>
              <a:avLst/>
              <a:gdLst>
                <a:gd name="connsiteX0" fmla="*/ 1362970 w 1821549"/>
                <a:gd name="connsiteY0" fmla="*/ 475688 h 1918711"/>
                <a:gd name="connsiteX1" fmla="*/ 1634106 w 1821549"/>
                <a:gd name="connsiteY1" fmla="*/ 403119 h 1918711"/>
                <a:gd name="connsiteX2" fmla="*/ 1736494 w 1821549"/>
                <a:gd name="connsiteY2" fmla="*/ 593974 h 1918711"/>
                <a:gd name="connsiteX3" fmla="*/ 1526083 w 1821549"/>
                <a:gd name="connsiteY3" fmla="*/ 779739 h 1918711"/>
                <a:gd name="connsiteX4" fmla="*/ 1526083 w 1821549"/>
                <a:gd name="connsiteY4" fmla="*/ 1138974 h 1918711"/>
                <a:gd name="connsiteX5" fmla="*/ 1736494 w 1821549"/>
                <a:gd name="connsiteY5" fmla="*/ 1324737 h 1918711"/>
                <a:gd name="connsiteX6" fmla="*/ 1634106 w 1821549"/>
                <a:gd name="connsiteY6" fmla="*/ 1515592 h 1918711"/>
                <a:gd name="connsiteX7" fmla="*/ 1362970 w 1821549"/>
                <a:gd name="connsiteY7" fmla="*/ 1443023 h 1918711"/>
                <a:gd name="connsiteX8" fmla="*/ 1073889 w 1821549"/>
                <a:gd name="connsiteY8" fmla="*/ 1622641 h 1918711"/>
                <a:gd name="connsiteX9" fmla="*/ 1009662 w 1821549"/>
                <a:gd name="connsiteY9" fmla="*/ 1895874 h 1918711"/>
                <a:gd name="connsiteX10" fmla="*/ 811887 w 1821549"/>
                <a:gd name="connsiteY10" fmla="*/ 1895874 h 1918711"/>
                <a:gd name="connsiteX11" fmla="*/ 747660 w 1821549"/>
                <a:gd name="connsiteY11" fmla="*/ 1622642 h 1918711"/>
                <a:gd name="connsiteX12" fmla="*/ 458580 w 1821549"/>
                <a:gd name="connsiteY12" fmla="*/ 1443023 h 1918711"/>
                <a:gd name="connsiteX13" fmla="*/ 187443 w 1821549"/>
                <a:gd name="connsiteY13" fmla="*/ 1515592 h 1918711"/>
                <a:gd name="connsiteX14" fmla="*/ 85055 w 1821549"/>
                <a:gd name="connsiteY14" fmla="*/ 1324737 h 1918711"/>
                <a:gd name="connsiteX15" fmla="*/ 295466 w 1821549"/>
                <a:gd name="connsiteY15" fmla="*/ 1138972 h 1918711"/>
                <a:gd name="connsiteX16" fmla="*/ 295466 w 1821549"/>
                <a:gd name="connsiteY16" fmla="*/ 779737 h 1918711"/>
                <a:gd name="connsiteX17" fmla="*/ 85055 w 1821549"/>
                <a:gd name="connsiteY17" fmla="*/ 593974 h 1918711"/>
                <a:gd name="connsiteX18" fmla="*/ 187443 w 1821549"/>
                <a:gd name="connsiteY18" fmla="*/ 403119 h 1918711"/>
                <a:gd name="connsiteX19" fmla="*/ 458579 w 1821549"/>
                <a:gd name="connsiteY19" fmla="*/ 475688 h 1918711"/>
                <a:gd name="connsiteX20" fmla="*/ 747660 w 1821549"/>
                <a:gd name="connsiteY20" fmla="*/ 296070 h 1918711"/>
                <a:gd name="connsiteX21" fmla="*/ 811887 w 1821549"/>
                <a:gd name="connsiteY21" fmla="*/ 22837 h 1918711"/>
                <a:gd name="connsiteX22" fmla="*/ 1009662 w 1821549"/>
                <a:gd name="connsiteY22" fmla="*/ 22837 h 1918711"/>
                <a:gd name="connsiteX23" fmla="*/ 1073889 w 1821549"/>
                <a:gd name="connsiteY23" fmla="*/ 296069 h 1918711"/>
                <a:gd name="connsiteX24" fmla="*/ 1362969 w 1821549"/>
                <a:gd name="connsiteY24" fmla="*/ 475688 h 1918711"/>
                <a:gd name="connsiteX25" fmla="*/ 1362970 w 1821549"/>
                <a:gd name="connsiteY25" fmla="*/ 475688 h 191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21549" h="1918711">
                  <a:moveTo>
                    <a:pt x="1362970" y="475688"/>
                  </a:moveTo>
                  <a:lnTo>
                    <a:pt x="1634106" y="403119"/>
                  </a:lnTo>
                  <a:lnTo>
                    <a:pt x="1736494" y="593974"/>
                  </a:lnTo>
                  <a:lnTo>
                    <a:pt x="1526083" y="779739"/>
                  </a:lnTo>
                  <a:cubicBezTo>
                    <a:pt x="1555728" y="897359"/>
                    <a:pt x="1555728" y="1021354"/>
                    <a:pt x="1526083" y="1138974"/>
                  </a:cubicBezTo>
                  <a:lnTo>
                    <a:pt x="1736494" y="1324737"/>
                  </a:lnTo>
                  <a:lnTo>
                    <a:pt x="1634106" y="1515592"/>
                  </a:lnTo>
                  <a:lnTo>
                    <a:pt x="1362970" y="1443023"/>
                  </a:lnTo>
                  <a:cubicBezTo>
                    <a:pt x="1283143" y="1529463"/>
                    <a:pt x="1183362" y="1591461"/>
                    <a:pt x="1073889" y="1622641"/>
                  </a:cubicBezTo>
                  <a:lnTo>
                    <a:pt x="1009662" y="1895874"/>
                  </a:lnTo>
                  <a:lnTo>
                    <a:pt x="811887" y="1895874"/>
                  </a:lnTo>
                  <a:lnTo>
                    <a:pt x="747660" y="1622642"/>
                  </a:lnTo>
                  <a:cubicBezTo>
                    <a:pt x="638187" y="1591461"/>
                    <a:pt x="538407" y="1529463"/>
                    <a:pt x="458580" y="1443023"/>
                  </a:cubicBezTo>
                  <a:lnTo>
                    <a:pt x="187443" y="1515592"/>
                  </a:lnTo>
                  <a:lnTo>
                    <a:pt x="85055" y="1324737"/>
                  </a:lnTo>
                  <a:lnTo>
                    <a:pt x="295466" y="1138972"/>
                  </a:lnTo>
                  <a:cubicBezTo>
                    <a:pt x="265821" y="1021352"/>
                    <a:pt x="265821" y="897357"/>
                    <a:pt x="295466" y="779737"/>
                  </a:cubicBezTo>
                  <a:lnTo>
                    <a:pt x="85055" y="593974"/>
                  </a:lnTo>
                  <a:lnTo>
                    <a:pt x="187443" y="403119"/>
                  </a:lnTo>
                  <a:lnTo>
                    <a:pt x="458579" y="475688"/>
                  </a:lnTo>
                  <a:cubicBezTo>
                    <a:pt x="538407" y="389248"/>
                    <a:pt x="638187" y="327250"/>
                    <a:pt x="747660" y="296070"/>
                  </a:cubicBezTo>
                  <a:lnTo>
                    <a:pt x="811887" y="22837"/>
                  </a:lnTo>
                  <a:lnTo>
                    <a:pt x="1009662" y="22837"/>
                  </a:lnTo>
                  <a:lnTo>
                    <a:pt x="1073889" y="296069"/>
                  </a:lnTo>
                  <a:cubicBezTo>
                    <a:pt x="1183362" y="327250"/>
                    <a:pt x="1283142" y="389248"/>
                    <a:pt x="1362969" y="475688"/>
                  </a:cubicBezTo>
                  <a:lnTo>
                    <a:pt x="1362970" y="47568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80168" tIns="497278" rIns="480169" bIns="497277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Leverage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ASUS Resource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圖案 7"/>
            <p:cNvSpPr/>
            <p:nvPr/>
          </p:nvSpPr>
          <p:spPr>
            <a:xfrm rot="17842146">
              <a:off x="3030285" y="3597998"/>
              <a:ext cx="2043165" cy="204432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群組 17"/>
          <p:cNvGrpSpPr/>
          <p:nvPr/>
        </p:nvGrpSpPr>
        <p:grpSpPr>
          <a:xfrm>
            <a:off x="1714480" y="1571612"/>
            <a:ext cx="2654394" cy="2682163"/>
            <a:chOff x="1484631" y="1349087"/>
            <a:chExt cx="2654394" cy="2682163"/>
          </a:xfrm>
        </p:grpSpPr>
        <p:sp>
          <p:nvSpPr>
            <p:cNvPr id="10" name="手繪多邊形 9"/>
            <p:cNvSpPr/>
            <p:nvPr/>
          </p:nvSpPr>
          <p:spPr>
            <a:xfrm rot="13390">
              <a:off x="1650273" y="1567174"/>
              <a:ext cx="2274418" cy="2246910"/>
            </a:xfrm>
            <a:custGeom>
              <a:avLst/>
              <a:gdLst>
                <a:gd name="connsiteX0" fmla="*/ 1601449 w 2140266"/>
                <a:gd name="connsiteY0" fmla="*/ 542076 h 2140266"/>
                <a:gd name="connsiteX1" fmla="*/ 1917211 w 2140266"/>
                <a:gd name="connsiteY1" fmla="*/ 446912 h 2140266"/>
                <a:gd name="connsiteX2" fmla="*/ 2033399 w 2140266"/>
                <a:gd name="connsiteY2" fmla="*/ 648157 h 2140266"/>
                <a:gd name="connsiteX3" fmla="*/ 1793102 w 2140266"/>
                <a:gd name="connsiteY3" fmla="*/ 874032 h 2140266"/>
                <a:gd name="connsiteX4" fmla="*/ 1793102 w 2140266"/>
                <a:gd name="connsiteY4" fmla="*/ 1266236 h 2140266"/>
                <a:gd name="connsiteX5" fmla="*/ 2033399 w 2140266"/>
                <a:gd name="connsiteY5" fmla="*/ 1492109 h 2140266"/>
                <a:gd name="connsiteX6" fmla="*/ 1917211 w 2140266"/>
                <a:gd name="connsiteY6" fmla="*/ 1693354 h 2140266"/>
                <a:gd name="connsiteX7" fmla="*/ 1601449 w 2140266"/>
                <a:gd name="connsiteY7" fmla="*/ 1598190 h 2140266"/>
                <a:gd name="connsiteX8" fmla="*/ 1261788 w 2140266"/>
                <a:gd name="connsiteY8" fmla="*/ 1794293 h 2140266"/>
                <a:gd name="connsiteX9" fmla="*/ 1186322 w 2140266"/>
                <a:gd name="connsiteY9" fmla="*/ 2115334 h 2140266"/>
                <a:gd name="connsiteX10" fmla="*/ 953944 w 2140266"/>
                <a:gd name="connsiteY10" fmla="*/ 2115334 h 2140266"/>
                <a:gd name="connsiteX11" fmla="*/ 878478 w 2140266"/>
                <a:gd name="connsiteY11" fmla="*/ 1794294 h 2140266"/>
                <a:gd name="connsiteX12" fmla="*/ 538817 w 2140266"/>
                <a:gd name="connsiteY12" fmla="*/ 1598190 h 2140266"/>
                <a:gd name="connsiteX13" fmla="*/ 223055 w 2140266"/>
                <a:gd name="connsiteY13" fmla="*/ 1693354 h 2140266"/>
                <a:gd name="connsiteX14" fmla="*/ 106867 w 2140266"/>
                <a:gd name="connsiteY14" fmla="*/ 1492109 h 2140266"/>
                <a:gd name="connsiteX15" fmla="*/ 347164 w 2140266"/>
                <a:gd name="connsiteY15" fmla="*/ 1266234 h 2140266"/>
                <a:gd name="connsiteX16" fmla="*/ 347164 w 2140266"/>
                <a:gd name="connsiteY16" fmla="*/ 874030 h 2140266"/>
                <a:gd name="connsiteX17" fmla="*/ 106867 w 2140266"/>
                <a:gd name="connsiteY17" fmla="*/ 648157 h 2140266"/>
                <a:gd name="connsiteX18" fmla="*/ 223055 w 2140266"/>
                <a:gd name="connsiteY18" fmla="*/ 446912 h 2140266"/>
                <a:gd name="connsiteX19" fmla="*/ 538817 w 2140266"/>
                <a:gd name="connsiteY19" fmla="*/ 542076 h 2140266"/>
                <a:gd name="connsiteX20" fmla="*/ 878478 w 2140266"/>
                <a:gd name="connsiteY20" fmla="*/ 345973 h 2140266"/>
                <a:gd name="connsiteX21" fmla="*/ 953944 w 2140266"/>
                <a:gd name="connsiteY21" fmla="*/ 24932 h 2140266"/>
                <a:gd name="connsiteX22" fmla="*/ 1186322 w 2140266"/>
                <a:gd name="connsiteY22" fmla="*/ 24932 h 2140266"/>
                <a:gd name="connsiteX23" fmla="*/ 1261788 w 2140266"/>
                <a:gd name="connsiteY23" fmla="*/ 345972 h 2140266"/>
                <a:gd name="connsiteX24" fmla="*/ 1601449 w 2140266"/>
                <a:gd name="connsiteY24" fmla="*/ 542076 h 214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40266" h="2140266">
                  <a:moveTo>
                    <a:pt x="1377577" y="541387"/>
                  </a:moveTo>
                  <a:lnTo>
                    <a:pt x="1606500" y="399605"/>
                  </a:lnTo>
                  <a:lnTo>
                    <a:pt x="1740663" y="533769"/>
                  </a:lnTo>
                  <a:lnTo>
                    <a:pt x="1598880" y="762692"/>
                  </a:lnTo>
                  <a:cubicBezTo>
                    <a:pt x="1653488" y="856609"/>
                    <a:pt x="1682096" y="963375"/>
                    <a:pt x="1681762" y="1072013"/>
                  </a:cubicBezTo>
                  <a:lnTo>
                    <a:pt x="1919011" y="1199373"/>
                  </a:lnTo>
                  <a:lnTo>
                    <a:pt x="1869904" y="1382643"/>
                  </a:lnTo>
                  <a:lnTo>
                    <a:pt x="1600760" y="1374318"/>
                  </a:lnTo>
                  <a:cubicBezTo>
                    <a:pt x="1546730" y="1468569"/>
                    <a:pt x="1468571" y="1546728"/>
                    <a:pt x="1374320" y="1600758"/>
                  </a:cubicBezTo>
                  <a:lnTo>
                    <a:pt x="1382645" y="1869903"/>
                  </a:lnTo>
                  <a:lnTo>
                    <a:pt x="1199375" y="1919011"/>
                  </a:lnTo>
                  <a:lnTo>
                    <a:pt x="1072013" y="1681762"/>
                  </a:lnTo>
                  <a:cubicBezTo>
                    <a:pt x="963374" y="1682096"/>
                    <a:pt x="856606" y="1653488"/>
                    <a:pt x="762689" y="1598879"/>
                  </a:cubicBezTo>
                  <a:lnTo>
                    <a:pt x="533766" y="1740661"/>
                  </a:lnTo>
                  <a:lnTo>
                    <a:pt x="399603" y="1606497"/>
                  </a:lnTo>
                  <a:lnTo>
                    <a:pt x="541386" y="1377574"/>
                  </a:lnTo>
                  <a:cubicBezTo>
                    <a:pt x="486778" y="1283657"/>
                    <a:pt x="458170" y="1176891"/>
                    <a:pt x="458504" y="1068253"/>
                  </a:cubicBezTo>
                  <a:lnTo>
                    <a:pt x="221255" y="940893"/>
                  </a:lnTo>
                  <a:lnTo>
                    <a:pt x="270362" y="757623"/>
                  </a:lnTo>
                  <a:lnTo>
                    <a:pt x="539506" y="765948"/>
                  </a:lnTo>
                  <a:cubicBezTo>
                    <a:pt x="593536" y="671697"/>
                    <a:pt x="671695" y="593538"/>
                    <a:pt x="765946" y="539508"/>
                  </a:cubicBezTo>
                  <a:lnTo>
                    <a:pt x="757621" y="270363"/>
                  </a:lnTo>
                  <a:lnTo>
                    <a:pt x="940891" y="221255"/>
                  </a:lnTo>
                  <a:lnTo>
                    <a:pt x="1068253" y="458504"/>
                  </a:lnTo>
                  <a:cubicBezTo>
                    <a:pt x="1176892" y="458170"/>
                    <a:pt x="1283660" y="486778"/>
                    <a:pt x="1377577" y="541387"/>
                  </a:cubicBezTo>
                  <a:close/>
                </a:path>
              </a:pathLst>
            </a:custGeom>
            <a:solidFill>
              <a:srgbClr val="336699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31520" tIns="731521" rIns="731520" bIns="731519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700" b="1" dirty="0">
                  <a:latin typeface="Calibri" pitchFamily="34" charset="0"/>
                  <a:cs typeface="Calibri" pitchFamily="34" charset="0"/>
                </a:rPr>
                <a:t>AAEON</a:t>
              </a:r>
              <a:endParaRPr lang="zh-TW" altLang="en-US" sz="17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圓形箭號 10"/>
            <p:cNvSpPr/>
            <p:nvPr/>
          </p:nvSpPr>
          <p:spPr>
            <a:xfrm rot="5232013">
              <a:off x="1470746" y="1362972"/>
              <a:ext cx="2682163" cy="2654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3929058" y="1573014"/>
            <a:ext cx="2590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Longevity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Revision Control</a:t>
            </a:r>
          </a:p>
          <a:p>
            <a:r>
              <a:rPr lang="en-US" altLang="zh-TW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High Mix Mfg. Volume</a:t>
            </a:r>
          </a:p>
          <a:p>
            <a:r>
              <a:rPr lang="en-US" altLang="zh-TW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Domain </a:t>
            </a:r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Knowledge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Ruggedized Design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-201625" y="3827123"/>
            <a:ext cx="2987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Competitive </a:t>
            </a:r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Cost</a:t>
            </a:r>
          </a:p>
          <a:p>
            <a:pPr algn="r"/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Strong </a:t>
            </a:r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Finance</a:t>
            </a:r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Support</a:t>
            </a:r>
          </a:p>
          <a:p>
            <a:pPr algn="r"/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Technology </a:t>
            </a:r>
            <a:r>
              <a:rPr lang="en-US" altLang="zh-TW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Leadership</a:t>
            </a:r>
            <a:r>
              <a:rPr lang="en-US" altLang="zh-TW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*</a:t>
            </a:r>
            <a:endParaRPr lang="en-US" altLang="zh-TW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Global</a:t>
            </a:r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Mfg, Logistics, Service</a:t>
            </a:r>
          </a:p>
          <a:p>
            <a:pPr algn="r"/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Supply Chain </a:t>
            </a:r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Management</a:t>
            </a:r>
          </a:p>
          <a:p>
            <a:pPr algn="r"/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Solid </a:t>
            </a:r>
            <a:r>
              <a:rPr lang="en-US" altLang="zh-TW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Quality Control</a:t>
            </a:r>
          </a:p>
        </p:txBody>
      </p:sp>
      <p:sp>
        <p:nvSpPr>
          <p:cNvPr id="15" name="矩形 15"/>
          <p:cNvSpPr>
            <a:spLocks noChangeArrowheads="1"/>
          </p:cNvSpPr>
          <p:nvPr/>
        </p:nvSpPr>
        <p:spPr bwMode="auto">
          <a:xfrm>
            <a:off x="6429388" y="2716022"/>
            <a:ext cx="22322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Better Price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Reliable Relationship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Leading Technology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Global Support</a:t>
            </a:r>
          </a:p>
          <a:p>
            <a:r>
              <a:rPr lang="en-US" altLang="zh-TW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Solid Quality Control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-32" y="5963538"/>
            <a:ext cx="4643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TW" sz="1400" i="1" dirty="0" smtClean="0">
                <a:latin typeface="Calibri" pitchFamily="34" charset="0"/>
                <a:cs typeface="Calibri" pitchFamily="34" charset="0"/>
              </a:rPr>
              <a:t>*ASUS maintains a very solid </a:t>
            </a:r>
            <a:r>
              <a:rPr lang="en-US" altLang="zh-TW" sz="1400" i="1" dirty="0">
                <a:latin typeface="Calibri" pitchFamily="34" charset="0"/>
                <a:cs typeface="Calibri" pitchFamily="34" charset="0"/>
              </a:rPr>
              <a:t>R&amp;D </a:t>
            </a:r>
            <a:r>
              <a:rPr lang="en-US" altLang="zh-TW" sz="1400" i="1" dirty="0" smtClean="0">
                <a:latin typeface="Calibri" pitchFamily="34" charset="0"/>
                <a:cs typeface="Calibri" pitchFamily="34" charset="0"/>
              </a:rPr>
              <a:t>Team &amp; facility in-house  </a:t>
            </a:r>
            <a:endParaRPr lang="zh-TW" altLang="en-US" sz="1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6" descr="http://t1.gstatic.com/images?q=tbn:ANd9GcR4vMoOy7hULo153tS75_h28afrPY1TMwrXujd4VVqMAJTUC3v7z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928670"/>
            <a:ext cx="2465388" cy="1639888"/>
          </a:xfrm>
          <a:prstGeom prst="rect">
            <a:avLst/>
          </a:prstGeom>
          <a:noFill/>
        </p:spPr>
      </p:pic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Synergy with ASUS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53"/>
          <p:cNvGrpSpPr/>
          <p:nvPr/>
        </p:nvGrpSpPr>
        <p:grpSpPr>
          <a:xfrm>
            <a:off x="30626" y="1511322"/>
            <a:ext cx="9235790" cy="4685079"/>
            <a:chOff x="143321" y="1268760"/>
            <a:chExt cx="9272337" cy="5139632"/>
          </a:xfrm>
        </p:grpSpPr>
        <p:sp>
          <p:nvSpPr>
            <p:cNvPr id="5" name="五邊形 4"/>
            <p:cNvSpPr/>
            <p:nvPr/>
          </p:nvSpPr>
          <p:spPr>
            <a:xfrm rot="16200000">
              <a:off x="1060897" y="5138613"/>
              <a:ext cx="1223962" cy="1116013"/>
            </a:xfrm>
            <a:prstGeom prst="homePlate">
              <a:avLst>
                <a:gd name="adj" fmla="val 1879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五邊形 5"/>
            <p:cNvSpPr/>
            <p:nvPr/>
          </p:nvSpPr>
          <p:spPr>
            <a:xfrm rot="16200000">
              <a:off x="2716659" y="5138614"/>
              <a:ext cx="1223962" cy="1116012"/>
            </a:xfrm>
            <a:prstGeom prst="homePlate">
              <a:avLst>
                <a:gd name="adj" fmla="val 1879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五邊形 6"/>
            <p:cNvSpPr/>
            <p:nvPr/>
          </p:nvSpPr>
          <p:spPr>
            <a:xfrm rot="16200000">
              <a:off x="4445447" y="5138613"/>
              <a:ext cx="1223962" cy="1116013"/>
            </a:xfrm>
            <a:prstGeom prst="homePlate">
              <a:avLst>
                <a:gd name="adj" fmla="val 1879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五邊形 7"/>
            <p:cNvSpPr/>
            <p:nvPr/>
          </p:nvSpPr>
          <p:spPr>
            <a:xfrm rot="16200000">
              <a:off x="6209159" y="5138614"/>
              <a:ext cx="1223962" cy="1116012"/>
            </a:xfrm>
            <a:prstGeom prst="homePlate">
              <a:avLst>
                <a:gd name="adj" fmla="val 1879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五邊形 8"/>
            <p:cNvSpPr/>
            <p:nvPr/>
          </p:nvSpPr>
          <p:spPr>
            <a:xfrm rot="16200000">
              <a:off x="7866509" y="5138614"/>
              <a:ext cx="1223962" cy="1116012"/>
            </a:xfrm>
            <a:prstGeom prst="homePlate">
              <a:avLst>
                <a:gd name="adj" fmla="val 1879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3321" y="3140943"/>
              <a:ext cx="8856663" cy="1800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200" b="1">
                <a:solidFill>
                  <a:schemeClr val="lt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3321" y="2277368"/>
              <a:ext cx="9041507" cy="719138"/>
            </a:xfrm>
            <a:prstGeom prst="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/>
            </a:p>
          </p:txBody>
        </p:sp>
        <p:sp>
          <p:nvSpPr>
            <p:cNvPr id="12" name="＞形箭號 11"/>
            <p:cNvSpPr/>
            <p:nvPr/>
          </p:nvSpPr>
          <p:spPr>
            <a:xfrm>
              <a:off x="238974" y="1268760"/>
              <a:ext cx="1008112" cy="864096"/>
            </a:xfrm>
            <a:prstGeom prst="chevron">
              <a:avLst>
                <a:gd name="adj" fmla="val 16406"/>
              </a:avLst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Planning Stage</a:t>
              </a: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319094" y="1412776"/>
              <a:ext cx="648072" cy="648072"/>
            </a:xfrm>
            <a:prstGeom prst="diamond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C1</a:t>
              </a:r>
              <a:endParaRPr lang="zh-TW" altLang="en-US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＞形箭號 13"/>
            <p:cNvSpPr/>
            <p:nvPr/>
          </p:nvSpPr>
          <p:spPr>
            <a:xfrm>
              <a:off x="1895158" y="1268760"/>
              <a:ext cx="1008112" cy="864096"/>
            </a:xfrm>
            <a:prstGeom prst="chevron">
              <a:avLst>
                <a:gd name="adj" fmla="val 16406"/>
              </a:avLst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P2 Design Stage</a:t>
              </a: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2975278" y="1412776"/>
              <a:ext cx="648072" cy="648072"/>
            </a:xfrm>
            <a:prstGeom prst="diamond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C2</a:t>
              </a:r>
              <a:endParaRPr lang="zh-TW" altLang="en-US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＞形箭號 15"/>
            <p:cNvSpPr/>
            <p:nvPr/>
          </p:nvSpPr>
          <p:spPr>
            <a:xfrm>
              <a:off x="3551342" y="1268760"/>
              <a:ext cx="1180781" cy="864096"/>
            </a:xfrm>
            <a:prstGeom prst="chevron">
              <a:avLst>
                <a:gd name="adj" fmla="val 16406"/>
              </a:avLst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P3 Verification Stage</a:t>
              </a: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4733392" y="1412776"/>
              <a:ext cx="648072" cy="648072"/>
            </a:xfrm>
            <a:prstGeom prst="diamond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C3</a:t>
              </a:r>
              <a:endParaRPr lang="zh-TW" altLang="en-US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＞形箭號 17"/>
            <p:cNvSpPr/>
            <p:nvPr/>
          </p:nvSpPr>
          <p:spPr>
            <a:xfrm>
              <a:off x="5279534" y="1268760"/>
              <a:ext cx="1152128" cy="864096"/>
            </a:xfrm>
            <a:prstGeom prst="chevron">
              <a:avLst>
                <a:gd name="adj" fmla="val 16406"/>
              </a:avLst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P4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Pre-Production Stage</a:t>
              </a: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6503670" y="1412776"/>
              <a:ext cx="648072" cy="648072"/>
            </a:xfrm>
            <a:prstGeom prst="diamond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C4</a:t>
              </a:r>
              <a:endParaRPr lang="zh-TW" altLang="en-US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＞形箭號 19"/>
            <p:cNvSpPr/>
            <p:nvPr/>
          </p:nvSpPr>
          <p:spPr>
            <a:xfrm>
              <a:off x="7079734" y="1268760"/>
              <a:ext cx="1008112" cy="864096"/>
            </a:xfrm>
            <a:prstGeom prst="chevron">
              <a:avLst>
                <a:gd name="adj" fmla="val 16406"/>
              </a:avLst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P5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Pilot Run Stage</a:t>
              </a:r>
              <a:endParaRPr kumimoji="1"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菱形 20"/>
            <p:cNvSpPr/>
            <p:nvPr/>
          </p:nvSpPr>
          <p:spPr>
            <a:xfrm>
              <a:off x="8159854" y="1412776"/>
              <a:ext cx="648072" cy="648072"/>
            </a:xfrm>
            <a:prstGeom prst="diamond">
              <a:avLst/>
            </a:prstGeom>
            <a:solidFill>
              <a:srgbClr val="FFC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05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C5</a:t>
              </a:r>
              <a:endParaRPr lang="zh-TW" altLang="en-US" sz="105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文字方塊 31"/>
            <p:cNvSpPr txBox="1">
              <a:spLocks noChangeArrowheads="1"/>
            </p:cNvSpPr>
            <p:nvPr/>
          </p:nvSpPr>
          <p:spPr bwMode="auto">
            <a:xfrm>
              <a:off x="213738" y="3186980"/>
              <a:ext cx="1118818" cy="65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DQA</a:t>
              </a:r>
              <a:endParaRPr lang="zh-TW" altLang="en-US" sz="11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文字方塊 32"/>
            <p:cNvSpPr txBox="1">
              <a:spLocks noChangeArrowheads="1"/>
            </p:cNvSpPr>
            <p:nvPr/>
          </p:nvSpPr>
          <p:spPr bwMode="auto">
            <a:xfrm>
              <a:off x="1799084" y="3186980"/>
              <a:ext cx="1323205" cy="121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11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Engineering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DQA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Procurement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Customer </a:t>
              </a: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Service </a:t>
              </a:r>
              <a:endParaRPr lang="zh-TW" altLang="en-US" sz="11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文字方塊 33"/>
            <p:cNvSpPr txBox="1">
              <a:spLocks noChangeArrowheads="1"/>
            </p:cNvSpPr>
            <p:nvPr/>
          </p:nvSpPr>
          <p:spPr bwMode="auto">
            <a:xfrm>
              <a:off x="3369448" y="3186980"/>
              <a:ext cx="1291018" cy="102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Engineering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DQA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Customer Service </a:t>
              </a:r>
              <a:endParaRPr lang="zh-TW" altLang="en-US" sz="11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文字方塊 34"/>
            <p:cNvSpPr txBox="1">
              <a:spLocks noChangeArrowheads="1"/>
            </p:cNvSpPr>
            <p:nvPr/>
          </p:nvSpPr>
          <p:spPr bwMode="auto">
            <a:xfrm>
              <a:off x="5164584" y="3186980"/>
              <a:ext cx="1647456" cy="1586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Product </a:t>
              </a:r>
              <a:r>
                <a:rPr lang="en-US" altLang="zh-TW" sz="1100" b="1" dirty="0" err="1">
                  <a:latin typeface="Calibri" pitchFamily="34" charset="0"/>
                  <a:cs typeface="Calibri" pitchFamily="34" charset="0"/>
                </a:rPr>
                <a:t>Mgmt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Engineering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DQA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QC 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Manufacturing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Procurement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Customer </a:t>
              </a: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Service </a:t>
              </a:r>
              <a:endParaRPr lang="zh-TW" altLang="en-US" sz="11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文字方塊 35"/>
            <p:cNvSpPr txBox="1">
              <a:spLocks noChangeArrowheads="1"/>
            </p:cNvSpPr>
            <p:nvPr/>
          </p:nvSpPr>
          <p:spPr bwMode="auto">
            <a:xfrm>
              <a:off x="6964809" y="3186980"/>
              <a:ext cx="1425087" cy="140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Product </a:t>
              </a:r>
              <a:r>
                <a:rPr lang="en-US" altLang="zh-TW" sz="1100" b="1" dirty="0" err="1">
                  <a:latin typeface="Calibri" pitchFamily="34" charset="0"/>
                  <a:cs typeface="Calibri" pitchFamily="34" charset="0"/>
                </a:rPr>
                <a:t>Mgmt</a:t>
              </a:r>
              <a:endParaRPr lang="en-US" altLang="zh-TW" sz="1100" b="1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Engineering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QC</a:t>
              </a:r>
            </a:p>
            <a:p>
              <a:pPr>
                <a:buFont typeface="Arial" pitchFamily="34" charset="0"/>
                <a:buChar char="•"/>
              </a:pPr>
              <a:r>
                <a:rPr lang="zh-TW" altLang="en-US" sz="11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Manufacturing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Procurement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100" b="1" dirty="0" smtClean="0">
                  <a:latin typeface="Calibri" pitchFamily="34" charset="0"/>
                  <a:cs typeface="Calibri" pitchFamily="34" charset="0"/>
                </a:rPr>
                <a:t>Customer Service </a:t>
              </a:r>
              <a:endParaRPr lang="en-US" altLang="zh-TW" sz="11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文字方塊 36"/>
            <p:cNvSpPr txBox="1">
              <a:spLocks noChangeArrowheads="1"/>
            </p:cNvSpPr>
            <p:nvPr/>
          </p:nvSpPr>
          <p:spPr bwMode="auto">
            <a:xfrm>
              <a:off x="1054546" y="5300539"/>
              <a:ext cx="1118818" cy="47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R&amp;D</a:t>
              </a:r>
            </a:p>
          </p:txBody>
        </p:sp>
        <p:sp>
          <p:nvSpPr>
            <p:cNvPr id="28" name="文字方塊 37"/>
            <p:cNvSpPr txBox="1">
              <a:spLocks noChangeArrowheads="1"/>
            </p:cNvSpPr>
            <p:nvPr/>
          </p:nvSpPr>
          <p:spPr bwMode="auto">
            <a:xfrm>
              <a:off x="2710309" y="5300539"/>
              <a:ext cx="1118818" cy="84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1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Engineering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1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Procurement</a:t>
              </a:r>
              <a:endParaRPr lang="zh-TW" altLang="en-US" sz="11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文字方塊 38"/>
            <p:cNvSpPr txBox="1">
              <a:spLocks noChangeArrowheads="1"/>
            </p:cNvSpPr>
            <p:nvPr/>
          </p:nvSpPr>
          <p:spPr bwMode="auto">
            <a:xfrm>
              <a:off x="4439096" y="5300539"/>
              <a:ext cx="1200830" cy="91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Product </a:t>
              </a:r>
              <a:r>
                <a:rPr lang="en-US" altLang="zh-TW" sz="1200" b="1" dirty="0" err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Mgmt</a:t>
              </a:r>
              <a:endParaRPr lang="en-US" altLang="zh-TW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Engineering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DQA 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文字方塊 39"/>
            <p:cNvSpPr txBox="1">
              <a:spLocks noChangeArrowheads="1"/>
            </p:cNvSpPr>
            <p:nvPr/>
          </p:nvSpPr>
          <p:spPr bwMode="auto">
            <a:xfrm>
              <a:off x="6191696" y="5300539"/>
              <a:ext cx="1200830" cy="91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Engineering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QC</a:t>
              </a:r>
              <a:endParaRPr lang="zh-TW" altLang="en-US" sz="12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文字方塊 40"/>
            <p:cNvSpPr txBox="1">
              <a:spLocks noChangeArrowheads="1"/>
            </p:cNvSpPr>
            <p:nvPr/>
          </p:nvSpPr>
          <p:spPr bwMode="auto">
            <a:xfrm>
              <a:off x="7847459" y="5294188"/>
              <a:ext cx="1200830" cy="111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Product Mgmt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R&amp;D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Engineering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Customer </a:t>
              </a:r>
            </a:p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Service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文字方塊 41"/>
            <p:cNvSpPr txBox="1">
              <a:spLocks noChangeArrowheads="1"/>
            </p:cNvSpPr>
            <p:nvPr/>
          </p:nvSpPr>
          <p:spPr bwMode="auto">
            <a:xfrm>
              <a:off x="293745" y="2350392"/>
              <a:ext cx="1673422" cy="709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NPD Decision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200" b="1" dirty="0" smtClean="0">
                  <a:latin typeface="Calibri" pitchFamily="34" charset="0"/>
                  <a:cs typeface="Calibri" pitchFamily="34" charset="0"/>
                </a:rPr>
                <a:t>Project </a:t>
              </a: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team formation</a:t>
              </a:r>
              <a:endParaRPr lang="zh-TW" alt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文字方塊 42"/>
            <p:cNvSpPr txBox="1">
              <a:spLocks noChangeArrowheads="1"/>
            </p:cNvSpPr>
            <p:nvPr/>
          </p:nvSpPr>
          <p:spPr bwMode="auto">
            <a:xfrm>
              <a:off x="1814305" y="2350392"/>
              <a:ext cx="1461994" cy="709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Design completed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Sample build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Sample evaluation</a:t>
              </a:r>
              <a:endParaRPr lang="zh-TW" alt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文字方塊 43"/>
            <p:cNvSpPr txBox="1">
              <a:spLocks noChangeArrowheads="1"/>
            </p:cNvSpPr>
            <p:nvPr/>
          </p:nvSpPr>
          <p:spPr bwMode="auto">
            <a:xfrm>
              <a:off x="3451017" y="2348806"/>
              <a:ext cx="1469140" cy="50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Design verification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Manufacturability</a:t>
              </a:r>
              <a:endParaRPr lang="zh-TW" alt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文字方塊 44"/>
            <p:cNvSpPr txBox="1">
              <a:spLocks noChangeArrowheads="1"/>
            </p:cNvSpPr>
            <p:nvPr/>
          </p:nvSpPr>
          <p:spPr bwMode="auto">
            <a:xfrm>
              <a:off x="5205204" y="2348806"/>
              <a:ext cx="1698311" cy="3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200" b="1" dirty="0" smtClean="0">
                  <a:latin typeface="Calibri" pitchFamily="34" charset="0"/>
                  <a:cs typeface="Calibri" pitchFamily="34" charset="0"/>
                </a:rPr>
                <a:t>Production evaluation</a:t>
              </a:r>
              <a:endParaRPr lang="en-US" altLang="zh-TW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文字方塊 45"/>
            <p:cNvSpPr txBox="1">
              <a:spLocks noChangeArrowheads="1"/>
            </p:cNvSpPr>
            <p:nvPr/>
          </p:nvSpPr>
          <p:spPr bwMode="auto">
            <a:xfrm>
              <a:off x="6955284" y="2348806"/>
              <a:ext cx="1329577" cy="30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 Pilot Run review</a:t>
              </a: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1643509" y="2282676"/>
              <a:ext cx="11112" cy="2730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3299271" y="2282676"/>
              <a:ext cx="12700" cy="2730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028059" y="2282676"/>
              <a:ext cx="11112" cy="2730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6828284" y="2282676"/>
              <a:ext cx="11112" cy="2730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8484046" y="2282676"/>
              <a:ext cx="11113" cy="2730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65"/>
            <p:cNvSpPr txBox="1">
              <a:spLocks noChangeArrowheads="1"/>
            </p:cNvSpPr>
            <p:nvPr/>
          </p:nvSpPr>
          <p:spPr bwMode="auto">
            <a:xfrm>
              <a:off x="8478490" y="2348805"/>
              <a:ext cx="937168" cy="50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TW" sz="12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TW" sz="1200" b="1" dirty="0" smtClean="0">
                  <a:latin typeface="Calibri" pitchFamily="34" charset="0"/>
                  <a:cs typeface="Calibri" pitchFamily="34" charset="0"/>
                </a:rPr>
                <a:t>Mass Production</a:t>
              </a:r>
              <a:endParaRPr lang="en-US" altLang="zh-TW" sz="1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3" name="標題 4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Autofit/>
          </a:bodyPr>
          <a:lstStyle/>
          <a:p>
            <a:pPr lvl="0" algn="l"/>
            <a:r>
              <a:rPr lang="en-US" altLang="zh-TW" b="1" dirty="0" smtClean="0">
                <a:solidFill>
                  <a:srgbClr val="336699"/>
                </a:solidFill>
              </a:rPr>
              <a:t>AAEON DMS Development Process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79512" y="1470485"/>
            <a:ext cx="1763688" cy="4752528"/>
          </a:xfrm>
          <a:prstGeom prst="roundRect">
            <a:avLst/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85720" y="1686509"/>
            <a:ext cx="1549976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b="1" dirty="0" smtClean="0">
                <a:solidFill>
                  <a:srgbClr val="336699"/>
                </a:solidFill>
              </a:rPr>
              <a:t>Contract Manufacturing (CM)</a:t>
            </a:r>
            <a:endParaRPr lang="zh-TW" altLang="en-US" sz="1400" b="1" dirty="0">
              <a:solidFill>
                <a:srgbClr val="3366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179512" y="3110407"/>
            <a:ext cx="16573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altLang="zh-TW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Customer-owned </a:t>
            </a: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</a:t>
            </a:r>
          </a:p>
          <a:p>
            <a:pPr marL="168275" indent="-168275">
              <a:buFont typeface="Arial" charset="0"/>
              <a:buChar char="•"/>
            </a:pPr>
            <a:endParaRPr lang="en-US" altLang="zh-TW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AAEON provides manufacturing and engineering </a:t>
            </a:r>
            <a:r>
              <a:rPr lang="en-US" altLang="zh-TW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service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014042" y="1470485"/>
            <a:ext cx="1656184" cy="4752528"/>
          </a:xfrm>
          <a:prstGeom prst="roundRect">
            <a:avLst/>
          </a:prstGeom>
          <a:solidFill>
            <a:srgbClr val="3399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159224" y="1686509"/>
            <a:ext cx="1368152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kumimoji="1"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Commercial off-the-shelf (COTS)</a:t>
            </a:r>
            <a:endParaRPr lang="en-US" altLang="zh-TW" sz="14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014042" y="3110407"/>
            <a:ext cx="16573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 on AAEON standard product &amp; technology roadmap </a:t>
            </a:r>
          </a:p>
          <a:p>
            <a:pPr marL="168275" indent="-168275">
              <a:buFont typeface="Arial" charset="0"/>
              <a:buChar char="•"/>
            </a:pPr>
            <a:endParaRPr lang="en-US" altLang="zh-TW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optional minor changes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742234" y="1470485"/>
            <a:ext cx="1656184" cy="4752528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887416" y="1686509"/>
            <a:ext cx="1368152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kumimoji="1"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Customized COTS</a:t>
            </a:r>
            <a:endParaRPr lang="en-US" altLang="zh-TW" sz="14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742234" y="3110407"/>
            <a:ext cx="1657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 on AAEON standard product &amp; technology roadmap </a:t>
            </a:r>
          </a:p>
          <a:p>
            <a:pPr marL="168275" indent="-168275">
              <a:buFont typeface="Arial" charset="0"/>
              <a:buChar char="•"/>
            </a:pPr>
            <a:endParaRPr lang="en-US" altLang="zh-TW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Modify according to customer’s request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470426" y="1470485"/>
            <a:ext cx="1656184" cy="4752528"/>
          </a:xfrm>
          <a:prstGeom prst="roundRect">
            <a:avLst/>
          </a:prstGeom>
          <a:solidFill>
            <a:srgbClr val="FFCC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336699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580112" y="1686509"/>
            <a:ext cx="144016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kumimoji="1"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Joint Development</a:t>
            </a:r>
          </a:p>
          <a:p>
            <a:pPr lvl="0" algn="ctr"/>
            <a:r>
              <a:rPr kumimoji="1"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(JDM)</a:t>
            </a:r>
            <a:endParaRPr lang="en-US" altLang="zh-TW" sz="14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5470426" y="3110407"/>
            <a:ext cx="1657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Strategic Partnership</a:t>
            </a:r>
          </a:p>
          <a:p>
            <a:pPr marL="168275" indent="-168275">
              <a:buFont typeface="Arial" charset="0"/>
              <a:buChar char="•"/>
            </a:pPr>
            <a:endParaRPr lang="en-US" altLang="zh-TW" sz="1400" b="1" dirty="0" smtClean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Co-architected design based on common IP from technology roadmap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199784" y="1470485"/>
            <a:ext cx="1764704" cy="4752528"/>
          </a:xfrm>
          <a:prstGeom prst="roundRect">
            <a:avLst/>
          </a:prstGeom>
          <a:solidFill>
            <a:srgbClr val="FF66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7308304" y="1686509"/>
            <a:ext cx="1549976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kumimoji="1" lang="en-US" altLang="zh-TW" sz="1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Original Design Manufacturing (ODM)</a:t>
            </a:r>
            <a:endParaRPr lang="en-US" altLang="zh-TW" sz="1400" dirty="0">
              <a:solidFill>
                <a:srgbClr val="3366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235130" y="3110407"/>
            <a:ext cx="16573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Customer driven design</a:t>
            </a:r>
          </a:p>
          <a:p>
            <a:pPr marL="168275" indent="-168275">
              <a:buFont typeface="Arial" charset="0"/>
              <a:buChar char="•"/>
            </a:pPr>
            <a:endParaRPr lang="en-US" altLang="zh-TW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Based on customer driven product and technology roadmap</a:t>
            </a:r>
          </a:p>
        </p:txBody>
      </p:sp>
      <p:sp>
        <p:nvSpPr>
          <p:cNvPr id="19" name="左-右雙向箭號 18"/>
          <p:cNvSpPr/>
          <p:nvPr/>
        </p:nvSpPr>
        <p:spPr>
          <a:xfrm>
            <a:off x="714348" y="5722947"/>
            <a:ext cx="7715304" cy="428628"/>
          </a:xfrm>
          <a:prstGeom prst="leftRightArrow">
            <a:avLst>
              <a:gd name="adj1" fmla="val 72164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Manufacturing                                                                                                                            Design &amp; 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Mftg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左-右雙向箭號 19"/>
          <p:cNvSpPr/>
          <p:nvPr/>
        </p:nvSpPr>
        <p:spPr>
          <a:xfrm>
            <a:off x="714348" y="5008567"/>
            <a:ext cx="7715304" cy="428628"/>
          </a:xfrm>
          <a:prstGeom prst="leftRightArrow">
            <a:avLst>
              <a:gd name="adj1" fmla="val 72164"/>
              <a:gd name="adj2" fmla="val 50000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Design                                                                                                                                         Qualification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000100" y="4794253"/>
            <a:ext cx="1071570" cy="2857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/>
              <a:t>Customer</a:t>
            </a:r>
            <a:endParaRPr lang="zh-TW" altLang="en-US" sz="1600" b="1" dirty="0"/>
          </a:p>
        </p:txBody>
      </p:sp>
      <p:sp>
        <p:nvSpPr>
          <p:cNvPr id="22" name="圓角矩形 21"/>
          <p:cNvSpPr/>
          <p:nvPr/>
        </p:nvSpPr>
        <p:spPr>
          <a:xfrm>
            <a:off x="1000100" y="5508633"/>
            <a:ext cx="1071570" cy="2857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/>
              <a:t>AAEON</a:t>
            </a:r>
            <a:endParaRPr lang="zh-TW" altLang="en-US" sz="1600" b="1" dirty="0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pPr lvl="0" algn="l"/>
            <a:r>
              <a:rPr lang="en-US" altLang="zh-TW" b="1" dirty="0" smtClean="0">
                <a:solidFill>
                  <a:srgbClr val="336699"/>
                </a:solidFill>
              </a:rPr>
              <a:t>AAEON DMS Development Process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00034" y="1500174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ISO 9001:	QMS Standards, 2008</a:t>
            </a:r>
          </a:p>
          <a:p>
            <a:r>
              <a:rPr lang="en-US" altLang="zh-TW" sz="2400" dirty="0" smtClean="0"/>
              <a:t>ISO 13485:	QMS Standards, 2003</a:t>
            </a:r>
          </a:p>
          <a:p>
            <a:r>
              <a:rPr lang="en-US" altLang="zh-TW" sz="2400" dirty="0" smtClean="0"/>
              <a:t>ISO 14001: 	EMS Standards, 2004</a:t>
            </a:r>
          </a:p>
          <a:p>
            <a:r>
              <a:rPr lang="en-US" altLang="zh-TW" sz="2400" dirty="0" smtClean="0"/>
              <a:t>ESD:		ANSI/ESD S20.20, 2007</a:t>
            </a:r>
          </a:p>
          <a:p>
            <a:r>
              <a:rPr lang="en-US" altLang="zh-TW" sz="2400" dirty="0" smtClean="0"/>
              <a:t>3C:		China Compulsory Certification</a:t>
            </a:r>
          </a:p>
          <a:p>
            <a:r>
              <a:rPr lang="en-US" altLang="zh-TW" sz="2400" dirty="0" smtClean="0"/>
              <a:t>CE/FCC: 	All AAEON products undergo and meet CE </a:t>
            </a:r>
          </a:p>
          <a:p>
            <a:r>
              <a:rPr lang="en-US" altLang="zh-TW" sz="2400" dirty="0" smtClean="0"/>
              <a:t>		and FCC test standards </a:t>
            </a:r>
            <a:endParaRPr lang="zh-TW" altLang="en-US" sz="2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0" y="4357694"/>
            <a:ext cx="9144000" cy="1714512"/>
            <a:chOff x="0" y="4357694"/>
            <a:chExt cx="9144000" cy="1714512"/>
          </a:xfrm>
        </p:grpSpPr>
        <p:sp>
          <p:nvSpPr>
            <p:cNvPr id="9" name="矩形 8"/>
            <p:cNvSpPr/>
            <p:nvPr/>
          </p:nvSpPr>
          <p:spPr>
            <a:xfrm>
              <a:off x="0" y="4357694"/>
              <a:ext cx="9144000" cy="17145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2500298" y="4500570"/>
              <a:ext cx="1857388" cy="1428760"/>
            </a:xfrm>
            <a:prstGeom prst="roundRect">
              <a:avLst>
                <a:gd name="adj" fmla="val 9969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Design Quality Assurance (DQA)</a:t>
              </a:r>
              <a:endParaRPr lang="zh-TW" altLang="en-US" sz="2000" b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643438" y="4500570"/>
              <a:ext cx="1928826" cy="1428760"/>
            </a:xfrm>
            <a:prstGeom prst="roundRect">
              <a:avLst>
                <a:gd name="adj" fmla="val 9969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Manufacturing Quality Assurance (MQA)</a:t>
              </a:r>
              <a:endParaRPr lang="zh-TW" altLang="en-US" sz="2000" b="1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858016" y="4500570"/>
              <a:ext cx="1857388" cy="1428760"/>
            </a:xfrm>
            <a:prstGeom prst="roundRect">
              <a:avLst>
                <a:gd name="adj" fmla="val 9969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Service Quality Assurance </a:t>
              </a:r>
            </a:p>
            <a:p>
              <a:pPr algn="ctr"/>
              <a:r>
                <a:rPr lang="en-US" altLang="zh-TW" sz="2000" b="1" dirty="0" smtClean="0"/>
                <a:t>(SQA)</a:t>
              </a:r>
              <a:endParaRPr lang="zh-TW" altLang="en-US" sz="2000" b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8942" y="4553230"/>
              <a:ext cx="23213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tx2">
                      <a:lumMod val="50000"/>
                    </a:schemeClr>
                  </a:solidFill>
                </a:rPr>
                <a:t>AAEON Quality Assurance Closed Loop Feedback System</a:t>
              </a:r>
              <a:endParaRPr lang="zh-TW" alt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191" y="1268760"/>
            <a:ext cx="21701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8373" y="163478"/>
            <a:ext cx="1831081" cy="140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altLang="zh-TW" b="1" dirty="0" smtClean="0">
                <a:solidFill>
                  <a:schemeClr val="accent1">
                    <a:lumMod val="75000"/>
                  </a:schemeClr>
                </a:solidFill>
              </a:rPr>
              <a:t>Quality Certification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8" descr="data:image/jpeg;base64,/9j/4AAQSkZJRgABAQAAAQABAAD/2wCEAAkGBhESDxUSEBQUFBUVFRQVExcXGBYUFRUVFxUYFhgWGRcXGyYeFxkjGhcVIDIgIygpLCwsHB8xNjAqNSgrLCkBCQoKDgwOGg8PGiwlHyUqLDQtLS0sKSwyLTIuLCosNTA1LSwsLCwuNC4uLCwvKiwwNCwsKSwsLS0tLDYsLCkpL//AABEIAOEA4QMBIgACEQEDEQH/xAAcAAACAgMBAQAAAAAAAAAAAAAABwYIAQQFAgP/xABVEAABAwIBBwQLCwoEBQQDAAABAAIDBBEFBgcSITFBURNhcZEXIjJSU1SBk7PR0xU0NUJyc5KhscHSCBQjYnSDoqOy41XC4fAYJTOClCRjZPEWRLT/xAAbAQACAgMBAAAAAAAAAAAAAAAABQQGAgMHAf/EADoRAAEDAgIGBgkEAgMBAAAAAAEAAgMEEQUhBhIxQVFxE2GRobHRFCIyMzRygcHwFlJi4UKSFSSCI//aAAwDAQACEQMRAD8AeKEIQhCEKP5bZXx4dSPqZAXaJa1jBqL5HbG3OoCwJJ3AHbsIhSBCQx/KUm8Sj8878C9N/KUk30TPPuH2xlCE90JFD8pR/iTfPn2Sx/xJv8Sb58+yQhN3GsrqSkcGVEoa5wuGhrnm3EhoNh0rndk3DPDHzcv4Un6nPRSSPL5MKhe9xu5zpiSTzkxL5jO9Q/4PB54+yWlwmvlbvTSI4eGDpBJrb7aoH3Tk7JuGeGPm5fwo7JuGeGPm5fwpOjO9h/8Ag8Pnv7Kz2XcP/wAHh89/aWNp+Le9Z62F8Je1nknD2TcM8MfNy/hR2TcM8MfNy/hSeGd7D/8AB4vPf2l0cHzg0lVJydPgkb320rcuxurSa0a3sAuXOaANpJACLT8W969Bws5BsvazyTQ7JuGeGPm5fwo7JuGeGPm5fwpR9lzDN+Dsv86PZrwc72G7sHj86PZotP8Ax715rYXwl7WeSb/ZNwzwx83L+FHZNwzwx83L+FJ/svYd/g8fnv7SOy9h3+Dx+e/tItP/AB717fC+EvazyTg7JuGeGPm5fwrbwvLmhqJRFDNd5vogtey9twLgATzJb5N46yvjdJSYCyRjHaJdy8bBe1y0abBpOAINhxGvYuPVZ0aGCUsfg3JyRusQ6TRc1wPzdwV6BNfO3esHnDdU6okvuuW+QT+uspHf8SQ8RP8A5H9lef8AiT/+Ef8AyP7K3pUnmhIw/lJf/CP/AJH9ldLJ38oOGeoZFUQOga9waJBIJWtcTYaQ0G2bcjWL2QhOFC8xvuPtXpCEIQhCEIQhCEIQhCEJVflDn/lTP2qP0UiaqVH5RJ/5XHz1cfoZUIVc16DURjWrssoo9EDQZqA+KOFuCEKk2isaKu0cPi8Gz6LfUse5sPgo/oN9SEKlFkW6Fdf3Nh8HH9FvqR7mw+Cj+i31L1CpSPIs9X1K6vuZD4KP6DfUl9lDnRw6nqX00NI+rfFfljDEwtjtqcCd5B1HVYbL7UXQq1raw/EpoH6cEr4n2LdKN5Y6x2i7SNWxWlwjKzDqrDpa+nja5kLJHyMLGNkaY2F5YRsuRsN7a9q95EZT0OKU5mgia0sdoSRvazTYdoJtfURrB6RuKLrxVNcOcda86POFabAMuKKroKqtZS6LKXlNNrmx6TuTj5Q6NtWw21qPQZ5KORodHhVU9pvZzYY3NNjY2I1HWi69Ve7dCyB0dYVxsEEFRTRTinEfKMD9B8bQ9t9zhbUVve5kPgo/oN9SLryyW/5PmKh+GPg1aUMzuFy2QaQJtz6YvzcyluWWb+jxKO1Qy0gFo5mapGcBf4zf1XXHQda78FHGzuGNbfbotDb9S+y8Xqqfl1mxrMNcXSN5SAmzZmAlvMHjbG7mOrgSoaQrvTwNe0se0Oa4FrmkAtcCLEEHUQeCTOX2YRrtKbC7NdrJp3GzT828ntT+q7VwItZCEhl96D/rR/Lb/UFmvoJIZHRTMdG9hs5rhouaeBB2LFEf0rPlt+0IQrsQ7+kr6L5wnb0+pfRCEIQhCEIQhCEIQhCEJS/lGu/5bCONW36oJE2koPyjnf8AoKccaknqhd60IVf4O6HSrvN2KkdJ3bflN+0K7gQhZQhYuhCyhF0XQhCU2YEAtxB57s1XbHeQA4i/lLuspspYYhmsrYauafB6781bUkumjc3SAcSSS02O9zragRc2KEKN5FtDY8pmNFmN/ONEDUBqqxq8gCjWQ9RNhDKPFQXPpKp0kFW0fELZXAG286LdJvO141ApwZO5s2UeGVNIyXlJqqOUSzPG1743MBtcnRGkTtJNyb69X0yezdsjwX3Lq3NlaRKHOaCLF8he1zdLY5pII5whCXubM3yZxcjhV/8A8oXrNzjOUDMLhbQUVNNTjleTe+RrXOvK8uuDM21nFw2DYphklmxlo8JraF0zHuqRMGvDXBrdOERC4OvaL6lyMHza47SwNgpsUjjiZpaLRFcDScXHW5pO0koQmxCTojSFjYXHA21r2tHBKeaOmiZUyCWVrAJJALB7t7rWFlvIQhCEIQhYIWVDsus6FHhjS155Wci7YWHtuYvOyNvTrO4FCFnOFkZh9XTOfXaMXJtJFRcMfEPlHum3+Kb82tVaqII2VRbFJysbZAGSaJZptB1O0Ha234FdjLPODWYlJpVD7Rg3jhbcRM8nxnfrG56BqUdhdZ7TwIP1oQrtw7+lfRcSPKWEVrqN50ZNFr477Hhw1gfrC2zeF2gV4CDsWx8b47awtcXHIrKEIXq1oQhCEIWLoKi2W+W7KGPRbZ87h2jNzR37+bgN/WVi94YLlb6enkqJBFELkoy3y3ZQx6LbPncO0ZuaO/fzcBv6ylPnUrXy4DQSSuLnvqJ3OcdpOlIuRWVj5ZHSSuL3uN3OO0n/AHuXfq8JOLYTFRU7mtqaWR8jI3uDROx5cTok7HDSGo8OfVAhqeklzyFsla8SwYUeHjUGs7WBceqx7gT9ykuDbYpS3Oli4/8A3Z/pA/aF0OwpjXiv82D2iOwnjXiv82D2iYqmrQ7KmL+Oz9Y9SOyni/js/WPUt/sKY14r/Ng9osdhXGvFf5sHtEIWj2U8X8dn6x6kdlPF/HZ+sepbwzKY14r/ADYPaLJzKY14r/Ng9ohC0eypi/js/WPUs9lXF/HZ+tvqW52FMa8V/mwe0R2Fca8UPnYPaIQtLsqYv47P1t9S9jOtjHjs38H4VtdhXGvFT52D2i6+TObnHaGYzR0THksLNGSSItsSD8WUHa0XGwi4OolCBbeo92WMY8dl/g/CsHOvi/js38I/yrbOZbGvFD52D2iwcy2NeKHzkHtEIWp2VsX8dm62/hWeyxjHjs38H4Vs9hfGvFD5yD2iOwvjXih85B7RCE3sxuK11XTT1FbO+VvKNjiDrWGg3SeRYDbptH/amPW1scMbpJntjY0Xc5xDWtHEk6glFm5jxzC6Z9O/DTOwvdIy08EbmuIF2ntnAtNr8bk7d3Ay3wDKXE5LzUrmRA3jhZLDybOB/wCp27tvbHjqsNSELczg5+3O0oMLuxusOqCLOd8009yP1nC/ADakvPO57i97i5ziS5ziXOJOskk6yedTLsNYz4o7zkHtFg5msZ8Td5yD2iEKFLIKmnYbxnxN3nIfaLawzMli0krWywcgy/byPfGWsbvNmOJJtu+xCFNM5cpFe1wJB5GFwI1EGxIII2FTTN/nAFSBT1JAnA7V2wSgfY/iN+0bwoDnCr4pa48i7SaxjI77QSwWNjv6elRtjy0gtJBBBBGogjYQdxSXpzHM4jZddNbhbKzDoo5BZwaLHeMvy4VnQVlQTN/nAFSBT1JAnA7V2wSgfY/iN+0bwp0Cm8cjZG6zVzyrpJaSUxSixHf1hZQhCzUVcfK3GXUtFLOwBzmBuiDsu57WAnjbSvbmVfqysfLI6SVxe9xu5x2k/wC9yeGcv4Kn/demYkSlNc464G6y6FopEz0d8lvW1rX6rA270LLXEG41EbCsJgZI5rHztE1WXRsOtrBqkcNxJPcDmtfoUOON0hs1WOsrYaOPXmNh3n6KF+7NR4aXzj/Wj3ZqPDS+cf608qbIDDmCwpozzuu89biVpYtmwoJmnQYYXbnRk28rDdpHV0qYaOW21VtuklCXWMZA42Hmk17tVHhpfOP9aPdqo8NL5x/rW/lRknPQyaMvbNdfk5B3LgPsdxH27VxFCdrNNirND0EzBJGAQd9lue7VR4aXzj/Wj3aqPDS+cf6028PzYYe+GN7mPu5jHH9I7aWglbHYqw7vJPOOUsUcp396rrtIsPaSCw/6jzSc92ajw0vnH+tHu1UeGl84/wBacfYqw7vJPOOR2KsO7yTzjl76HLx715+o8P8A2H/Vvmk57tVHhpfOP9aPdmo8NL5x/rTRykzcUMNHPLGx4cyNzm3e4i4GrVvSiUeWN8Rs4pvQVlNXsL4m5A2zA/tbnuzUeGl84/1o92qjw0vnH+tbmTOS81bNycQsBYyPPcsHPxJ3Df1lNzBs21DA0aUYmfvdL22vmZ3I6r86zigklzGxRsRxSjoTqObd3AAd/DxSX92qjw0vnH+tHu1UeGl84/1qwEmTdG4WdTwEfNs9SiOUuaeGRpfR/opBr0CSY3c2vWw/VzLc+jkAuDdL6fSKikfqyR6vXkQlb7tVHhpfOP8AWj3aqPDS+cf618KqlfG90cjS1zSWuadoI3L5KDcq0iOIi4A7Atz3aqPDS+cf60e7NR4aXzj/AFr7ZN4eyeshhkvoyPDXWNjY8Cmt2IqDjP8ATb+Fb4oZJRdpSmvxKkoXhkrcyL5AJR+7NR4aXzj/AFrxLiczhZ8sjgdoL3EdRKb/AGIqDjP9Nv4UdiKg4z/Tb+FbfQ5ePeoA0jw8Zhp/1HmkuhNLGczjdEupJXaQ+JLYg8we0C3lBS0raKSGR0crSx7TZzTtB/3vUaSF8ftBOqLEqetB6F2Y2jYV8WPLSC0kEEEEaiCNYIO4p6ZusoZauj05rF8bzGXd/ZrXBxG49tr6Eik4czfvGX9od6ONSKJxElkp0niY6j1yMwRY81PUIQnK5qovnL+Cp/3XpmJEp7Zy/gqf916ZiRKT13vBy810fRX4N3znwaphmxydbU1mnILxwAPIOxzybMB5tRP/AGp2uIAudQG1LrMw0fm8538owHoDdX2lSfL1zxhlTyd78nrt3pcA/wDh0lMpgGQ63Mqu4291ViXQk2ALWjqvbPtKj2LZ4II5CyCJ0wBsX6Qjafk9qSRz6l38lctqeuBEd2SNF3Rute3fNI7oX/8ApIJdHJ7GDS1Uc7QToG5be2k0ixbfnBKiMrX6/rbFYKnRqm9HIhB1wMjfaevdn9E+sosDZV0z4H27YXYe9eO5cOg/Vcb1XeaEscWuFi0lpHAg2I60zuzU3xU+dH4EusYrhPUSzBuiJJHP0b3tpG9r217V5VyRyWLTmvdHqSspNeOdtmnMZg5/Qnb9lPaPPHycbGfmt9BrW35W19EAX/6fMuxk7nT/ADqqjp/zfQ5QkaXKaVrNLtmgL7OKTykebr4Vp/lP9G9Yx1MpcATvHBbq3A6FkEkjY8w1x2u22J4p9pc4nne5GeSL820uTkey/K2vouLb25PVsTGVc8pvf1T8/N6Rym1crowC0qsaPUMFZK9s7bgDLMjf1EKYYznZ/OKaWH820eUY5mlyt7XFr25MXS9QunkzQ8tWwRkXDpWaXyQ4F31ApW6R8rhrFXyGlp8PicYm2G05k7B1kp3ZGYA2koo47We4B8p3l7hc9WpvkRlZldDQxB0gL3uuI2A2LrbSTuaNWvnXdSKzlYoZsSkF+1itE3m0Rd38Rcm88nQR+r9FzzC6X/lK0mbZm53X1d/YpHSZ53af6WnboX+I86QH/cLO+pMnDsRjnibLC7SY8XafqII3EG4IVak0szWKEtnpydTdGVg6e1f9jOtRqapc5+q7eneOYJBDTmenFtW1xcm42b1jPBk+NFlWwa7iOW28W7Rx6LFt+dvBK5WFyyoOWw+oZa55Nzm/KZ27fraFXpaa1mq+43pjozUmWkMbtrDb6bR913MiPhKm+darBKvuRHwlTfOtVglJoPYPNI9K/iGfL9yohiOdCihmfC8TaUbix1mtIuDY2OlsXwGd2g4T/Qb+JK/LL4Rqfn5P6iuOtD6yQOIyTen0bo5ImvOtcgHbxHJWSwrFoamISwPD2HeNxG0EHWDzFQ7Ovk22Wn/OmD9JDbTttdETbX8km/RpLgZm8QcKmWG/avj07frMcBfqceoJp4nSiSCSN2x8b2noc0j71NaRURZqsTRuwjEAGHIEHmDu+yrUnDmb94y/tDvRxpPJw5m/eMv7Q70caX0fvVcNJfgDzCnqEITpcxUXzl/BU/7r0zEiU9s5fwVP+69MxIlJ673g5ea6Por8G75z4NU5zTY6Iat0LzZs4Aaf/cbfRHlBcOmycckYc0tcAQQQQdYIOogjgqyNcQbjURrBG0FNTJHOqwtbFXdq4ahMBdrvlga2nnGroWykqGgajlC0hwiWST0qAX/cBty3rSynzSvaXSUJ0m7eScbObzNcdThzGx5yl5U0r43lkjXMc3UWuBaR0gqylPUskaHxua9p2OaQ5p6CNRXMyhyVp62PRmb2wHaPGp7Og8OY6lslo2uzZkoeH6SywkR1Q1hx3jz8VXlC7OVGS81DNycmtpuY3gWa9v3Earjd1FcZKnNLTYq/QzMmYJIzcHYUKR5uvhWn+U/0b1HFI83XwrT/ACn+jes4veN5hR8Q+El+R3gU+1XPKb39U/PzekcrGKueU3v6p+fm9I5Ma/2QqZon76T5R4rmqWZr6fSxSI942R38Bb/mUTU5zPx3xB54QP8ArfGFApxeRvNW3FnatFKf4nvyTlVasSquUmkkPx3vf9JxP3qxmIy6MMjuEbz1NJValNrz7I5qs6JM96/5R4oUzzTVOjiQb38Ujeqz/wDKoYpNm2fbFYOcyD+U9QoDaRvNWjFG61FKD+09wuntIwEEHYQQfLqVZpo9FxbwJHUbKzarbjDbVMw4SyD+MqdXjJp5qqaJO9aVvU37roZEfCVN861WCVfciPhKm+darBLKg9g81o0r+IZ8v3Krzll8I1Pz8n9RXHTxxHNjRTTPleZdKRxe6zwBcm5sNFfBmaXDwbnljzF+o9TQVodRyFxOSbQaSUccTWHWuABs4Dmoxmbw9xqZZrdq2Pk7/rPcDbqb9YTSxOpEcEkh2Mje49DWk/csYdhkVPGI4GBjBsA48STrJ5yoZnWylbFTfmrD+kmtp2+LEDfX8oi3RpKa0CnizVYlkdi+IAsFgSPoBv8Auk8nDmb94y/tDvRxpPJw5m/eMv7Q70caX0fvVcdJfgTzCnqEITpcxUXzl/BU/wC69MxIlPbOX8FT/uvTMSJSeu94OXmuj6K/Bu+c+DUIQhQVal08EyjqKR+lTyFuvtm7WO+U3Yenbzp1ZHZYR10VwNCVluUZw4Obxafq2dKCXXyTxt1LWRSg2bpBsg4xuNnDq19IClU9QY3WOxIMZwiOsiL2i0gGR49R/Mk78q8nmVlK6F1tLuo3d68bD0bjzEqvk8LmOLHCzmktcDtBBsR1qzaR2dDDhFiTyBYStbL5Tdrv4mk+VSq6MWDwkGitY4SOpnbCLjnv7fsokpHm6+Faf5T/AEb1HFI83XwrT/Kf6N6Xxe8bzCuOIfCS/I7wKfarnlN7+qfn5vSOVjFXPKb39U/PzekcmNf7IVM0T99J8o8VzVPMzh/9dJ8w70kagameaWbRxK3fRSN/pd/lUGnNpW81a8YbrUMo/im/jLb00w/9qT+gqtqs3NGHNLTsIIPlFlWaWMtcWnaCQekGyl149k81XdEnZSt+X7rypRmzjvisHNyh/lP9ai6m+aGm0sQc7vIXnyktb9hKhwC8jeasuKv1KKUn9p7xZOdVpxGTSmkdxkeetxKsfXT6ET3n4rHO6mk/cq0EqbXn2RzVX0SZnK75fuu5kR8JU3zrVYJV9yI+Eqb51qsEs6D2DzUbSv4hny/cqIYhnQooZnxPE2lG5zHWY0i7TY2OlsWv2XqDvZ/oN/Glflf8IVXz8v8AWVyFodWSBxGSbwaN0b4mvOtcgHb1ckz8azxgtLaSIgn48ttXQxpNz0nyJbVlY+WR0kri97jdzjrJK+KFFkmfJ7RTyiw2nogehbYnadp7UJw5m/eMv7Q70caTycOZv3jL+0O9HGt9F71LNJfgTzCnqEITpcxUXzl/BU/7r0zEiQntnL+Cp/3XpmJEpPXe8HLzXRtFfg3fOfBqe2RdDTy4dTvMMTjyYaSWMJJZ2hubazdpUbzu4OxkEMkUbGASOa7Ra1vdNuL2H6pWc0OUI0HUbzZwJki5we7aOg9t5TwTBxPDY6iF0MzdJjxYj6wQdxBsQVNaBNDYcFW5ZH4biZc+5AcTzBv9j2qta9wQue4MaLucQ1o4kmwHWmHiGZqYPP5vNG5m7lNJrhzHRaQenV0KQZH5s2UkgmneJZW9wALMYeOvW53Am1uF9aXtpJC6xCt0+kNEyEvY653Cx/AprCyzQDrsAOoWSgzxSg10YG0QNv5XvITfnmaxpc8hrWglxOoAAXJPNZV6yqxr87rJZ/iudZgO5jRot6DYX6SVNrXAR6vFVnReBz6sy7mg9p/CuSpHm6+Faf5T/RvUcUjzdfCtP8p/o3pXF7xvMK9Yh8JL8jvAp9queU3v6p+fm9I5WMVc8pvf1T8/N6RyY1/shUzRP30nyjxXNXfyCq+TxOncd8mh5wFn+ZcBe4Jix7XtNi0hwPAg3H1pYx2q4FXmoi6aJ8fEEdoVm1X7LjD+RxGoZuMhe3ok7cf1W8ieWB4sypp452bHtBI712xzekG4Ufy5yDFdoyRuDJmDRBN9F7b3DXW1ixJsde0+RzUxmVnqrm2CVraCqLZsgcj1EH8CSCa+ZrDSIppyO7c2NvQwEu+tw6lw6LNFVl/6Z8UbB3Tg4vNuYWH1kJjzVlJhmH6bnaEELNvdFxJ3W7p7nHrO5RqSnc1+s4WsnWP4vBLT9BA7WLrXtuAz8V88va7ksNqHd8zkx0yEM+wlIFa2Wed6trpSARFThwLIQGnZexe613O17rDgFy4Mq2Hu2OHRYj67LKshke4FoyWjR3EaSmidHK7VcTfPZs4+dlOciPhKm+darBKs2R+VdJHXQSSSBjWyNLi4OsBx1BPaHONhThqrqXyysb/UQtlE1zWkOFs1D0lqIp52OicHDV3G+8pN5X/CFV8/L/WVyF0Mo66KWuqXRPZI0zSEOY4OBBcbEEHWFz0qk9s81f6Mg07CP2jwQhCFgpSE4czfvGX9od6ONJ5OHM37xl/aHejjUyi96q5pL8CeYU9QhCdLmKi+cv4Kn/demYkSrBZbYVJU4fNDEAXuDS0E2vova+1+JDSOlV/liLXFrgQQSCCLEEaiCDsKUVwOuD1Lomij2+jPZfPWvbqsPJe6WqfG9skbi1zSC1w1EEb028l86sErQys/RSbNO36N/Pq7g9Orn3JPoUaKd0R9VOsQwyCubaUZjYRtCstT4hFINKORjxxa5rh1grTxPKikpwTNNG2264c89DW3J6lXVCmGvNsmqut0SZretKbcrHtufBTTLbOK+sBhhBjgvrv3cltmlbY39Xr4CFoQoD5HSG7la6WkipIxHELBC7uQ1ZHFiMEkrgxjXO0nHUB+jcPtIXCXMqsoIWG1y479HX9exexBxcC0XssK6SFsLmzPDQ4EdotkrK//AJvh/jMX0kjMoJmvrJ3sIc100rmkbCC8kEeRRuDKWFxsS5vyhq6wStTHMdI/RxHX8Zw59wP3qZJ0s5DC2yrdF/x+FxvqI5de+Vsr9nmpAvjVVjI26TzYfWeYDeuRk1iJcDG8kka2k6zbePIftXHxqd7p3afxSQBuA3eta46UmQscdimVePNjom1MTbl2QB3Hr/M02c3+cE0nGSnkN3N2Oadhc2+/VYjfZOLD8rqKaMyMnjsGlztJwY5gAuS4OsQBY69iq1kvWDk3tcQA06Vybaj/AKj61q4/jOn+jjN2/GPfHh0BSoTIyQxDMBI8Sjo6mkbXOOrI4bB/kdmzmNvDipjnXzsyV0rqake5lI02NrtNQd7nb9Dg3ynXYNXAq3hhjD3aBIJbc6JI2Et2Ei51qT4dgMfJDlG3c4XJN7i+uw4WXDxjC+Rfq1td3J39B51IjqWPdqhKKvBamlgbO+1ja9tovx/Nq569Rxlxs0Ek7ANZXleo3kEEaiCCOkKQepKG2uNbYvb6V42tcOkELwQRtup3RVQkja8bx1HeOtcjKbEQG8kNZNi7mA1gdP8AveoEdU579TVVprMBhp6Y1ImytcZbb7Bt3ri4RpcvHo7dIdW/6rqcLjZP4TybeUeO2cNQ70esrsqHVyB78tysmj1FJS0t5Nrje3D+0IQhRFYkJw5m/eMv7Q70caTyd+a/BpaehImbomSQyNae6DS1oGkNxOje3QptED0l1WdJntFFqk5kiyl6EITlc0QVCMv8gRVNM9OAKgDWNglA3Hg/gfIdxE4WCFg9jXt1XKTS1UtLKJYjYjv6iqxyxFri1wIIJBBFiCNRBB2FeU58v8gBVNM9OA2cDWNglA3Hg/gfIdxCaliLXFrgQQSCCLEEaiCDsKRzQuidY7F1TDMTir4tZuThtHD+uBXlCELQmiEIQhCjeUGMm5ijNgNTzxPe9HFc1mCzOYHtbcEXFiL9S16thEjg7aHG/WtvDcafDqHbN707ug7k9DDHGBFbzXKpKqOsq3Ori4DMC3+OfCxy477rXo8PfI/QaDq7onUG9K3scwgRBhbsI0Sf1hv8v3Lq0+U0J7rSYecXHWPUtTF43VDgYnte0C+iHC99+ratIlkMg1hqj83pi7D6JtG8QO6WQkWttGf7dvNcahqzHI143HWOI2EdS9YlWCWQvDdG4Fxe+zVfZ0LVXTOGt/NOVbfSDu24AXt94KlO1WuDjt2JDB080L4GH1Rd5HLK4+i5oXqFt3AHeRfrXhAWwqE02IKYi5OU0YMF+DmkfZ9628MrxLGHDbscOBXOyqqLRtZvcb+Qf6kJFC1wmA33XVsTnifh0kgN2luX12d64WFU4fM1p1gk36ACSvjVU5Y9zDtaSP8AVd3Jah2yn5LfvP3da+OVVLaRrx8YWPSP9COpMxP/APfU6u9Uh+FkYWKkjPWv/wCTYeOY6iudT4hKGcnG4gE7BtudwO3qXbwfANE8pNrdtDdtjxPErk4FNo1DOc6PWLD67KaKPVyFh1Wi196baO0UdU3p5nFxYbBp2DYb+SEIQlivSEITUzeZvNHRqqtvbajFGfi8HvHfcBu2nXs2xROldYJfiGIRUMXSSfQbyfzbwRm8zeaOjVVbe21OijI7ng9477gN2069jKsgLKexxtjbqtXK62tlrJTLKeQ3AcAhCELYoSEIQhCwQoRl/kAKppnpwBUAaxsEoG48H8D5DuInCwQsHsa9uq5SaWqlpZRLEbEd/UVWOWItcWuBBBIIIsQRqIIOwrynPl/kCKtpnpwBUAaxsEoG48H8D5DuITUsRa4tcCCCQQRYgjUQQdhSOaF0TrHYuqYZicVfFrNycNo4f1wK8oQhaE0XOxPBGTa+5d3w39I3rg1GTczdgDxzHX1FSuedrGlzjYDauJT5UB0tnANjOoHeOBO6ynU8k+r6mYCq2LUeGGUdOdV7t48Tu+pUfmpns7trm9IIXzBtrCnNRXwht3vZbpBv5BtUUnjbNNanZYHdu53fqhTYagyX1m269yq+JYQykLRDKHEnJv8Al3X+y0F3sBGnBNF5R0kW+1oWjjGHCFzWjXdtyeLrm/k2LrZMUDmgyO1BwAaOI23XlRI0xaw+nas8IpJo8Q6F7dxDuoFv9hRle3REAEjUdh42Nit2TC3unfGxuxx17gL6iT0KUU+FsbEIiA4DbcbTvPMspalsYG+610GBzVbng+qG3FzsJB2ePJQqKZzTdpLTxBt9i6eH4bJUOD5C7RG1x2nmbdd5mA04N9AeUkjqJW+BbYostaCPUGfFPaHRp7Hf9p92g+yCbHne35vWI4w0BrRYAWAXMykh0qcnvSD933rqrxNC17S1wuDtCgRv1Xh3WrVV04np3wje0gdWWXYobg1E6SVujsaQ5x3Cxv1qar5wU7WN0WAAcAvottRN0rr7lCwjDBh8RaTdxzPD6IQhNTN5m80dGqq29tqdFGfi8HvHfcBu2nXswiidK6wUjEMQioYukk+g3k/m3gjN5m80dGqq29tqdFGR3PB7x33Abtp17GUAgBZT2ONsbdULldbWy1kpllPIbgOAQhCFsUJCEIQhCEIQhCEIQhYIUIy+yAFU0z04DagDWNgmA3Hg/gfIdxE4WCFg9jXt1XKTS1UtLKJYjYjv6iqxyxFri1wIIJBBFiCNRBB2FeU58vsgBVNM9OAKgDWNglA3Hg/gfIdxCaliLXFrgQQSCCLEEaiCDsKRzQuiNjsXVMMxOKvi1m5OG0cP64FcrH6F0sXabWm9uOq3Woe5pBsRY8N6YaxohbYKoxN1bXS/FMAZXS9KH6p35Xv3hQ2gwOWU3tot4n7hvUqocPZE2zB0neelbKFrmqHy5HYpeHYNT0PrNzd+4/bh+Zr5TUrH2L2h1tYuL2X1QhR7lNw1oJIGZ2oQhCFkhCEIQhCEIQhCE1M3mbzR0aqrb22p0UZHc8HvHfcBu2nXs2xROldYJfiGIRUMXSSfQbyfzbwRm8zeaOjVVbe21GKM/F4PeO+4DdtOvYygEALKexxtjbqtXK62tlrJTLKeQ3AcAhCELYoSEIQhCEIQhCEIQhCEIQhCEIQhCwQoRl/kAKtpnpwBUAaxsEoG48H8D5DuInCwQsHsa9uq5SaWqlpZRLEbEd/UVWOWItcWuBBBIIIsQRqIIOwrynxlFm9pKyUSyabH2s4xlrdPgXXabkbL/wCi5XYcovCVH0o/ZpS6ikByXQItJ6RzAZLg7xa6TiE4+w5ReEqPpR+zR2HKLwlR9KP2a89ClW39S0PE9iTiE4+w5ReEqPpR+zR2HKLwlR9KP2aPQpUfqWh4nsScQnH2HKLwlR9KP2aOw5ReEqPpR+zR6FKj9S0PE9iTiE4+w5ReEqPpR+zR2HKLwlR9KP2aPQpUfqWh4nsScQnH2HKLwlR9KP2a3cHzYUVPM2UcpIW62iQtLQ7c6waLkbrr0UUl81g/SeiDSW3J4WXCzeZvNHRqqtvbanRRkdzwe8d9wG7adexlgIAWU1jjbG3VaqDW1stZKZZTyG4DgEIQhbFCQhCEIQhCEIQhCEIQhCEIQhCEIQhCEIQhCEIWEIQhCEIQhCEIQhCEIQhCEIQhCEIQhCyhCEIQhCEIQhCEIQhCEIQhCEI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AutoShape 10" descr="data:image/jpeg;base64,/9j/4AAQSkZJRgABAQAAAQABAAD/2wCEAAkGBhESDxUSEBQUFBUVFRQVExcXGBYUFRUVFxUYFhgWGRcXGyYeFxkjGhcVIDIgIygpLCwsHB8xNjAqNSgrLCkBCQoKDgwOGg8PGiwlHyUqLDQtLS0sKSwyLTIuLCosNTA1LSwsLCwuNC4uLCwvKiwwNCwsKSwsLS0tLDYsLCkpL//AABEIAOEA4QMBIgACEQEDEQH/xAAcAAACAgMBAQAAAAAAAAAAAAAABwYIAQQFAgP/xABVEAABAwIBBwQLCwoEBQQDAAABAAIDBBEFBgcSITFBURNhcZEXIjJSU1SBk7PR0xU0NUJyc5KhscHSCBQjYnSDoqOy41XC4fAYJTOClCRjZPEWRLT/xAAbAQACAgMBAAAAAAAAAAAAAAAABQQGAgMHAf/EADoRAAEDAgIGBgkEAgMBAAAAAAEAAgMEEQUhBhIxQVFxE2GRobHRFCIyMzRygcHwFlJi4UKSFSSCI//aAAwDAQACEQMRAD8AeKEIQhCEKP5bZXx4dSPqZAXaJa1jBqL5HbG3OoCwJJ3AHbsIhSBCQx/KUm8Sj8878C9N/KUk30TPPuH2xlCE90JFD8pR/iTfPn2Sx/xJv8Sb58+yQhN3GsrqSkcGVEoa5wuGhrnm3EhoNh0rndk3DPDHzcv4Un6nPRSSPL5MKhe9xu5zpiSTzkxL5jO9Q/4PB54+yWlwmvlbvTSI4eGDpBJrb7aoH3Tk7JuGeGPm5fwo7JuGeGPm5fwpOjO9h/8Ag8Pnv7Kz2XcP/wAHh89/aWNp+Le9Z62F8Je1nknD2TcM8MfNy/hR2TcM8MfNy/hSeGd7D/8AB4vPf2l0cHzg0lVJydPgkb320rcuxurSa0a3sAuXOaANpJACLT8W969Bws5BsvazyTQ7JuGeGPm5fwo7JuGeGPm5fwpR9lzDN+Dsv86PZrwc72G7sHj86PZotP8Ax715rYXwl7WeSb/ZNwzwx83L+FHZNwzwx83L+FJ/svYd/g8fnv7SOy9h3+Dx+e/tItP/AB717fC+EvazyTg7JuGeGPm5fwrbwvLmhqJRFDNd5vogtey9twLgATzJb5N46yvjdJSYCyRjHaJdy8bBe1y0abBpOAINhxGvYuPVZ0aGCUsfg3JyRusQ6TRc1wPzdwV6BNfO3esHnDdU6okvuuW+QT+uspHf8SQ8RP8A5H9lef8AiT/+Ef8AyP7K3pUnmhIw/lJf/CP/AJH9ldLJ38oOGeoZFUQOga9waJBIJWtcTYaQ0G2bcjWL2QhOFC8xvuPtXpCEIQhCEIQhCEIQhCEJVflDn/lTP2qP0UiaqVH5RJ/5XHz1cfoZUIVc16DURjWrssoo9EDQZqA+KOFuCEKk2isaKu0cPi8Gz6LfUse5sPgo/oN9SEKlFkW6Fdf3Nh8HH9FvqR7mw+Cj+i31L1CpSPIs9X1K6vuZD4KP6DfUl9lDnRw6nqX00NI+rfFfljDEwtjtqcCd5B1HVYbL7UXQq1raw/EpoH6cEr4n2LdKN5Y6x2i7SNWxWlwjKzDqrDpa+nja5kLJHyMLGNkaY2F5YRsuRsN7a9q95EZT0OKU5mgia0sdoSRvazTYdoJtfURrB6RuKLrxVNcOcda86POFabAMuKKroKqtZS6LKXlNNrmx6TuTj5Q6NtWw21qPQZ5KORodHhVU9pvZzYY3NNjY2I1HWi69Ve7dCyB0dYVxsEEFRTRTinEfKMD9B8bQ9t9zhbUVve5kPgo/oN9SLryyW/5PmKh+GPg1aUMzuFy2QaQJtz6YvzcyluWWb+jxKO1Qy0gFo5mapGcBf4zf1XXHQda78FHGzuGNbfbotDb9S+y8Xqqfl1mxrMNcXSN5SAmzZmAlvMHjbG7mOrgSoaQrvTwNe0se0Oa4FrmkAtcCLEEHUQeCTOX2YRrtKbC7NdrJp3GzT828ntT+q7VwItZCEhl96D/rR/Lb/UFmvoJIZHRTMdG9hs5rhouaeBB2LFEf0rPlt+0IQrsQ7+kr6L5wnb0+pfRCEIQhCEIQhCEIQhCEJS/lGu/5bCONW36oJE2koPyjnf8AoKccaknqhd60IVf4O6HSrvN2KkdJ3bflN+0K7gQhZQhYuhCyhF0XQhCU2YEAtxB57s1XbHeQA4i/lLuspspYYhmsrYauafB6781bUkumjc3SAcSSS02O9zragRc2KEKN5FtDY8pmNFmN/ONEDUBqqxq8gCjWQ9RNhDKPFQXPpKp0kFW0fELZXAG286LdJvO141ApwZO5s2UeGVNIyXlJqqOUSzPG1743MBtcnRGkTtJNyb69X0yezdsjwX3Lq3NlaRKHOaCLF8he1zdLY5pII5whCXubM3yZxcjhV/8A8oXrNzjOUDMLhbQUVNNTjleTe+RrXOvK8uuDM21nFw2DYphklmxlo8JraF0zHuqRMGvDXBrdOERC4OvaL6lyMHza47SwNgpsUjjiZpaLRFcDScXHW5pO0koQmxCTojSFjYXHA21r2tHBKeaOmiZUyCWVrAJJALB7t7rWFlvIQhCEIQhYIWVDsus6FHhjS155Wci7YWHtuYvOyNvTrO4FCFnOFkZh9XTOfXaMXJtJFRcMfEPlHum3+Kb82tVaqII2VRbFJysbZAGSaJZptB1O0Ha234FdjLPODWYlJpVD7Rg3jhbcRM8nxnfrG56BqUdhdZ7TwIP1oQrtw7+lfRcSPKWEVrqN50ZNFr477Hhw1gfrC2zeF2gV4CDsWx8b47awtcXHIrKEIXq1oQhCEIWLoKi2W+W7KGPRbZ87h2jNzR37+bgN/WVi94YLlb6enkqJBFELkoy3y3ZQx6LbPncO0ZuaO/fzcBv6ylPnUrXy4DQSSuLnvqJ3OcdpOlIuRWVj5ZHSSuL3uN3OO0n/AHuXfq8JOLYTFRU7mtqaWR8jI3uDROx5cTok7HDSGo8OfVAhqeklzyFsla8SwYUeHjUGs7WBceqx7gT9ykuDbYpS3Oli4/8A3Z/pA/aF0OwpjXiv82D2iOwnjXiv82D2iYqmrQ7KmL+Oz9Y9SOyni/js/WPUt/sKY14r/Ng9osdhXGvFf5sHtEIWj2U8X8dn6x6kdlPF/HZ+sepbwzKY14r/ADYPaLJzKY14r/Ng9ohC0eypi/js/WPUs9lXF/HZ+tvqW52FMa8V/mwe0R2Fca8UPnYPaIQtLsqYv47P1t9S9jOtjHjs38H4VtdhXGvFT52D2i6+TObnHaGYzR0THksLNGSSItsSD8WUHa0XGwi4OolCBbeo92WMY8dl/g/CsHOvi/js38I/yrbOZbGvFD52D2iwcy2NeKHzkHtEIWp2VsX8dm62/hWeyxjHjs38H4Vs9hfGvFD5yD2iOwvjXih85B7RCE3sxuK11XTT1FbO+VvKNjiDrWGg3SeRYDbptH/amPW1scMbpJntjY0Xc5xDWtHEk6glFm5jxzC6Z9O/DTOwvdIy08EbmuIF2ntnAtNr8bk7d3Ay3wDKXE5LzUrmRA3jhZLDybOB/wCp27tvbHjqsNSELczg5+3O0oMLuxusOqCLOd8009yP1nC/ADakvPO57i97i5ziS5ziXOJOskk6yedTLsNYz4o7zkHtFg5msZ8Td5yD2iEKFLIKmnYbxnxN3nIfaLawzMli0krWywcgy/byPfGWsbvNmOJJtu+xCFNM5cpFe1wJB5GFwI1EGxIII2FTTN/nAFSBT1JAnA7V2wSgfY/iN+0bwoDnCr4pa48i7SaxjI77QSwWNjv6elRtjy0gtJBBBBGogjYQdxSXpzHM4jZddNbhbKzDoo5BZwaLHeMvy4VnQVlQTN/nAFSBT1JAnA7V2wSgfY/iN+0bwp0Cm8cjZG6zVzyrpJaSUxSixHf1hZQhCzUVcfK3GXUtFLOwBzmBuiDsu57WAnjbSvbmVfqysfLI6SVxe9xu5x2k/wC9yeGcv4Kn/demYkSlNc464G6y6FopEz0d8lvW1rX6rA270LLXEG41EbCsJgZI5rHztE1WXRsOtrBqkcNxJPcDmtfoUOON0hs1WOsrYaOPXmNh3n6KF+7NR4aXzj/Wj3ZqPDS+cf608qbIDDmCwpozzuu89biVpYtmwoJmnQYYXbnRk28rDdpHV0qYaOW21VtuklCXWMZA42Hmk17tVHhpfOP9aPdqo8NL5x/rW/lRknPQyaMvbNdfk5B3LgPsdxH27VxFCdrNNirND0EzBJGAQd9lue7VR4aXzj/Wj3aqPDS+cf6028PzYYe+GN7mPu5jHH9I7aWglbHYqw7vJPOOUsUcp396rrtIsPaSCw/6jzSc92ajw0vnH+tHu1UeGl84/wBacfYqw7vJPOOR2KsO7yTzjl76HLx715+o8P8A2H/Vvmk57tVHhpfOP9aPdmo8NL5x/rTRykzcUMNHPLGx4cyNzm3e4i4GrVvSiUeWN8Rs4pvQVlNXsL4m5A2zA/tbnuzUeGl84/1o92qjw0vnH+tbmTOS81bNycQsBYyPPcsHPxJ3Df1lNzBs21DA0aUYmfvdL22vmZ3I6r86zigklzGxRsRxSjoTqObd3AAd/DxSX92qjw0vnH+tHu1UeGl84/1qwEmTdG4WdTwEfNs9SiOUuaeGRpfR/opBr0CSY3c2vWw/VzLc+jkAuDdL6fSKikfqyR6vXkQlb7tVHhpfOP8AWj3aqPDS+cf618KqlfG90cjS1zSWuadoI3L5KDcq0iOIi4A7Atz3aqPDS+cf60e7NR4aXzj/AFr7ZN4eyeshhkvoyPDXWNjY8Cmt2IqDjP8ATb+Fb4oZJRdpSmvxKkoXhkrcyL5AJR+7NR4aXzj/AFrxLiczhZ8sjgdoL3EdRKb/AGIqDjP9Nv4UdiKg4z/Tb+FbfQ5ePeoA0jw8Zhp/1HmkuhNLGczjdEupJXaQ+JLYg8we0C3lBS0raKSGR0crSx7TZzTtB/3vUaSF8ftBOqLEqetB6F2Y2jYV8WPLSC0kEEEEaiCNYIO4p6ZusoZauj05rF8bzGXd/ZrXBxG49tr6Eik4czfvGX9od6ONSKJxElkp0niY6j1yMwRY81PUIQnK5qovnL+Cp/3XpmJEp7Zy/gqf916ZiRKT13vBy810fRX4N3znwaphmxydbU1mnILxwAPIOxzybMB5tRP/AGp2uIAudQG1LrMw0fm8538owHoDdX2lSfL1zxhlTyd78nrt3pcA/wDh0lMpgGQ63Mqu4291ViXQk2ALWjqvbPtKj2LZ4II5CyCJ0wBsX6Qjafk9qSRz6l38lctqeuBEd2SNF3Rute3fNI7oX/8ApIJdHJ7GDS1Uc7QToG5be2k0ixbfnBKiMrX6/rbFYKnRqm9HIhB1wMjfaevdn9E+sosDZV0z4H27YXYe9eO5cOg/Vcb1XeaEscWuFi0lpHAg2I60zuzU3xU+dH4EusYrhPUSzBuiJJHP0b3tpG9r217V5VyRyWLTmvdHqSspNeOdtmnMZg5/Qnb9lPaPPHycbGfmt9BrW35W19EAX/6fMuxk7nT/ADqqjp/zfQ5QkaXKaVrNLtmgL7OKTykebr4Vp/lP9G9Yx1MpcATvHBbq3A6FkEkjY8w1x2u22J4p9pc4nne5GeSL820uTkey/K2vouLb25PVsTGVc8pvf1T8/N6Rym1crowC0qsaPUMFZK9s7bgDLMjf1EKYYznZ/OKaWH820eUY5mlyt7XFr25MXS9QunkzQ8tWwRkXDpWaXyQ4F31ApW6R8rhrFXyGlp8PicYm2G05k7B1kp3ZGYA2koo47We4B8p3l7hc9WpvkRlZldDQxB0gL3uuI2A2LrbSTuaNWvnXdSKzlYoZsSkF+1itE3m0Rd38Rcm88nQR+r9FzzC6X/lK0mbZm53X1d/YpHSZ53af6WnboX+I86QH/cLO+pMnDsRjnibLC7SY8XafqII3EG4IVak0szWKEtnpydTdGVg6e1f9jOtRqapc5+q7eneOYJBDTmenFtW1xcm42b1jPBk+NFlWwa7iOW28W7Rx6LFt+dvBK5WFyyoOWw+oZa55Nzm/KZ27fraFXpaa1mq+43pjozUmWkMbtrDb6bR913MiPhKm+darBKvuRHwlTfOtVglJoPYPNI9K/iGfL9yohiOdCihmfC8TaUbix1mtIuDY2OlsXwGd2g4T/Qb+JK/LL4Rqfn5P6iuOtD6yQOIyTen0bo5ImvOtcgHbxHJWSwrFoamISwPD2HeNxG0EHWDzFQ7Ovk22Wn/OmD9JDbTttdETbX8km/RpLgZm8QcKmWG/avj07frMcBfqceoJp4nSiSCSN2x8b2noc0j71NaRURZqsTRuwjEAGHIEHmDu+yrUnDmb94y/tDvRxpPJw5m/eMv7Q70caX0fvVcNJfgDzCnqEITpcxUXzl/BU/7r0zEiU9s5fwVP+69MxIlJ673g5ea6Por8G75z4NU5zTY6Iat0LzZs4Aaf/cbfRHlBcOmycckYc0tcAQQQQdYIOogjgqyNcQbjURrBG0FNTJHOqwtbFXdq4ahMBdrvlga2nnGroWykqGgajlC0hwiWST0qAX/cBty3rSynzSvaXSUJ0m7eScbObzNcdThzGx5yl5U0r43lkjXMc3UWuBaR0gqylPUskaHxua9p2OaQ5p6CNRXMyhyVp62PRmb2wHaPGp7Og8OY6lslo2uzZkoeH6SywkR1Q1hx3jz8VXlC7OVGS81DNycmtpuY3gWa9v3Earjd1FcZKnNLTYq/QzMmYJIzcHYUKR5uvhWn+U/0b1HFI83XwrT/ACn+jes4veN5hR8Q+El+R3gU+1XPKb39U/PzekcrGKueU3v6p+fm9I5Ma/2QqZon76T5R4rmqWZr6fSxSI942R38Bb/mUTU5zPx3xB54QP8ArfGFApxeRvNW3FnatFKf4nvyTlVasSquUmkkPx3vf9JxP3qxmIy6MMjuEbz1NJValNrz7I5qs6JM96/5R4oUzzTVOjiQb38Ujeqz/wDKoYpNm2fbFYOcyD+U9QoDaRvNWjFG61FKD+09wuntIwEEHYQQfLqVZpo9FxbwJHUbKzarbjDbVMw4SyD+MqdXjJp5qqaJO9aVvU37roZEfCVN861WCVfciPhKm+darBLKg9g81o0r+IZ8v3Krzll8I1Pz8n9RXHTxxHNjRTTPleZdKRxe6zwBcm5sNFfBmaXDwbnljzF+o9TQVodRyFxOSbQaSUccTWHWuABs4Dmoxmbw9xqZZrdq2Pk7/rPcDbqb9YTSxOpEcEkh2Mje49DWk/csYdhkVPGI4GBjBsA48STrJ5yoZnWylbFTfmrD+kmtp2+LEDfX8oi3RpKa0CnizVYlkdi+IAsFgSPoBv8Auk8nDmb94y/tDvRxpPJw5m/eMv7Q70caX0fvVcdJfgTzCnqEITpcxUXzl/BU/wC69MxIlPbOX8FT/uvTMSJSeu94OXmuj6K/Bu+c+DUIQhQVal08EyjqKR+lTyFuvtm7WO+U3Yenbzp1ZHZYR10VwNCVluUZw4Obxafq2dKCXXyTxt1LWRSg2bpBsg4xuNnDq19IClU9QY3WOxIMZwiOsiL2i0gGR49R/Mk78q8nmVlK6F1tLuo3d68bD0bjzEqvk8LmOLHCzmktcDtBBsR1qzaR2dDDhFiTyBYStbL5Tdrv4mk+VSq6MWDwkGitY4SOpnbCLjnv7fsokpHm6+Faf5T/AEb1HFI83XwrT/Kf6N6Xxe8bzCuOIfCS/I7wKfarnlN7+qfn5vSOVjFXPKb39U/PzekcmNf7IVM0T99J8o8VzVPMzh/9dJ8w70kagameaWbRxK3fRSN/pd/lUGnNpW81a8YbrUMo/im/jLb00w/9qT+gqtqs3NGHNLTsIIPlFlWaWMtcWnaCQekGyl149k81XdEnZSt+X7rypRmzjvisHNyh/lP9ai6m+aGm0sQc7vIXnyktb9hKhwC8jeasuKv1KKUn9p7xZOdVpxGTSmkdxkeetxKsfXT6ET3n4rHO6mk/cq0EqbXn2RzVX0SZnK75fuu5kR8JU3zrVYJV9yI+Eqb51qsEs6D2DzUbSv4hny/cqIYhnQooZnxPE2lG5zHWY0i7TY2OlsWv2XqDvZ/oN/Glflf8IVXz8v8AWVyFodWSBxGSbwaN0b4mvOtcgHb1ckz8azxgtLaSIgn48ttXQxpNz0nyJbVlY+WR0kri97jdzjrJK+KFFkmfJ7RTyiw2nogehbYnadp7UJw5m/eMv7Q70caTycOZv3jL+0O9HGt9F71LNJfgTzCnqEITpcxUXzl/BU/7r0zEiQntnL+Cp/3XpmJEpPXe8HLzXRtFfg3fOfBqe2RdDTy4dTvMMTjyYaSWMJJZ2hubazdpUbzu4OxkEMkUbGASOa7Ra1vdNuL2H6pWc0OUI0HUbzZwJki5we7aOg9t5TwTBxPDY6iF0MzdJjxYj6wQdxBsQVNaBNDYcFW5ZH4biZc+5AcTzBv9j2qta9wQue4MaLucQ1o4kmwHWmHiGZqYPP5vNG5m7lNJrhzHRaQenV0KQZH5s2UkgmneJZW9wALMYeOvW53Am1uF9aXtpJC6xCt0+kNEyEvY653Cx/AprCyzQDrsAOoWSgzxSg10YG0QNv5XvITfnmaxpc8hrWglxOoAAXJPNZV6yqxr87rJZ/iudZgO5jRot6DYX6SVNrXAR6vFVnReBz6sy7mg9p/CuSpHm6+Faf5T/RvUcUjzdfCtP8p/o3pXF7xvMK9Yh8JL8jvAp9queU3v6p+fm9I5WMVc8pvf1T8/N6RyY1/shUzRP30nyjxXNXfyCq+TxOncd8mh5wFn+ZcBe4Jix7XtNi0hwPAg3H1pYx2q4FXmoi6aJ8fEEdoVm1X7LjD+RxGoZuMhe3ok7cf1W8ieWB4sypp452bHtBI712xzekG4Ufy5yDFdoyRuDJmDRBN9F7b3DXW1ixJsde0+RzUxmVnqrm2CVraCqLZsgcj1EH8CSCa+ZrDSIppyO7c2NvQwEu+tw6lw6LNFVl/6Z8UbB3Tg4vNuYWH1kJjzVlJhmH6bnaEELNvdFxJ3W7p7nHrO5RqSnc1+s4WsnWP4vBLT9BA7WLrXtuAz8V88va7ksNqHd8zkx0yEM+wlIFa2Wed6trpSARFThwLIQGnZexe613O17rDgFy4Mq2Hu2OHRYj67LKshke4FoyWjR3EaSmidHK7VcTfPZs4+dlOciPhKm+darBKs2R+VdJHXQSSSBjWyNLi4OsBx1BPaHONhThqrqXyysb/UQtlE1zWkOFs1D0lqIp52OicHDV3G+8pN5X/CFV8/L/WVyF0Mo66KWuqXRPZI0zSEOY4OBBcbEEHWFz0qk9s81f6Mg07CP2jwQhCFgpSE4czfvGX9od6ONJ5OHM37xl/aHejjUyi96q5pL8CeYU9QhCdLmKi+cv4Kn/demYkSrBZbYVJU4fNDEAXuDS0E2vova+1+JDSOlV/liLXFrgQQSCCLEEaiCDsKUVwOuD1Lomij2+jPZfPWvbqsPJe6WqfG9skbi1zSC1w1EEb028l86sErQys/RSbNO36N/Pq7g9Orn3JPoUaKd0R9VOsQwyCubaUZjYRtCstT4hFINKORjxxa5rh1grTxPKikpwTNNG2264c89DW3J6lXVCmGvNsmqut0SZretKbcrHtufBTTLbOK+sBhhBjgvrv3cltmlbY39Xr4CFoQoD5HSG7la6WkipIxHELBC7uQ1ZHFiMEkrgxjXO0nHUB+jcPtIXCXMqsoIWG1y479HX9exexBxcC0XssK6SFsLmzPDQ4EdotkrK//AJvh/jMX0kjMoJmvrJ3sIc100rmkbCC8kEeRRuDKWFxsS5vyhq6wStTHMdI/RxHX8Zw59wP3qZJ0s5DC2yrdF/x+FxvqI5de+Vsr9nmpAvjVVjI26TzYfWeYDeuRk1iJcDG8kka2k6zbePIftXHxqd7p3afxSQBuA3eta46UmQscdimVePNjom1MTbl2QB3Hr/M02c3+cE0nGSnkN3N2Oadhc2+/VYjfZOLD8rqKaMyMnjsGlztJwY5gAuS4OsQBY69iq1kvWDk3tcQA06Vybaj/AKj61q4/jOn+jjN2/GPfHh0BSoTIyQxDMBI8Sjo6mkbXOOrI4bB/kdmzmNvDipjnXzsyV0rqake5lI02NrtNQd7nb9Dg3ynXYNXAq3hhjD3aBIJbc6JI2Et2Ei51qT4dgMfJDlG3c4XJN7i+uw4WXDxjC+Rfq1td3J39B51IjqWPdqhKKvBamlgbO+1ja9tovx/Nq569Rxlxs0Ek7ANZXleo3kEEaiCCOkKQepKG2uNbYvb6V42tcOkELwQRtup3RVQkja8bx1HeOtcjKbEQG8kNZNi7mA1gdP8AveoEdU579TVVprMBhp6Y1ImytcZbb7Bt3ri4RpcvHo7dIdW/6rqcLjZP4TybeUeO2cNQ70esrsqHVyB78tysmj1FJS0t5Nrje3D+0IQhRFYkJw5m/eMv7Q70caTyd+a/BpaehImbomSQyNae6DS1oGkNxOje3QptED0l1WdJntFFqk5kiyl6EITlc0QVCMv8gRVNM9OAKgDWNglA3Hg/gfIdxE4WCFg9jXt1XKTS1UtLKJYjYjv6iqxyxFri1wIIJBBFiCNRBB2FeU58v8gBVNM9OA2cDWNglA3Hg/gfIdxCaliLXFrgQQSCCLEEaiCDsKRzQuidY7F1TDMTir4tZuThtHD+uBXlCELQmiEIQhCjeUGMm5ijNgNTzxPe9HFc1mCzOYHtbcEXFiL9S16thEjg7aHG/WtvDcafDqHbN707ug7k9DDHGBFbzXKpKqOsq3Ori4DMC3+OfCxy477rXo8PfI/QaDq7onUG9K3scwgRBhbsI0Sf1hv8v3Lq0+U0J7rSYecXHWPUtTF43VDgYnte0C+iHC99+ratIlkMg1hqj83pi7D6JtG8QO6WQkWttGf7dvNcahqzHI143HWOI2EdS9YlWCWQvDdG4Fxe+zVfZ0LVXTOGt/NOVbfSDu24AXt94KlO1WuDjt2JDB080L4GH1Rd5HLK4+i5oXqFt3AHeRfrXhAWwqE02IKYi5OU0YMF+DmkfZ9628MrxLGHDbscOBXOyqqLRtZvcb+Qf6kJFC1wmA33XVsTnifh0kgN2luX12d64WFU4fM1p1gk36ACSvjVU5Y9zDtaSP8AVd3Jah2yn5LfvP3da+OVVLaRrx8YWPSP9COpMxP/APfU6u9Uh+FkYWKkjPWv/wCTYeOY6iudT4hKGcnG4gE7BtudwO3qXbwfANE8pNrdtDdtjxPErk4FNo1DOc6PWLD67KaKPVyFh1Wi196baO0UdU3p5nFxYbBp2DYb+SEIQlivSEITUzeZvNHRqqtvbajFGfi8HvHfcBu2nXs2xROldYJfiGIRUMXSSfQbyfzbwRm8zeaOjVVbe21OijI7ng9477gN2069jKsgLKexxtjbqtXK62tlrJTLKeQ3AcAhCELYoSEIQhCwQoRl/kAKppnpwBUAaxsEoG48H8D5DuInCwQsHsa9uq5SaWqlpZRLEbEd/UVWOWItcWuBBBIIIsQRqIIOwrynPl/kCKtpnpwBUAaxsEoG48H8D5DuITUsRa4tcCCCQQRYgjUQQdhSOaF0TrHYuqYZicVfFrNycNo4f1wK8oQhaE0XOxPBGTa+5d3w39I3rg1GTczdgDxzHX1FSuedrGlzjYDauJT5UB0tnANjOoHeOBO6ynU8k+r6mYCq2LUeGGUdOdV7t48Tu+pUfmpns7trm9IIXzBtrCnNRXwht3vZbpBv5BtUUnjbNNanZYHdu53fqhTYagyX1m269yq+JYQykLRDKHEnJv8Al3X+y0F3sBGnBNF5R0kW+1oWjjGHCFzWjXdtyeLrm/k2LrZMUDmgyO1BwAaOI23XlRI0xaw+nas8IpJo8Q6F7dxDuoFv9hRle3REAEjUdh42Nit2TC3unfGxuxx17gL6iT0KUU+FsbEIiA4DbcbTvPMspalsYG+610GBzVbng+qG3FzsJB2ePJQqKZzTdpLTxBt9i6eH4bJUOD5C7RG1x2nmbdd5mA04N9AeUkjqJW+BbYostaCPUGfFPaHRp7Hf9p92g+yCbHne35vWI4w0BrRYAWAXMykh0qcnvSD933rqrxNC17S1wuDtCgRv1Xh3WrVV04np3wje0gdWWXYobg1E6SVujsaQ5x3Cxv1qar5wU7WN0WAAcAvottRN0rr7lCwjDBh8RaTdxzPD6IQhNTN5m80dGqq29tqdFGfi8HvHfcBu2nXswiidK6wUjEMQioYukk+g3k/m3gjN5m80dGqq29tqdFGR3PB7x33Abtp17GUAgBZT2ONsbdULldbWy1kpllPIbgOAQhCFsUJCEIQhCEIQhCEIQhYIUIy+yAFU0z04DagDWNgmA3Hg/gfIdxE4WCFg9jXt1XKTS1UtLKJYjYjv6iqxyxFri1wIIJBBFiCNRBB2FeU58vsgBVNM9OAKgDWNglA3Hg/gfIdxCaliLXFrgQQSCCLEEaiCDsKRzQuiNjsXVMMxOKvi1m5OG0cP64FcrH6F0sXabWm9uOq3Woe5pBsRY8N6YaxohbYKoxN1bXS/FMAZXS9KH6p35Xv3hQ2gwOWU3tot4n7hvUqocPZE2zB0neelbKFrmqHy5HYpeHYNT0PrNzd+4/bh+Zr5TUrH2L2h1tYuL2X1QhR7lNw1oJIGZ2oQhCFkhCEIQhCEIQhCE1M3mbzR0aqrb22p0UZHc8HvHfcBu2nXs2xROldYJfiGIRUMXSSfQbyfzbwRm8zeaOjVVbe21GKM/F4PeO+4DdtOvYygEALKexxtjbqtXK62tlrJTLKeQ3AcAhCELYoSEIQhCEIQhCEIQhCEIQhCEIQhCwQoRl/kAKtpnpwBUAaxsEoG48H8D5DuInCwQsHsa9uq5SaWqlpZRLEbEd/UVWOWItcWuBBBIIIsQRqIIOwrynxlFm9pKyUSyabH2s4xlrdPgXXabkbL/wCi5XYcovCVH0o/ZpS6ikByXQItJ6RzAZLg7xa6TiE4+w5ReEqPpR+zR2HKLwlR9KP2a89ClW39S0PE9iTiE4+w5ReEqPpR+zR2HKLwlR9KP2aPQpUfqWh4nsScQnH2HKLwlR9KP2aOw5ReEqPpR+zR6FKj9S0PE9iTiE4+w5ReEqPpR+zR2HKLwlR9KP2aPQpUfqWh4nsScQnH2HKLwlR9KP2a3cHzYUVPM2UcpIW62iQtLQ7c6waLkbrr0UUl81g/SeiDSW3J4WXCzeZvNHRqqtvbanRRkdzwe8d9wG7adexlgIAWU1jjbG3VaqDW1stZKZZTyG4DgEIQhbFCQhCEIQhCEIQhCEIQhCEIQhCEIQhCEIQhCEIWEIQhCEIQhCEIQhCEIQhCEIQhCEIQhCyhCEIQhCEIQhCEIQhCEIQhCEI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4714876" y="1857364"/>
            <a:ext cx="2000264" cy="4143404"/>
            <a:chOff x="4714876" y="1857364"/>
            <a:chExt cx="2000264" cy="4143404"/>
          </a:xfrm>
        </p:grpSpPr>
        <p:sp>
          <p:nvSpPr>
            <p:cNvPr id="20" name="矩形 19"/>
            <p:cNvSpPr/>
            <p:nvPr/>
          </p:nvSpPr>
          <p:spPr>
            <a:xfrm>
              <a:off x="4714876" y="1857364"/>
              <a:ext cx="2000264" cy="4143404"/>
            </a:xfrm>
            <a:prstGeom prst="rect">
              <a:avLst/>
            </a:prstGeom>
            <a:solidFill>
              <a:srgbClr val="30548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6" name="Picture 20" descr="http://t3.gstatic.com/images?q=tbn:ANd9GcTmv7w9x_Ma5j0ESRSbOYkhVX02OEMdnCIR1ueqgTqGpIquWN76J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876" y="1857364"/>
              <a:ext cx="2000264" cy="1928826"/>
            </a:xfrm>
            <a:prstGeom prst="rect">
              <a:avLst/>
            </a:prstGeom>
            <a:noFill/>
          </p:spPr>
        </p:pic>
      </p:grpSp>
      <p:grpSp>
        <p:nvGrpSpPr>
          <p:cNvPr id="35" name="群組 34"/>
          <p:cNvGrpSpPr/>
          <p:nvPr/>
        </p:nvGrpSpPr>
        <p:grpSpPr>
          <a:xfrm>
            <a:off x="428596" y="1857364"/>
            <a:ext cx="2000264" cy="4143404"/>
            <a:chOff x="428596" y="1857364"/>
            <a:chExt cx="2000264" cy="4143404"/>
          </a:xfrm>
        </p:grpSpPr>
        <p:sp>
          <p:nvSpPr>
            <p:cNvPr id="15" name="矩形 14"/>
            <p:cNvSpPr/>
            <p:nvPr/>
          </p:nvSpPr>
          <p:spPr>
            <a:xfrm>
              <a:off x="428596" y="1857364"/>
              <a:ext cx="2000264" cy="4143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5" name="Picture 1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596" y="1857364"/>
              <a:ext cx="2000264" cy="192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矩形 27"/>
            <p:cNvSpPr/>
            <p:nvPr/>
          </p:nvSpPr>
          <p:spPr>
            <a:xfrm>
              <a:off x="500034" y="3871745"/>
              <a:ext cx="178595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A financially sound company; </a:t>
              </a:r>
            </a:p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a solid partnership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2565524" y="1857364"/>
            <a:ext cx="2012688" cy="4143404"/>
            <a:chOff x="2565524" y="1857364"/>
            <a:chExt cx="2012688" cy="4143404"/>
          </a:xfrm>
        </p:grpSpPr>
        <p:sp>
          <p:nvSpPr>
            <p:cNvPr id="19" name="矩形 18"/>
            <p:cNvSpPr/>
            <p:nvPr/>
          </p:nvSpPr>
          <p:spPr>
            <a:xfrm>
              <a:off x="2571736" y="1857364"/>
              <a:ext cx="2000264" cy="4143404"/>
            </a:xfrm>
            <a:prstGeom prst="rect">
              <a:avLst/>
            </a:prstGeom>
            <a:solidFill>
              <a:srgbClr val="3A66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65524" y="1857364"/>
              <a:ext cx="201268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矩形 28"/>
            <p:cNvSpPr/>
            <p:nvPr/>
          </p:nvSpPr>
          <p:spPr>
            <a:xfrm>
              <a:off x="2571736" y="3857628"/>
              <a:ext cx="18573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i="1" dirty="0" smtClean="0">
                  <a:solidFill>
                    <a:schemeClr val="bg1"/>
                  </a:solidFill>
                </a:rPr>
                <a:t>One-stop shop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across industry sectors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569753" y="3857628"/>
            <a:ext cx="2216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Supply-chain management and buying power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858016" y="1857364"/>
            <a:ext cx="2012688" cy="4143404"/>
            <a:chOff x="6858016" y="1857364"/>
            <a:chExt cx="2012688" cy="4143404"/>
          </a:xfrm>
        </p:grpSpPr>
        <p:sp>
          <p:nvSpPr>
            <p:cNvPr id="21" name="矩形 20"/>
            <p:cNvSpPr/>
            <p:nvPr/>
          </p:nvSpPr>
          <p:spPr>
            <a:xfrm>
              <a:off x="6858016" y="1857364"/>
              <a:ext cx="2000264" cy="4143404"/>
            </a:xfrm>
            <a:prstGeom prst="rect">
              <a:avLst/>
            </a:prstGeom>
            <a:solidFill>
              <a:srgbClr val="26426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58016" y="1857364"/>
              <a:ext cx="201268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矩形 30"/>
            <p:cNvSpPr/>
            <p:nvPr/>
          </p:nvSpPr>
          <p:spPr>
            <a:xfrm>
              <a:off x="6858016" y="3857628"/>
              <a:ext cx="2000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Distinguished quality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594552" y="689482"/>
            <a:ext cx="3565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C2D12"/>
                </a:solidFill>
              </a:rPr>
              <a:t>ASUS + AAEON Value-adds</a:t>
            </a:r>
          </a:p>
        </p:txBody>
      </p:sp>
      <p:sp>
        <p:nvSpPr>
          <p:cNvPr id="36" name="標題 35"/>
          <p:cNvSpPr>
            <a:spLocks noGrp="1"/>
          </p:cNvSpPr>
          <p:nvPr>
            <p:ph type="title"/>
          </p:nvPr>
        </p:nvSpPr>
        <p:spPr>
          <a:xfrm>
            <a:off x="357158" y="285736"/>
            <a:ext cx="3610744" cy="1143000"/>
          </a:xfrm>
        </p:spPr>
        <p:txBody>
          <a:bodyPr/>
          <a:lstStyle/>
          <a:p>
            <a:pPr algn="l"/>
            <a:r>
              <a:rPr lang="en-GB" altLang="zh-TW" b="1" dirty="0" smtClean="0">
                <a:solidFill>
                  <a:schemeClr val="accent1">
                    <a:lumMod val="75000"/>
                  </a:schemeClr>
                </a:solidFill>
              </a:rPr>
              <a:t>Why AAEON?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143240" y="2571744"/>
            <a:ext cx="600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AAEON Customer-Oriented ODM &amp; Customization Services</a:t>
            </a:r>
            <a:endParaRPr lang="en-US" altLang="zh-TW" sz="4000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4" descr="http://createyoursuccess.files.wordpress.com/2012/05/grp_people_smi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285992"/>
            <a:ext cx="2436036" cy="235745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動作按鈕: 首頁 12">
            <a:hlinkClick r:id="rId4" action="ppaction://hlinksldjump" highlightClick="1"/>
          </p:cNvPr>
          <p:cNvSpPr/>
          <p:nvPr/>
        </p:nvSpPr>
        <p:spPr>
          <a:xfrm>
            <a:off x="500034" y="6000768"/>
            <a:ext cx="285752" cy="28575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000391" y="1857364"/>
            <a:ext cx="5286385" cy="41549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AAEON offers HUNDREDS of Commercial-off-the Shelf (COTS) embedded board and system products. </a:t>
            </a:r>
            <a:endParaRPr lang="en-US" altLang="zh-TW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endParaRPr lang="en-US" altLang="zh-TW" sz="2400" i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Due to the nature of the IPC industry, all 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of our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COTS products 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can be modified to suit specific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customer needs.</a:t>
            </a:r>
            <a:endParaRPr lang="en-US" altLang="zh-TW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endParaRPr lang="en-US" altLang="zh-TW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New 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products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with unique specifications are often created </a:t>
            </a:r>
            <a:r>
              <a:rPr lang="en-US" altLang="zh-TW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at the request of our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customers.</a:t>
            </a:r>
            <a:endParaRPr lang="en-US" altLang="zh-TW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5" name="Picture 12" descr="http://t0.gstatic.com/images?q=tbn:ANd9GcTXOja9w2aNPZfxVAmVxwrsDccun81RGfkci23SCVujuWcnxoGFX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408" y="2000239"/>
            <a:ext cx="2020642" cy="303780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336699"/>
                </a:solidFill>
                <a:ea typeface="新細明體" pitchFamily="18" charset="-120"/>
                <a:cs typeface="Times New Roman" pitchFamily="18" charset="0"/>
              </a:rPr>
              <a:t>ODM and Customization</a:t>
            </a:r>
            <a:endParaRPr lang="zh-TW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collegevoice.org/wp-content/uploads/2011/03/world-glo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4214818"/>
            <a:ext cx="1857388" cy="1857388"/>
          </a:xfrm>
          <a:prstGeom prst="rect">
            <a:avLst/>
          </a:prstGeom>
          <a:noFill/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24001" y="2276872"/>
            <a:ext cx="8429684" cy="19379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altLang="zh-TW" sz="3200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esign </a:t>
            </a:r>
            <a:r>
              <a:rPr kumimoji="0" lang="en-US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altLang="zh-TW" sz="3200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anufacturing </a:t>
            </a:r>
            <a:r>
              <a:rPr kumimoji="0" lang="en-US" altLang="zh-TW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altLang="zh-TW" sz="3200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ervices (</a:t>
            </a:r>
            <a:r>
              <a:rPr kumimoji="0" lang="en-US" altLang="zh-TW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DMS</a:t>
            </a:r>
            <a:r>
              <a:rPr kumimoji="0" lang="en-US" altLang="zh-TW" sz="3200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3200" u="none" strike="noStrike" kern="1200" cap="none" spc="0" normalizeH="0" baseline="0" noProof="0" dirty="0" smtClean="0">
              <a:ln>
                <a:noFill/>
              </a:ln>
              <a:solidFill>
                <a:srgbClr val="305480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TW" sz="3200" dirty="0" smtClean="0">
                <a:solidFill>
                  <a:srgbClr val="305480"/>
                </a:solidFill>
                <a:latin typeface="+mj-lt"/>
                <a:ea typeface="+mj-ea"/>
                <a:cs typeface="+mj-cs"/>
              </a:rPr>
              <a:t>Customer-Oriented ODM and Customization Services</a:t>
            </a:r>
            <a:endParaRPr kumimoji="0" lang="zh-TW" altLang="en-US" sz="7200" u="none" strike="noStrike" kern="1200" cap="none" spc="0" normalizeH="0" baseline="0" noProof="0" dirty="0">
              <a:ln>
                <a:noFill/>
              </a:ln>
              <a:solidFill>
                <a:srgbClr val="30548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24001" y="717134"/>
            <a:ext cx="8429684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305480"/>
                </a:solidFill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zh-TW" altLang="en-US" sz="4400" b="1" u="none" strike="noStrike" kern="1200" cap="none" spc="0" normalizeH="0" baseline="0" noProof="0" dirty="0">
              <a:ln>
                <a:noFill/>
              </a:ln>
              <a:solidFill>
                <a:srgbClr val="30548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boxer presentatio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643050"/>
            <a:ext cx="4443430" cy="40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Line 7"/>
          <p:cNvSpPr>
            <a:spLocks noChangeShapeType="1"/>
          </p:cNvSpPr>
          <p:nvPr/>
        </p:nvSpPr>
        <p:spPr bwMode="auto">
          <a:xfrm flipH="1" flipV="1">
            <a:off x="2481265" y="3571876"/>
            <a:ext cx="1243012" cy="1588"/>
          </a:xfrm>
          <a:prstGeom prst="line">
            <a:avLst/>
          </a:prstGeom>
          <a:noFill/>
          <a:ln w="38100" cap="sq">
            <a:solidFill>
              <a:schemeClr val="bg1">
                <a:lumMod val="50000"/>
              </a:schemeClr>
            </a:solidFill>
            <a:round/>
            <a:headEnd type="oval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>
            <a:off x="2454277" y="3573464"/>
            <a:ext cx="0" cy="44450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401765" y="3952153"/>
            <a:ext cx="238283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Front panel can be customized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 flipH="1">
            <a:off x="3635377" y="2096016"/>
            <a:ext cx="1222375" cy="0"/>
          </a:xfrm>
          <a:prstGeom prst="line">
            <a:avLst/>
          </a:prstGeom>
          <a:noFill/>
          <a:ln w="38100" cap="sq">
            <a:solidFill>
              <a:schemeClr val="bg1">
                <a:lumMod val="50000"/>
              </a:schemeClr>
            </a:solidFill>
            <a:round/>
            <a:headEnd type="oval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3595690" y="2094428"/>
            <a:ext cx="12700" cy="330200"/>
          </a:xfrm>
          <a:prstGeom prst="line">
            <a:avLst/>
          </a:prstGeom>
          <a:noFill/>
          <a:ln w="381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 flipH="1">
            <a:off x="3416302" y="2445266"/>
            <a:ext cx="177800" cy="0"/>
          </a:xfrm>
          <a:prstGeom prst="line">
            <a:avLst/>
          </a:prstGeom>
          <a:noFill/>
          <a:ln w="38100" cap="sq">
            <a:solidFill>
              <a:schemeClr val="bg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1882771" y="1913271"/>
            <a:ext cx="1689097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Variable length 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heat 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sink design</a:t>
            </a: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336699"/>
                </a:solidFill>
                <a:ea typeface="新細明體" pitchFamily="18" charset="-120"/>
                <a:cs typeface="Times New Roman" pitchFamily="18" charset="0"/>
              </a:rPr>
              <a:t>ODM Project – Enclosure Example</a:t>
            </a:r>
            <a:endParaRPr lang="zh-TW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663571" y="2996983"/>
            <a:ext cx="326548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tx2">
                    <a:lumMod val="75000"/>
                  </a:schemeClr>
                </a:solidFill>
              </a:rPr>
              <a:t>Customizable I/O board expands the configuration possibilities </a:t>
            </a:r>
          </a:p>
        </p:txBody>
      </p:sp>
      <p:pic>
        <p:nvPicPr>
          <p:cNvPr id="7171" name="Picture 7" descr="boxer insid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857364"/>
            <a:ext cx="4457517" cy="35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/>
          <p:cNvSpPr>
            <a:spLocks noChangeArrowheads="1"/>
          </p:cNvSpPr>
          <p:nvPr/>
        </p:nvSpPr>
        <p:spPr bwMode="auto">
          <a:xfrm rot="-2700000">
            <a:off x="3853613" y="2832058"/>
            <a:ext cx="252413" cy="295275"/>
          </a:xfrm>
          <a:prstGeom prst="rightArrow">
            <a:avLst>
              <a:gd name="adj1" fmla="val 72046"/>
              <a:gd name="adj2" fmla="val 51574"/>
            </a:avLst>
          </a:prstGeom>
          <a:gradFill rotWithShape="1">
            <a:gsLst>
              <a:gs pos="0">
                <a:srgbClr val="B1B1CB"/>
              </a:gs>
              <a:gs pos="100000">
                <a:srgbClr val="666699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zh-TW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ea typeface="新細明體" pitchFamily="18" charset="-120"/>
                <a:cs typeface="Times New Roman" pitchFamily="18" charset="0"/>
              </a:rPr>
              <a:t>ODM Project – Board Modification</a:t>
            </a:r>
            <a:endParaRPr lang="zh-TW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539750" y="2184400"/>
            <a:ext cx="2228850" cy="349250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RFQ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00034" y="3763963"/>
            <a:ext cx="2241579" cy="342900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Choose HW platform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500034" y="4929188"/>
            <a:ext cx="2213004" cy="823912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Agree on the commercial terms &amp; the final spec</a:t>
            </a:r>
          </a:p>
        </p:txBody>
      </p:sp>
      <p:sp>
        <p:nvSpPr>
          <p:cNvPr id="263175" name="Line 7"/>
          <p:cNvSpPr>
            <a:spLocks noChangeShapeType="1"/>
          </p:cNvSpPr>
          <p:nvPr/>
        </p:nvSpPr>
        <p:spPr bwMode="auto">
          <a:xfrm flipH="1">
            <a:off x="2771775" y="5067300"/>
            <a:ext cx="938213" cy="23336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3629025" y="2252663"/>
            <a:ext cx="2228859" cy="481012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HW platform proposal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3625851" y="3830639"/>
            <a:ext cx="2232034" cy="455618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Qualification </a:t>
            </a:r>
            <a:r>
              <a:rPr lang="en-US" altLang="zh-TW" sz="1600" dirty="0" smtClean="0">
                <a:latin typeface="+mj-lt"/>
                <a:ea typeface="新細明體" pitchFamily="18" charset="-120"/>
              </a:rPr>
              <a:t>proposal</a:t>
            </a:r>
            <a:endParaRPr lang="en-US" altLang="zh-TW" sz="1600" dirty="0">
              <a:latin typeface="+mj-lt"/>
              <a:ea typeface="新細明體" pitchFamily="18" charset="-120"/>
            </a:endParaRP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3625850" y="4724401"/>
            <a:ext cx="2246313" cy="419112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Draft BOM , NRE, Price</a:t>
            </a:r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3625850" y="3351213"/>
            <a:ext cx="2230438" cy="347662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>
                <a:latin typeface="+mj-lt"/>
                <a:ea typeface="新細明體" pitchFamily="18" charset="-120"/>
              </a:rPr>
              <a:t>SW&amp;UI proposal</a:t>
            </a:r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3625850" y="5684838"/>
            <a:ext cx="2232034" cy="374650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>
                <a:latin typeface="+mj-lt"/>
                <a:ea typeface="新細明體" pitchFamily="18" charset="-120"/>
              </a:rPr>
              <a:t>Start development</a:t>
            </a:r>
          </a:p>
        </p:txBody>
      </p:sp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3635375" y="2870200"/>
            <a:ext cx="2230438" cy="347663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zh-TW" sz="1600">
                <a:latin typeface="+mj-lt"/>
                <a:ea typeface="新細明體" pitchFamily="18" charset="-120"/>
              </a:rPr>
              <a:t>ID proposal</a:t>
            </a:r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>
            <a:off x="2782888" y="2320925"/>
            <a:ext cx="7731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263185" name="Line 17"/>
          <p:cNvSpPr>
            <a:spLocks noChangeShapeType="1"/>
          </p:cNvSpPr>
          <p:nvPr/>
        </p:nvSpPr>
        <p:spPr bwMode="auto">
          <a:xfrm>
            <a:off x="4819650" y="3146425"/>
            <a:ext cx="0" cy="25241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263186" name="Line 18"/>
          <p:cNvSpPr>
            <a:spLocks noChangeShapeType="1"/>
          </p:cNvSpPr>
          <p:nvPr/>
        </p:nvSpPr>
        <p:spPr bwMode="auto">
          <a:xfrm>
            <a:off x="4819650" y="2733675"/>
            <a:ext cx="0" cy="2063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263187" name="Line 19"/>
          <p:cNvSpPr>
            <a:spLocks noChangeShapeType="1"/>
          </p:cNvSpPr>
          <p:nvPr/>
        </p:nvSpPr>
        <p:spPr bwMode="auto">
          <a:xfrm>
            <a:off x="2771775" y="4365625"/>
            <a:ext cx="923925" cy="3587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4819650" y="3625850"/>
            <a:ext cx="0" cy="25241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356370" name="Text Box 24"/>
          <p:cNvSpPr txBox="1">
            <a:spLocks noChangeArrowheads="1"/>
          </p:cNvSpPr>
          <p:nvPr/>
        </p:nvSpPr>
        <p:spPr bwMode="auto">
          <a:xfrm>
            <a:off x="3729038" y="1773238"/>
            <a:ext cx="1634230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336699"/>
                </a:solidFill>
                <a:latin typeface="+mj-lt"/>
                <a:ea typeface="新細明體" pitchFamily="18" charset="-120"/>
              </a:rPr>
              <a:t>OH/AAEON</a:t>
            </a:r>
          </a:p>
        </p:txBody>
      </p:sp>
      <p:sp>
        <p:nvSpPr>
          <p:cNvPr id="356371" name="Text Box 25"/>
          <p:cNvSpPr txBox="1">
            <a:spLocks noChangeArrowheads="1"/>
          </p:cNvSpPr>
          <p:nvPr/>
        </p:nvSpPr>
        <p:spPr bwMode="auto">
          <a:xfrm>
            <a:off x="682625" y="1773238"/>
            <a:ext cx="1417311" cy="46166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336699"/>
                </a:solidFill>
                <a:latin typeface="+mj-lt"/>
                <a:ea typeface="新細明體" pitchFamily="18" charset="-120"/>
              </a:rPr>
              <a:t>Customer</a:t>
            </a:r>
          </a:p>
        </p:txBody>
      </p:sp>
      <p:sp>
        <p:nvSpPr>
          <p:cNvPr id="18452" name="Rectangle 26"/>
          <p:cNvSpPr>
            <a:spLocks noChangeArrowheads="1"/>
          </p:cNvSpPr>
          <p:nvPr/>
        </p:nvSpPr>
        <p:spPr bwMode="auto">
          <a:xfrm>
            <a:off x="6294438" y="2214554"/>
            <a:ext cx="261143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5425" indent="-2254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Spec from the customer has about 60% readiness before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discussions with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AAEON</a:t>
            </a:r>
          </a:p>
          <a:p>
            <a:pPr marL="225425" indent="-2254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軟正黑體" pitchFamily="34" charset="-120"/>
            </a:endParaRPr>
          </a:p>
          <a:p>
            <a:pPr marL="225425" indent="-2254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Onyx/AAEON designed all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the schematic, layout, 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appearance design  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軟正黑體" pitchFamily="34" charset="-120"/>
              </a:rPr>
              <a:t>&amp; mechanical drawing and driver for the AP, UI for the customer</a:t>
            </a:r>
          </a:p>
          <a:p>
            <a:pPr marL="225425" indent="-225425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 flipH="1" flipV="1">
            <a:off x="2771775" y="3933825"/>
            <a:ext cx="863600" cy="1428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+mj-lt"/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2771775" y="5445125"/>
            <a:ext cx="784225" cy="446088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34" y="4244975"/>
            <a:ext cx="2241579" cy="398471"/>
          </a:xfrm>
          <a:prstGeom prst="rect">
            <a:avLst/>
          </a:prstGeom>
          <a:solidFill>
            <a:srgbClr val="C0C0C0"/>
          </a:solidFill>
          <a:ln w="508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altLang="zh-TW" sz="1600" dirty="0">
                <a:latin typeface="+mj-lt"/>
                <a:ea typeface="新細明體" pitchFamily="18" charset="-120"/>
              </a:rPr>
              <a:t>Agree on </a:t>
            </a:r>
            <a:r>
              <a:rPr lang="en-US" altLang="zh-TW" sz="1600" dirty="0" smtClean="0">
                <a:latin typeface="+mj-lt"/>
                <a:ea typeface="新細明體" pitchFamily="18" charset="-120"/>
              </a:rPr>
              <a:t> </a:t>
            </a:r>
            <a:r>
              <a:rPr lang="en-US" altLang="zh-TW" sz="1600" dirty="0">
                <a:latin typeface="+mj-lt"/>
                <a:ea typeface="新細明體" pitchFamily="18" charset="-120"/>
              </a:rPr>
              <a:t>proposal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589088" y="4079881"/>
            <a:ext cx="0" cy="2063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sz="2400">
              <a:latin typeface="+mj-lt"/>
              <a:ea typeface="+mn-ea"/>
              <a:cs typeface="Arial" charset="0"/>
            </a:endParaRPr>
          </a:p>
        </p:txBody>
      </p:sp>
      <p:pic>
        <p:nvPicPr>
          <p:cNvPr id="18457" name="Picture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4311371"/>
            <a:ext cx="1930429" cy="16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91" name="Text Box 23"/>
          <p:cNvSpPr txBox="1">
            <a:spLocks noChangeArrowheads="1"/>
          </p:cNvSpPr>
          <p:nvPr/>
        </p:nvSpPr>
        <p:spPr bwMode="auto">
          <a:xfrm rot="5400000">
            <a:off x="977890" y="3795713"/>
            <a:ext cx="4402137" cy="357188"/>
          </a:xfrm>
          <a:prstGeom prst="rect">
            <a:avLst/>
          </a:prstGeom>
          <a:solidFill>
            <a:srgbClr val="99CCFF">
              <a:alpha val="78824"/>
            </a:srgbClr>
          </a:solidFill>
          <a:ln w="50800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+mj-lt"/>
                <a:ea typeface="新細明體" pitchFamily="18" charset="-120"/>
              </a:rPr>
              <a:t>OH/AAEON  ODM  Support</a:t>
            </a:r>
          </a:p>
        </p:txBody>
      </p:sp>
      <p:sp>
        <p:nvSpPr>
          <p:cNvPr id="27" name="標題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rgbClr val="336699"/>
                </a:solidFill>
              </a:rPr>
              <a:t>ODM Process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468313" y="1344948"/>
          <a:ext cx="8423275" cy="4941572"/>
        </p:xfrm>
        <a:graphic>
          <a:graphicData uri="http://schemas.openxmlformats.org/drawingml/2006/table">
            <a:tbl>
              <a:tblPr/>
              <a:tblGrid>
                <a:gridCol w="4368800"/>
                <a:gridCol w="2236787"/>
                <a:gridCol w="181768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Lucida Sans Unicode" pitchFamily="34" charset="0"/>
                        <a:ea typeface="微軟正黑體" pitchFamily="34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+mj-lt"/>
                          <a:ea typeface="新細明體" pitchFamily="18" charset="-120"/>
                          <a:cs typeface="Tahoma" pitchFamily="34" charset="0"/>
                        </a:rPr>
                        <a:t>x86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+mj-lt"/>
                          <a:ea typeface="新細明體" pitchFamily="18" charset="-120"/>
                          <a:cs typeface="Tahoma" pitchFamily="34" charset="0"/>
                        </a:rPr>
                        <a:t>ARM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Schematic design and test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Low Power feature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Wireless (GSM, RFID, WiFi, BT…)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Isolation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Battery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Seamless (easy cleaning)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ID design (Slim line and Compact)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Waterproof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Light weight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Mounting and Stand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Tooling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Driver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AP &amp; Simple UI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Debug consult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CE / FCC, EN/UL60601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FDA 510K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新細明體" pitchFamily="18" charset="-120"/>
                          <a:cs typeface="Tahoma" pitchFamily="34" charset="0"/>
                        </a:rPr>
                        <a:t>Documentations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89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2819420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0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2819420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1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2571744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2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2567007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3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2314595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4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2314595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5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2063770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6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1798647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7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1798647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8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30718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9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30718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0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3359170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1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3359170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2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361158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3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361158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4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3857628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5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4114820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6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4114820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7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43672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8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43672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09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4656157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0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4943495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1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4943495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2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5195907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3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54848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4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54848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5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5745182"/>
            <a:ext cx="1793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6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5751532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7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18450" y="6035695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18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75" y="6035695"/>
            <a:ext cx="1793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857628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64344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5178438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 descr="C:\Program Files (x86)\Microsoft Office\MEDIA\OFFICE12\Bullets\BD14867_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071678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標題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rgbClr val="336699"/>
                </a:solidFill>
                <a:ea typeface="微軟正黑體" pitchFamily="34" charset="-120"/>
              </a:rPr>
              <a:t>Ready-to-Design Block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P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43270" y="1551247"/>
            <a:ext cx="4768863" cy="1449125"/>
          </a:xfrm>
          <a:prstGeom prst="rect">
            <a:avLst/>
          </a:prstGeom>
        </p:spPr>
      </p:pic>
      <p:pic>
        <p:nvPicPr>
          <p:cNvPr id="11" name="圖片 10" descr="iPa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99254" y="3199802"/>
            <a:ext cx="5093226" cy="289349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27584" y="173254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A typical case with minor modification and more Ethernet ports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67544" y="1804548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27584" y="378619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Short and compact 1U chassis required. 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67544" y="3874197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27584" y="507207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AAEON Motherboard</a:t>
            </a:r>
            <a:endParaRPr lang="zh-TW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67544" y="5170341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1U Network Appliance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Net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26029" y="3714752"/>
            <a:ext cx="4560813" cy="2682271"/>
          </a:xfrm>
          <a:prstGeom prst="rect">
            <a:avLst/>
          </a:prstGeom>
        </p:spPr>
      </p:pic>
      <p:pic>
        <p:nvPicPr>
          <p:cNvPr id="7" name="圖片 6" descr="Net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47204" y="1357298"/>
            <a:ext cx="4392488" cy="238689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27584" y="15948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Customized 2U chassis with 6 networking modules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67544" y="1666896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27584" y="2867225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Powerful motherboard with specially designed backplanes for network module swapping  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7544" y="2939233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27584" y="495545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AAEON Motherboard</a:t>
            </a:r>
          </a:p>
        </p:txBody>
      </p:sp>
      <p:sp>
        <p:nvSpPr>
          <p:cNvPr id="13" name="橢圓 12"/>
          <p:cNvSpPr/>
          <p:nvPr/>
        </p:nvSpPr>
        <p:spPr>
          <a:xfrm>
            <a:off x="467544" y="5027465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2U Network Appliance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tora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1696872"/>
            <a:ext cx="4072536" cy="24465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04722" y="1508591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This 1U storage appliance is designed for cloud computing storage 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44682" y="1580599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04722" y="3140968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Combination of 1U with 12 hard disks and dual PCI-E slots fulfill high density storage with upgradable Ethernet connectivity.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44682" y="3212976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04722" y="547832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AAEON Motherboard</a:t>
            </a:r>
          </a:p>
        </p:txBody>
      </p:sp>
      <p:sp>
        <p:nvSpPr>
          <p:cNvPr id="12" name="橢圓 11"/>
          <p:cNvSpPr/>
          <p:nvPr/>
        </p:nvSpPr>
        <p:spPr>
          <a:xfrm>
            <a:off x="544682" y="5550331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3" name="圖片 12" descr="A9SP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415452"/>
            <a:ext cx="2313778" cy="1728192"/>
          </a:xfrm>
          <a:prstGeom prst="rect">
            <a:avLst/>
          </a:prstGeom>
        </p:spPr>
      </p:pic>
      <p:sp>
        <p:nvSpPr>
          <p:cNvPr id="14" name="手繪多邊形 13"/>
          <p:cNvSpPr/>
          <p:nvPr/>
        </p:nvSpPr>
        <p:spPr>
          <a:xfrm>
            <a:off x="6876256" y="2362377"/>
            <a:ext cx="1545020" cy="2995449"/>
          </a:xfrm>
          <a:custGeom>
            <a:avLst/>
            <a:gdLst>
              <a:gd name="connsiteX0" fmla="*/ 0 w 1545020"/>
              <a:gd name="connsiteY0" fmla="*/ 2995449 h 2995449"/>
              <a:gd name="connsiteX1" fmla="*/ 1355834 w 1545020"/>
              <a:gd name="connsiteY1" fmla="*/ 2506718 h 2995449"/>
              <a:gd name="connsiteX2" fmla="*/ 1135117 w 1545020"/>
              <a:gd name="connsiteY2" fmla="*/ 1340069 h 2995449"/>
              <a:gd name="connsiteX3" fmla="*/ 583324 w 1545020"/>
              <a:gd name="connsiteY3" fmla="*/ 0 h 29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020" h="2995449">
                <a:moveTo>
                  <a:pt x="0" y="2995449"/>
                </a:moveTo>
                <a:cubicBezTo>
                  <a:pt x="583324" y="2889032"/>
                  <a:pt x="1166648" y="2782615"/>
                  <a:pt x="1355834" y="2506718"/>
                </a:cubicBezTo>
                <a:cubicBezTo>
                  <a:pt x="1545020" y="2230821"/>
                  <a:pt x="1263869" y="1757855"/>
                  <a:pt x="1135117" y="1340069"/>
                </a:cubicBezTo>
                <a:cubicBezTo>
                  <a:pt x="1006365" y="922283"/>
                  <a:pt x="794844" y="461141"/>
                  <a:pt x="583324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1U Storage Appliance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76160" y="1508591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This 1U storage appliance is designed for data backup purposes 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6120" y="1580599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76160" y="3140968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Cost effective motherboard, high density with 12 hard disks and swappable hard disks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16120" y="3212976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76160" y="52863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</a:rPr>
              <a:t>AAEON Motherboard</a:t>
            </a:r>
          </a:p>
        </p:txBody>
      </p:sp>
      <p:sp>
        <p:nvSpPr>
          <p:cNvPr id="12" name="橢圓 11"/>
          <p:cNvSpPr/>
          <p:nvPr/>
        </p:nvSpPr>
        <p:spPr>
          <a:xfrm>
            <a:off x="616120" y="5358396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5" name="圖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7292" y="4342874"/>
            <a:ext cx="2593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storage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1643050"/>
            <a:ext cx="4071934" cy="2560300"/>
          </a:xfrm>
          <a:prstGeom prst="rect">
            <a:avLst/>
          </a:prstGeom>
        </p:spPr>
      </p:pic>
      <p:sp>
        <p:nvSpPr>
          <p:cNvPr id="14" name="手繪多邊形 13"/>
          <p:cNvSpPr/>
          <p:nvPr/>
        </p:nvSpPr>
        <p:spPr>
          <a:xfrm>
            <a:off x="6876256" y="2571744"/>
            <a:ext cx="1545020" cy="2643206"/>
          </a:xfrm>
          <a:custGeom>
            <a:avLst/>
            <a:gdLst>
              <a:gd name="connsiteX0" fmla="*/ 0 w 1545020"/>
              <a:gd name="connsiteY0" fmla="*/ 2995449 h 2995449"/>
              <a:gd name="connsiteX1" fmla="*/ 1355834 w 1545020"/>
              <a:gd name="connsiteY1" fmla="*/ 2506718 h 2995449"/>
              <a:gd name="connsiteX2" fmla="*/ 1135117 w 1545020"/>
              <a:gd name="connsiteY2" fmla="*/ 1340069 h 2995449"/>
              <a:gd name="connsiteX3" fmla="*/ 583324 w 1545020"/>
              <a:gd name="connsiteY3" fmla="*/ 0 h 29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020" h="2995449">
                <a:moveTo>
                  <a:pt x="0" y="2995449"/>
                </a:moveTo>
                <a:cubicBezTo>
                  <a:pt x="583324" y="2889032"/>
                  <a:pt x="1166648" y="2782615"/>
                  <a:pt x="1355834" y="2506718"/>
                </a:cubicBezTo>
                <a:cubicBezTo>
                  <a:pt x="1545020" y="2230821"/>
                  <a:pt x="1263869" y="1757855"/>
                  <a:pt x="1135117" y="1340069"/>
                </a:cubicBezTo>
                <a:cubicBezTo>
                  <a:pt x="1006365" y="922283"/>
                  <a:pt x="794844" y="461141"/>
                  <a:pt x="583324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1U Data Backup Appliance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401080" cy="489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890"/>
                <a:gridCol w="2333650"/>
                <a:gridCol w="2100270"/>
                <a:gridCol w="2100270"/>
              </a:tblGrid>
              <a:tr h="847705">
                <a:tc>
                  <a:txBody>
                    <a:bodyPr/>
                    <a:lstStyle/>
                    <a:p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AAEON 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EMS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Server &amp; Motherboard 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 Manufacturers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1469355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</a:rPr>
                        <a:t>Technology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AutoNum type="circleNumWdWhitePlain"/>
                      </a:pPr>
                      <a:r>
                        <a:rPr lang="en-US" altLang="zh-TW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ASUS group is a strong technology group to backup customer</a:t>
                      </a:r>
                    </a:p>
                    <a:p>
                      <a:pPr marL="342900" indent="-342900">
                        <a:buFont typeface="Wingdings" pitchFamily="2" charset="2"/>
                        <a:buAutoNum type="circleNumWdWhitePlain"/>
                      </a:pPr>
                      <a:r>
                        <a:rPr lang="en-US" altLang="zh-TW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Expertise in Cloud Computing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Distributed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technology team for different OEM/ODM accounts. It is sensitive to inter-change technology among each team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AutoNum type="circleNumWdWhitePlain"/>
                      </a:pPr>
                      <a:r>
                        <a:rPr lang="en-US" altLang="zh-TW" sz="1400" dirty="0" smtClean="0">
                          <a:latin typeface="+mn-lt"/>
                        </a:rPr>
                        <a:t>Both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Intel &amp; AMD provide early stage samples for research</a:t>
                      </a:r>
                    </a:p>
                    <a:p>
                      <a:pPr marL="342900" indent="-342900">
                        <a:buFont typeface="Wingdings" pitchFamily="2" charset="2"/>
                        <a:buAutoNum type="circleNumWdWhitePlain"/>
                      </a:pPr>
                      <a:r>
                        <a:rPr lang="en-US" altLang="zh-TW" sz="1400" baseline="0" dirty="0" smtClean="0">
                          <a:latin typeface="+mn-lt"/>
                        </a:rPr>
                        <a:t>No expertise in cloud platform ready technology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694229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</a:rPr>
                        <a:t>Cost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Aggressive</a:t>
                      </a:r>
                      <a:r>
                        <a:rPr lang="en-US" altLang="zh-TW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cost structure from leveraging ASUS procurement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Key components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are consigned by its customers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Various boards are available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in product portfolio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60046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</a:rPr>
                        <a:t>Minimum </a:t>
                      </a:r>
                    </a:p>
                    <a:p>
                      <a:r>
                        <a:rPr lang="en-US" altLang="zh-TW" sz="1600" dirty="0" smtClean="0">
                          <a:latin typeface="+mn-lt"/>
                        </a:rPr>
                        <a:t>Production Policy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Flexible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Low flexibility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with high volume commitment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Depends on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the manufacturers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694229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</a:rPr>
                        <a:t>Product Availability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Selected</a:t>
                      </a:r>
                      <a:r>
                        <a:rPr lang="en-US" altLang="zh-TW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models with high product availability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Rolling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forecast is required from OEM/ODM  accounts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Various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models with near- zero product availability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</a:tr>
              <a:tr h="480366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lt"/>
                        </a:rPr>
                        <a:t>Logistic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s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Over 10 branch</a:t>
                      </a:r>
                      <a:r>
                        <a:rPr lang="en-US" altLang="zh-TW" sz="14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offices in Asia, America and Europe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+mn-lt"/>
                        </a:rPr>
                        <a:t>Depends on the manufacturers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+mn-lt"/>
                        </a:rPr>
                        <a:t>Depends on the manufacturers</a:t>
                      </a:r>
                      <a:r>
                        <a:rPr lang="en-US" altLang="zh-TW" sz="1400" baseline="0" dirty="0" smtClean="0">
                          <a:latin typeface="+mn-lt"/>
                        </a:rPr>
                        <a:t> 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Why AAEON?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1.bp.blogspot.com/-wkEy1TCVDAc/Tn-gZAWjlNI/AAAAAAAAAdw/s4QphvocV94/s320/Thank_you_pinned_not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142984"/>
            <a:ext cx="3600400" cy="36004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115616" y="4581128"/>
            <a:ext cx="691276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Any questions or for more information, please contact:</a:t>
            </a:r>
          </a:p>
          <a:p>
            <a:pPr algn="ctr"/>
            <a:r>
              <a:rPr lang="en-US" altLang="zh-TW" dirty="0" smtClean="0">
                <a:hlinkClick r:id="rId4"/>
              </a:rPr>
              <a:t>sales@aaeon.com.tw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www.aaeon.com</a:t>
            </a:r>
          </a:p>
          <a:p>
            <a:pPr algn="ctr"/>
            <a:endParaRPr lang="en-US" altLang="zh-TW" sz="1050" dirty="0" smtClean="0"/>
          </a:p>
          <a:p>
            <a:pPr algn="ctr"/>
            <a:r>
              <a:rPr lang="en-US" altLang="zh-TW" sz="2400" dirty="0" smtClean="0">
                <a:solidFill>
                  <a:schemeClr val="tx2"/>
                </a:solidFill>
              </a:rPr>
              <a:t>AAEON Technology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55776" y="2480517"/>
            <a:ext cx="6886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bg1"/>
                </a:solidFill>
              </a:rPr>
              <a:t>AAEON</a:t>
            </a:r>
          </a:p>
          <a:p>
            <a:pPr algn="ctr"/>
            <a:r>
              <a:rPr lang="en-US" altLang="zh-TW" sz="4000" b="1" dirty="0" smtClean="0">
                <a:solidFill>
                  <a:srgbClr val="305480"/>
                </a:solidFill>
              </a:rPr>
              <a:t>D</a:t>
            </a:r>
            <a:r>
              <a:rPr lang="en-US" altLang="zh-TW" sz="3800" b="1" dirty="0" smtClean="0">
                <a:solidFill>
                  <a:schemeClr val="bg1"/>
                </a:solidFill>
              </a:rPr>
              <a:t>esign </a:t>
            </a:r>
            <a:r>
              <a:rPr lang="en-US" altLang="zh-TW" sz="4000" b="1" dirty="0" smtClean="0">
                <a:solidFill>
                  <a:srgbClr val="305480"/>
                </a:solidFill>
              </a:rPr>
              <a:t>M</a:t>
            </a:r>
            <a:r>
              <a:rPr lang="en-US" altLang="zh-TW" sz="3800" b="1" dirty="0" smtClean="0">
                <a:solidFill>
                  <a:schemeClr val="bg1"/>
                </a:solidFill>
              </a:rPr>
              <a:t>anufacturing </a:t>
            </a:r>
            <a:r>
              <a:rPr lang="en-US" altLang="zh-TW" sz="4000" b="1" dirty="0" smtClean="0">
                <a:solidFill>
                  <a:srgbClr val="305480"/>
                </a:solidFill>
              </a:rPr>
              <a:t>S</a:t>
            </a:r>
            <a:r>
              <a:rPr lang="en-US" altLang="zh-TW" sz="3800" b="1" dirty="0" smtClean="0">
                <a:solidFill>
                  <a:schemeClr val="bg1"/>
                </a:solidFill>
              </a:rPr>
              <a:t>ervices (</a:t>
            </a:r>
            <a:r>
              <a:rPr lang="en-US" altLang="zh-TW" sz="3800" b="1" dirty="0" smtClean="0">
                <a:solidFill>
                  <a:srgbClr val="305480"/>
                </a:solidFill>
              </a:rPr>
              <a:t>DMS</a:t>
            </a:r>
            <a:r>
              <a:rPr lang="en-US" altLang="zh-TW" sz="38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動作按鈕: 首頁 12">
            <a:hlinkClick r:id="rId3" action="ppaction://hlinksldjump" highlightClick="1"/>
          </p:cNvPr>
          <p:cNvSpPr/>
          <p:nvPr/>
        </p:nvSpPr>
        <p:spPr>
          <a:xfrm>
            <a:off x="500034" y="6000768"/>
            <a:ext cx="285752" cy="28575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5475" name="Picture 3" descr="http://t3.gstatic.com/images?q=tbn:ANd9GcTfYKX9CNP0bXtBjnNdzwj5nlUODToRqW5iZJv6qrRFzYo_qHA2_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80517"/>
            <a:ext cx="2858414" cy="194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2"/>
          <p:cNvSpPr/>
          <p:nvPr/>
        </p:nvSpPr>
        <p:spPr>
          <a:xfrm>
            <a:off x="3142446" y="2857496"/>
            <a:ext cx="2857520" cy="285752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285322" y="3000372"/>
            <a:ext cx="2571768" cy="257176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3785388" y="2357430"/>
            <a:ext cx="142876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5400000">
            <a:off x="6179355" y="3321843"/>
            <a:ext cx="785818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5400000">
            <a:off x="6180149" y="5535627"/>
            <a:ext cx="785818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5400000">
            <a:off x="2035159" y="3321843"/>
            <a:ext cx="1072362" cy="79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5400000">
            <a:off x="2177238" y="5535627"/>
            <a:ext cx="785818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071009" y="1428736"/>
            <a:ext cx="285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smtClean="0">
                <a:solidFill>
                  <a:schemeClr val="tx2"/>
                </a:solidFill>
              </a:rPr>
              <a:t>Demand for more complex products with higher quality and longer life</a:t>
            </a:r>
            <a:endParaRPr lang="zh-TW" altLang="en-US" b="1" i="1" dirty="0">
              <a:solidFill>
                <a:schemeClr val="tx2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72264" y="286286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chemeClr val="tx2"/>
                </a:solidFill>
              </a:rPr>
              <a:t>Shortened delivery times &amp; reduced inventory</a:t>
            </a:r>
            <a:endParaRPr lang="zh-TW" altLang="en-US" b="1" i="1" dirty="0">
              <a:solidFill>
                <a:schemeClr val="tx2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72264" y="5077438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chemeClr val="tx2"/>
                </a:solidFill>
              </a:rPr>
              <a:t>Lower production costs</a:t>
            </a:r>
            <a:endParaRPr lang="zh-TW" altLang="en-US" b="1" i="1" dirty="0">
              <a:solidFill>
                <a:schemeClr val="tx2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3487" y="2728737"/>
            <a:ext cx="235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i="1" dirty="0" smtClean="0">
                <a:solidFill>
                  <a:schemeClr val="tx2"/>
                </a:solidFill>
              </a:rPr>
              <a:t>Increase in competition. Requires advanced technology &amp; diverse features</a:t>
            </a:r>
            <a:endParaRPr lang="zh-TW" altLang="en-US" b="1" i="1" dirty="0">
              <a:solidFill>
                <a:schemeClr val="tx2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13488" y="507743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 i="1" dirty="0" smtClean="0">
                <a:solidFill>
                  <a:schemeClr val="tx2"/>
                </a:solidFill>
              </a:rPr>
              <a:t>Greater flexibility in manufacturing locations </a:t>
            </a:r>
            <a:endParaRPr lang="zh-TW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 rot="5400000">
            <a:off x="4285851" y="2641991"/>
            <a:ext cx="570710" cy="1588"/>
          </a:xfrm>
          <a:prstGeom prst="line">
            <a:avLst/>
          </a:prstGeom>
          <a:ln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手繪多邊形 19"/>
          <p:cNvSpPr/>
          <p:nvPr/>
        </p:nvSpPr>
        <p:spPr>
          <a:xfrm>
            <a:off x="5758587" y="3321934"/>
            <a:ext cx="810228" cy="335666"/>
          </a:xfrm>
          <a:custGeom>
            <a:avLst/>
            <a:gdLst>
              <a:gd name="connsiteX0" fmla="*/ 810228 w 810228"/>
              <a:gd name="connsiteY0" fmla="*/ 0 h 335666"/>
              <a:gd name="connsiteX1" fmla="*/ 439838 w 810228"/>
              <a:gd name="connsiteY1" fmla="*/ 0 h 335666"/>
              <a:gd name="connsiteX2" fmla="*/ 0 w 810228"/>
              <a:gd name="connsiteY2" fmla="*/ 335666 h 3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228" h="335666">
                <a:moveTo>
                  <a:pt x="810228" y="0"/>
                </a:moveTo>
                <a:lnTo>
                  <a:pt x="439838" y="0"/>
                </a:lnTo>
                <a:lnTo>
                  <a:pt x="0" y="335666"/>
                </a:lnTo>
              </a:path>
            </a:pathLst>
          </a:custGeom>
          <a:ln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>
            <a:off x="5631266" y="5139159"/>
            <a:ext cx="914400" cy="405114"/>
          </a:xfrm>
          <a:custGeom>
            <a:avLst/>
            <a:gdLst>
              <a:gd name="connsiteX0" fmla="*/ 914400 w 914400"/>
              <a:gd name="connsiteY0" fmla="*/ 405114 h 405114"/>
              <a:gd name="connsiteX1" fmla="*/ 509286 w 914400"/>
              <a:gd name="connsiteY1" fmla="*/ 405114 h 405114"/>
              <a:gd name="connsiteX2" fmla="*/ 0 w 914400"/>
              <a:gd name="connsiteY2" fmla="*/ 0 h 4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5114">
                <a:moveTo>
                  <a:pt x="914400" y="405114"/>
                </a:moveTo>
                <a:lnTo>
                  <a:pt x="509286" y="405114"/>
                </a:lnTo>
                <a:lnTo>
                  <a:pt x="0" y="0"/>
                </a:lnTo>
              </a:path>
            </a:pathLst>
          </a:custGeom>
          <a:ln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2563975" y="3298785"/>
            <a:ext cx="868101" cy="266218"/>
          </a:xfrm>
          <a:custGeom>
            <a:avLst/>
            <a:gdLst>
              <a:gd name="connsiteX0" fmla="*/ 0 w 868101"/>
              <a:gd name="connsiteY0" fmla="*/ 0 h 266218"/>
              <a:gd name="connsiteX1" fmla="*/ 381964 w 868101"/>
              <a:gd name="connsiteY1" fmla="*/ 0 h 266218"/>
              <a:gd name="connsiteX2" fmla="*/ 868101 w 868101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101" h="266218">
                <a:moveTo>
                  <a:pt x="0" y="0"/>
                </a:moveTo>
                <a:lnTo>
                  <a:pt x="381964" y="0"/>
                </a:lnTo>
                <a:lnTo>
                  <a:pt x="868101" y="266218"/>
                </a:lnTo>
              </a:path>
            </a:pathLst>
          </a:custGeom>
          <a:ln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2575549" y="5069711"/>
            <a:ext cx="868102" cy="474562"/>
          </a:xfrm>
          <a:custGeom>
            <a:avLst/>
            <a:gdLst>
              <a:gd name="connsiteX0" fmla="*/ 0 w 868102"/>
              <a:gd name="connsiteY0" fmla="*/ 474562 h 474562"/>
              <a:gd name="connsiteX1" fmla="*/ 393540 w 868102"/>
              <a:gd name="connsiteY1" fmla="*/ 474562 h 474562"/>
              <a:gd name="connsiteX2" fmla="*/ 868102 w 868102"/>
              <a:gd name="connsiteY2" fmla="*/ 0 h 4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102" h="474562">
                <a:moveTo>
                  <a:pt x="0" y="474562"/>
                </a:moveTo>
                <a:lnTo>
                  <a:pt x="393540" y="474562"/>
                </a:lnTo>
                <a:lnTo>
                  <a:pt x="868102" y="0"/>
                </a:lnTo>
              </a:path>
            </a:pathLst>
          </a:custGeom>
          <a:ln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449003" y="3347396"/>
            <a:ext cx="2266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</a:t>
            </a:r>
          </a:p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BUSINESS</a:t>
            </a:r>
          </a:p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IS </a:t>
            </a:r>
          </a:p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MORE</a:t>
            </a:r>
          </a:p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THAN </a:t>
            </a:r>
          </a:p>
          <a:p>
            <a:pPr algn="ctr"/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 BEFORE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http://t0.gstatic.com/images?q=tbn:ANd9GcSGu-g90pjWtgqLX52U3Cz76Nbme8RyTtGI5f6SyoFjx3oBLBkwD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1191792"/>
            <a:ext cx="1571636" cy="1522828"/>
          </a:xfrm>
          <a:prstGeom prst="rect">
            <a:avLst/>
          </a:prstGeom>
          <a:noFill/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336699"/>
                </a:solidFill>
                <a:ea typeface="新細明體" pitchFamily="18" charset="-120"/>
                <a:cs typeface="Times New Roman" pitchFamily="18" charset="0"/>
              </a:rPr>
              <a:t>Today’s Industry Challenges</a:t>
            </a:r>
            <a:endParaRPr lang="zh-TW" alt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143380"/>
            <a:ext cx="9144000" cy="12858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000760" y="3095417"/>
            <a:ext cx="2357454" cy="32386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28992" y="3095417"/>
            <a:ext cx="2367144" cy="32386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85786" y="3095417"/>
            <a:ext cx="2490070" cy="32386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85786" y="3501737"/>
            <a:ext cx="249007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Product </a:t>
            </a:r>
            <a:r>
              <a:rPr lang="en-GB" sz="1400" b="1" dirty="0"/>
              <a:t>Conceptualization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Electronic </a:t>
            </a:r>
            <a:r>
              <a:rPr lang="en-GB" sz="1400" b="1" dirty="0"/>
              <a:t>Circuit Development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PCB </a:t>
            </a:r>
            <a:r>
              <a:rPr lang="en-GB" sz="1400" b="1" dirty="0"/>
              <a:t>Layout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Component </a:t>
            </a:r>
            <a:r>
              <a:rPr lang="en-GB" sz="1400" b="1" dirty="0"/>
              <a:t>Qualification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Mechanical </a:t>
            </a:r>
            <a:r>
              <a:rPr lang="en-GB" sz="1400" b="1" dirty="0"/>
              <a:t>Design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Prototype Building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Compatibility</a:t>
            </a:r>
            <a:r>
              <a:rPr lang="en-GB" sz="1400" b="1" dirty="0"/>
              <a:t>, </a:t>
            </a:r>
            <a:r>
              <a:rPr lang="en-GB" sz="1400" b="1" dirty="0" smtClean="0"/>
              <a:t>Reliability &amp;  Qualification testing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Certification &amp; processing </a:t>
            </a:r>
            <a:r>
              <a:rPr lang="en-GB" sz="1400" b="1" dirty="0"/>
              <a:t>(Agency Approvals)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Manufacturing </a:t>
            </a:r>
            <a:r>
              <a:rPr lang="en-GB" sz="1400" b="1" dirty="0"/>
              <a:t>Design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Packaging &amp; Enclosure Design</a:t>
            </a:r>
            <a:endParaRPr lang="en-GB" sz="14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7224" y="3166855"/>
            <a:ext cx="91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DESIGN</a:t>
            </a:r>
            <a:endParaRPr lang="zh-TW" altLang="en-US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28992" y="3484231"/>
            <a:ext cx="221457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PCBA </a:t>
            </a:r>
            <a:r>
              <a:rPr lang="en-GB" sz="1400" b="1" dirty="0"/>
              <a:t>Assembly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System </a:t>
            </a:r>
            <a:r>
              <a:rPr lang="en-GB" sz="1400" b="1" dirty="0"/>
              <a:t>Manufacturing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Component &amp; </a:t>
            </a:r>
            <a:r>
              <a:rPr lang="en-GB" sz="1400" b="1" dirty="0"/>
              <a:t>Subsystem Assembly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Functional </a:t>
            </a:r>
            <a:r>
              <a:rPr lang="en-GB" sz="1400" b="1" dirty="0"/>
              <a:t>Testing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Engineering </a:t>
            </a:r>
            <a:r>
              <a:rPr lang="en-GB" sz="1400" b="1" dirty="0"/>
              <a:t>Change Management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BTO </a:t>
            </a:r>
            <a:r>
              <a:rPr lang="en-GB" sz="1400" b="1" dirty="0"/>
              <a:t>(Build to Order)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Supplier </a:t>
            </a:r>
            <a:r>
              <a:rPr lang="en-GB" sz="1400" b="1" dirty="0"/>
              <a:t>Qualification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Warehousing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Failure </a:t>
            </a:r>
            <a:r>
              <a:rPr lang="en-GB" sz="1400" b="1" dirty="0"/>
              <a:t>Analysis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00761" y="3472089"/>
            <a:ext cx="2428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Customer </a:t>
            </a:r>
            <a:r>
              <a:rPr lang="en-GB" sz="1400" b="1" dirty="0"/>
              <a:t>Service Management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Customer &amp; Channel </a:t>
            </a:r>
            <a:r>
              <a:rPr lang="en-GB" sz="1400" b="1" dirty="0"/>
              <a:t>Repair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Logistics Extension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Refurbishment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Return </a:t>
            </a:r>
            <a:r>
              <a:rPr lang="en-GB" sz="1400" b="1" dirty="0"/>
              <a:t>Processing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Troubleshooting Support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Upgrades</a:t>
            </a:r>
            <a:endParaRPr lang="en-GB" sz="1400" b="1" dirty="0"/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Warranty </a:t>
            </a:r>
            <a:r>
              <a:rPr lang="en-GB" sz="1400" b="1" dirty="0"/>
              <a:t>Management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Spare </a:t>
            </a:r>
            <a:r>
              <a:rPr lang="en-GB" sz="1400" b="1" dirty="0"/>
              <a:t>Parts Management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500430" y="3166855"/>
            <a:ext cx="193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MANUFACTURING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097611" y="3174195"/>
            <a:ext cx="9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SERVICE</a:t>
            </a:r>
            <a:endParaRPr lang="zh-TW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85720" y="1357298"/>
            <a:ext cx="8572560" cy="7143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85720" y="135729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Assigned a Customer Focused + Service Oriented team that provides comprehensive support in Design, Manufacturing and Services, aiming to exceed customer’s expectation </a:t>
            </a:r>
            <a:endParaRPr lang="zh-TW" altLang="en-US" b="1" i="1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5720" y="2285992"/>
            <a:ext cx="8572560" cy="7143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85720" y="2282603"/>
            <a:ext cx="857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A leading manufacturing service provider with best-in-class capabilities and continuous drive for flawless execution</a:t>
            </a:r>
            <a:endParaRPr lang="zh-TW" altLang="en-US" b="1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altLang="zh-TW" sz="3800" b="1" dirty="0" smtClean="0">
                <a:solidFill>
                  <a:schemeClr val="accent1">
                    <a:lumMod val="75000"/>
                  </a:schemeClr>
                </a:solidFill>
              </a:rPr>
              <a:t>AAEON </a:t>
            </a:r>
            <a:r>
              <a:rPr lang="en-GB" altLang="zh-TW" b="1" dirty="0" smtClean="0"/>
              <a:t>D</a:t>
            </a:r>
            <a:r>
              <a:rPr lang="en-GB" altLang="zh-TW" sz="3800" b="1" dirty="0" smtClean="0">
                <a:solidFill>
                  <a:schemeClr val="accent1">
                    <a:lumMod val="75000"/>
                  </a:schemeClr>
                </a:solidFill>
              </a:rPr>
              <a:t>esign/</a:t>
            </a:r>
            <a:r>
              <a:rPr lang="en-GB" altLang="zh-TW" b="1" dirty="0" smtClean="0"/>
              <a:t>M</a:t>
            </a:r>
            <a:r>
              <a:rPr lang="en-GB" altLang="zh-TW" sz="3800" b="1" dirty="0" smtClean="0">
                <a:solidFill>
                  <a:schemeClr val="accent1">
                    <a:lumMod val="75000"/>
                  </a:schemeClr>
                </a:solidFill>
              </a:rPr>
              <a:t>anufacturing/</a:t>
            </a:r>
            <a:r>
              <a:rPr lang="en-GB" altLang="zh-TW" b="1" dirty="0" smtClean="0"/>
              <a:t>S</a:t>
            </a:r>
            <a:r>
              <a:rPr lang="en-GB" altLang="zh-TW" sz="3800" b="1" dirty="0" smtClean="0">
                <a:solidFill>
                  <a:schemeClr val="accent1">
                    <a:lumMod val="75000"/>
                  </a:schemeClr>
                </a:solidFill>
              </a:rPr>
              <a:t>ervice</a:t>
            </a:r>
            <a:endParaRPr lang="zh-TW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s.cdn2.123rf.com/168nwm/thesupe87/thesupe870908/thesupe87090800090/5355192-a-3d-sphere-isolated-over-white-for-buttons-or-icons--look-for-more-colors-in-my-portfoli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/>
          </a:blip>
          <a:srcRect/>
          <a:stretch>
            <a:fillRect/>
          </a:stretch>
        </p:blipFill>
        <p:spPr bwMode="auto">
          <a:xfrm>
            <a:off x="2143109" y="1643050"/>
            <a:ext cx="1017592" cy="1017592"/>
          </a:xfrm>
          <a:prstGeom prst="rect">
            <a:avLst/>
          </a:prstGeom>
          <a:noFill/>
        </p:spPr>
      </p:pic>
      <p:cxnSp>
        <p:nvCxnSpPr>
          <p:cNvPr id="4" name="直線接點 3"/>
          <p:cNvCxnSpPr/>
          <p:nvPr/>
        </p:nvCxnSpPr>
        <p:spPr>
          <a:xfrm rot="5400000" flipH="1" flipV="1">
            <a:off x="1172060" y="2471224"/>
            <a:ext cx="1227717" cy="1143007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3126737" y="2143116"/>
            <a:ext cx="2016768" cy="441899"/>
          </a:xfrm>
          <a:prstGeom prst="line">
            <a:avLst/>
          </a:prstGeom>
          <a:ln w="1016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388699"/>
            <a:ext cx="2857519" cy="26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us.cdn2.123rf.com/168nwm/thesupe87/thesupe870908/thesupe87090800090/5355192-a-3d-sphere-isolated-over-white-for-buttons-or-icons--look-for-more-colors-in-my-portfolio.jpg"/>
          <p:cNvPicPr>
            <a:picLocks noChangeAspect="1" noChangeArrowheads="1"/>
          </p:cNvPicPr>
          <p:nvPr/>
        </p:nvPicPr>
        <p:blipFill>
          <a:blip r:embed="rId4" cstate="email">
            <a:lum bright="6000"/>
          </a:blip>
          <a:srcRect/>
          <a:stretch>
            <a:fillRect/>
          </a:stretch>
        </p:blipFill>
        <p:spPr bwMode="auto">
          <a:xfrm>
            <a:off x="5000629" y="3870899"/>
            <a:ext cx="1228139" cy="1228139"/>
          </a:xfrm>
          <a:prstGeom prst="rect">
            <a:avLst/>
          </a:prstGeom>
          <a:noFill/>
        </p:spPr>
      </p:pic>
      <p:pic>
        <p:nvPicPr>
          <p:cNvPr id="8" name="Picture 4" descr="http://us.cdn2.123rf.com/168nwm/thesupe87/thesupe870908/thesupe87090800090/5355192-a-3d-sphere-isolated-over-white-for-buttons-or-icons--look-for-more-colors-in-my-portfoli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2471734" y="4513841"/>
            <a:ext cx="1310007" cy="1310007"/>
          </a:xfrm>
          <a:prstGeom prst="rect">
            <a:avLst/>
          </a:prstGeom>
          <a:noFill/>
        </p:spPr>
      </p:pic>
      <p:pic>
        <p:nvPicPr>
          <p:cNvPr id="9" name="Picture 2" descr="http://us.cdn2.123rf.com/168nwm/thesupe87/thesupe870908/thesupe87090800090/5355192-a-3d-sphere-isolated-over-white-for-buttons-or-icons--look-for-more-colors-in-my-portfolio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43439" y="2090874"/>
            <a:ext cx="994207" cy="994207"/>
          </a:xfrm>
          <a:prstGeom prst="rect">
            <a:avLst/>
          </a:prstGeom>
          <a:noFill/>
        </p:spPr>
      </p:pic>
      <p:cxnSp>
        <p:nvCxnSpPr>
          <p:cNvPr id="10" name="直線接點 9"/>
          <p:cNvCxnSpPr/>
          <p:nvPr/>
        </p:nvCxnSpPr>
        <p:spPr>
          <a:xfrm flipV="1">
            <a:off x="3714745" y="4656717"/>
            <a:ext cx="1357321" cy="357190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16200000" flipH="1">
            <a:off x="4857754" y="3227959"/>
            <a:ext cx="1071568" cy="357188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000496" y="180456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Competitive Cost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072067" y="5072074"/>
            <a:ext cx="1671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Low Touch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428860" y="5768781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Faster Time to Market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1406" y="4585279"/>
            <a:ext cx="16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Guaranteed</a:t>
            </a:r>
          </a:p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Quality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072177" y="1681451"/>
            <a:ext cx="119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Specialized</a:t>
            </a:r>
          </a:p>
          <a:p>
            <a:pPr algn="ctr"/>
            <a:r>
              <a:rPr lang="en-US" altLang="zh-TW" sz="1600" b="1" dirty="0" smtClean="0">
                <a:solidFill>
                  <a:srgbClr val="C00000"/>
                </a:solidFill>
              </a:rPr>
              <a:t>Design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873604" y="2691459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u="sng" dirty="0" smtClean="0">
                <a:solidFill>
                  <a:schemeClr val="bg1"/>
                </a:solidFill>
              </a:rPr>
              <a:t>AAEON DMS Solution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Collaborative Development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Customer Focused Resource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Global Logistics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E2E Quality Management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Focused Account Management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Technology Leadership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chemeClr val="bg1"/>
                </a:solidFill>
              </a:rPr>
              <a:t>Local Support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http://us.cdn2.123rf.com/168nwm/thesupe87/thesupe870908/thesupe87090800090/5355192-a-3d-sphere-isolated-over-white-for-buttons-or-icons--look-for-more-colors-in-my-portfolio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500035" y="3392239"/>
            <a:ext cx="1193040" cy="1193040"/>
          </a:xfrm>
          <a:prstGeom prst="rect">
            <a:avLst/>
          </a:prstGeom>
          <a:noFill/>
        </p:spPr>
      </p:pic>
      <p:cxnSp>
        <p:nvCxnSpPr>
          <p:cNvPr id="21" name="直線接點 20"/>
          <p:cNvCxnSpPr/>
          <p:nvPr/>
        </p:nvCxnSpPr>
        <p:spPr>
          <a:xfrm>
            <a:off x="1357290" y="4156651"/>
            <a:ext cx="1214447" cy="857256"/>
          </a:xfrm>
          <a:prstGeom prst="line">
            <a:avLst/>
          </a:prstGeom>
          <a:ln w="1016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372200" y="1584883"/>
            <a:ext cx="2582783" cy="4601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Customer focused &amp; service-oriented</a:t>
            </a:r>
          </a:p>
          <a:p>
            <a:pPr algn="r">
              <a:lnSpc>
                <a:spcPts val="3000"/>
              </a:lnSpc>
            </a:pPr>
            <a:endParaRPr lang="en-US" altLang="zh-TW" sz="2000" b="1" dirty="0" smtClean="0">
              <a:solidFill>
                <a:srgbClr val="3A669C"/>
              </a:solidFill>
            </a:endParaRPr>
          </a:p>
          <a:p>
            <a:pPr algn="r">
              <a:lnSpc>
                <a:spcPts val="3000"/>
              </a:lnSpc>
            </a:pPr>
            <a:endParaRPr lang="en-US" altLang="zh-TW" sz="2000" b="1" dirty="0" smtClean="0">
              <a:solidFill>
                <a:srgbClr val="3A669C"/>
              </a:solidFill>
            </a:endParaRPr>
          </a:p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Professionalism</a:t>
            </a:r>
          </a:p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On Time Delivery</a:t>
            </a:r>
          </a:p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End to End Service</a:t>
            </a:r>
          </a:p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Accountability</a:t>
            </a:r>
          </a:p>
          <a:p>
            <a:pPr algn="r">
              <a:lnSpc>
                <a:spcPts val="3000"/>
              </a:lnSpc>
            </a:pPr>
            <a:r>
              <a:rPr lang="en-US" altLang="zh-TW" sz="2000" b="1" dirty="0" smtClean="0">
                <a:solidFill>
                  <a:srgbClr val="3A669C"/>
                </a:solidFill>
              </a:rPr>
              <a:t>Reliability</a:t>
            </a:r>
          </a:p>
          <a:p>
            <a:pPr algn="r"/>
            <a:endParaRPr lang="en-US" altLang="zh-TW" sz="2400" b="1" dirty="0" smtClean="0">
              <a:solidFill>
                <a:srgbClr val="3A669C"/>
              </a:solidFill>
            </a:endParaRPr>
          </a:p>
          <a:p>
            <a:pPr algn="r"/>
            <a:endParaRPr lang="en-US" altLang="zh-TW" sz="2400" b="1" dirty="0" smtClean="0">
              <a:solidFill>
                <a:srgbClr val="3A669C"/>
              </a:solidFill>
            </a:endParaRPr>
          </a:p>
          <a:p>
            <a:pPr algn="r"/>
            <a:r>
              <a:rPr lang="en-US" altLang="zh-TW" sz="2000" b="1" dirty="0" smtClean="0">
                <a:solidFill>
                  <a:srgbClr val="3A669C"/>
                </a:solidFill>
              </a:rPr>
              <a:t>Total Satisfaction</a:t>
            </a:r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>
          <a:xfrm>
            <a:off x="71406" y="260648"/>
            <a:ext cx="8435280" cy="1143000"/>
          </a:xfrm>
        </p:spPr>
        <p:txBody>
          <a:bodyPr>
            <a:noAutofit/>
          </a:bodyPr>
          <a:lstStyle/>
          <a:p>
            <a:pPr lvl="0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AAEON DMS - All the Answers</a:t>
            </a:r>
            <a:endParaRPr lang="zh-TW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4628" y="5382242"/>
            <a:ext cx="439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[Chris] Not sure what “Low Touch” refers 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2" y="1357298"/>
            <a:ext cx="8643998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35719" y="2308469"/>
            <a:ext cx="8715372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32" y="3214686"/>
            <a:ext cx="9144000" cy="1285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7158" y="135729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/>
              <a:t>Latest technology and solutions help provide customers with the most advanced platforms, helping customers stay ahead of competition</a:t>
            </a:r>
            <a:endParaRPr lang="zh-TW" altLang="en-US" b="1" i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9388" y="2308469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/>
              <a:t>Offer customers the highest quality products and services at unprecedented levels of efficiency and professionalism</a:t>
            </a:r>
            <a:endParaRPr lang="zh-TW" altLang="en-US" b="1" i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7648" y="3214686"/>
            <a:ext cx="827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 smtClean="0"/>
              <a:t>AAEON DMS offers a complete Service Package tailored to fit each customer’s needs:</a:t>
            </a:r>
          </a:p>
          <a:p>
            <a:endParaRPr lang="zh-TW" altLang="en-US" b="1" i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4428" y="3500438"/>
            <a:ext cx="3513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Project Management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Product Design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End-to-End Quality Management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69856" y="3500438"/>
            <a:ext cx="3137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Global Services and Programs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Global Logistics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/>
              <a:t> Quality Manufacturing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-62564" y="4857760"/>
            <a:ext cx="9063720" cy="1428760"/>
            <a:chOff x="-62564" y="4857760"/>
            <a:chExt cx="9063720" cy="1428760"/>
          </a:xfrm>
        </p:grpSpPr>
        <p:sp>
          <p:nvSpPr>
            <p:cNvPr id="26" name="向右箭號 25"/>
            <p:cNvSpPr/>
            <p:nvPr/>
          </p:nvSpPr>
          <p:spPr>
            <a:xfrm>
              <a:off x="285720" y="5000636"/>
              <a:ext cx="8715436" cy="857256"/>
            </a:xfrm>
            <a:prstGeom prst="rightArrow">
              <a:avLst>
                <a:gd name="adj1" fmla="val 82636"/>
                <a:gd name="adj2" fmla="val 54962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6923" name="Picture 1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838402" y="4857760"/>
              <a:ext cx="1519812" cy="1159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-62564" y="5978743"/>
              <a:ext cx="23574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/>
                <a:t>Product Conceptualization</a:t>
              </a:r>
              <a:endParaRPr lang="zh-TW" altLang="en-US" sz="1400" b="1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214546" y="5978743"/>
              <a:ext cx="22145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/>
                <a:t>Product Development</a:t>
              </a:r>
              <a:endParaRPr lang="zh-TW" altLang="en-US" sz="14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475395" y="5978743"/>
              <a:ext cx="18729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 smtClean="0"/>
                <a:t>Quality Manufacturing</a:t>
              </a:r>
              <a:endParaRPr lang="zh-TW" altLang="en-US" sz="1400" b="1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25418" y="5978743"/>
              <a:ext cx="14657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 smtClean="0"/>
                <a:t>Service Programs</a:t>
              </a:r>
              <a:endParaRPr lang="zh-TW" altLang="en-US" sz="1400" b="1" dirty="0"/>
            </a:p>
          </p:txBody>
        </p:sp>
        <p:sp>
          <p:nvSpPr>
            <p:cNvPr id="20" name="向右箭號 19"/>
            <p:cNvSpPr/>
            <p:nvPr/>
          </p:nvSpPr>
          <p:spPr>
            <a:xfrm>
              <a:off x="1562112" y="5000636"/>
              <a:ext cx="938186" cy="857256"/>
            </a:xfrm>
            <a:prstGeom prst="rightArrow">
              <a:avLst>
                <a:gd name="adj1" fmla="val 82636"/>
                <a:gd name="adj2" fmla="val 54962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右箭號 20"/>
            <p:cNvSpPr/>
            <p:nvPr/>
          </p:nvSpPr>
          <p:spPr>
            <a:xfrm>
              <a:off x="3643306" y="5000636"/>
              <a:ext cx="938186" cy="857256"/>
            </a:xfrm>
            <a:prstGeom prst="rightArrow">
              <a:avLst>
                <a:gd name="adj1" fmla="val 82636"/>
                <a:gd name="adj2" fmla="val 54962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5857884" y="5000636"/>
              <a:ext cx="938186" cy="857256"/>
            </a:xfrm>
            <a:prstGeom prst="rightArrow">
              <a:avLst>
                <a:gd name="adj1" fmla="val 82636"/>
                <a:gd name="adj2" fmla="val 54962"/>
              </a:avLst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6921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9513" y="4857761"/>
              <a:ext cx="150815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6919" name="Picture 7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52122" y="4857761"/>
              <a:ext cx="142876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6920" name="Picture 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23825" y="4857760"/>
              <a:ext cx="1571635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標題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altLang="zh-TW" b="1" dirty="0" smtClean="0">
                <a:solidFill>
                  <a:schemeClr val="accent1">
                    <a:lumMod val="75000"/>
                  </a:schemeClr>
                </a:solidFill>
              </a:rPr>
              <a:t>Aligning with AAEON DMS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7842" y="1285860"/>
            <a:ext cx="810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2000" i="1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Provides end-to-end service for optimal customer satisfaction through dedicated and professional design expertise   </a:t>
            </a:r>
          </a:p>
        </p:txBody>
      </p:sp>
      <p:grpSp>
        <p:nvGrpSpPr>
          <p:cNvPr id="5" name="群組 46"/>
          <p:cNvGrpSpPr/>
          <p:nvPr/>
        </p:nvGrpSpPr>
        <p:grpSpPr>
          <a:xfrm>
            <a:off x="539552" y="2071678"/>
            <a:ext cx="8104414" cy="4214842"/>
            <a:chOff x="539552" y="2214554"/>
            <a:chExt cx="8352928" cy="4454806"/>
          </a:xfrm>
        </p:grpSpPr>
        <p:sp>
          <p:nvSpPr>
            <p:cNvPr id="6" name="矩形 5"/>
            <p:cNvSpPr/>
            <p:nvPr/>
          </p:nvSpPr>
          <p:spPr>
            <a:xfrm>
              <a:off x="539552" y="3501008"/>
              <a:ext cx="5040560" cy="31683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9552" y="2214554"/>
              <a:ext cx="8352928" cy="12864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11560" y="4869160"/>
              <a:ext cx="1572394" cy="79216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Manufacturing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23929" y="5734025"/>
              <a:ext cx="1584176" cy="792163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Quality Assurance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68091" y="5733852"/>
              <a:ext cx="1583829" cy="79216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305480"/>
                  </a:solidFill>
                  <a:cs typeface="Lucida Sans Unicode" pitchFamily="34" charset="0"/>
                </a:rPr>
                <a:t>Design Support Center (Software, Layout, </a:t>
              </a:r>
              <a:endParaRPr lang="en-US" altLang="zh-TW" sz="1200" b="1" dirty="0" smtClean="0">
                <a:solidFill>
                  <a:srgbClr val="305480"/>
                </a:solidFill>
                <a:cs typeface="Lucida Sans Unicode" pitchFamily="34" charset="0"/>
              </a:endParaRPr>
            </a:p>
            <a:p>
              <a:pPr algn="ctr">
                <a:defRPr/>
              </a:pPr>
              <a:r>
                <a:rPr lang="en-US" altLang="zh-TW" sz="1200" b="1" dirty="0" smtClean="0">
                  <a:solidFill>
                    <a:srgbClr val="305480"/>
                  </a:solidFill>
                  <a:cs typeface="Lucida Sans Unicode" pitchFamily="34" charset="0"/>
                </a:rPr>
                <a:t>BIOS</a:t>
              </a:r>
              <a:r>
                <a:rPr lang="en-US" altLang="zh-TW" sz="1200" b="1" dirty="0">
                  <a:solidFill>
                    <a:srgbClr val="305480"/>
                  </a:solidFill>
                  <a:cs typeface="Lucida Sans Unicode" pitchFamily="34" charset="0"/>
                </a:rPr>
                <a:t>, etc.)</a:t>
              </a:r>
              <a:endParaRPr lang="zh-TW" altLang="en-US" sz="12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11560" y="5733852"/>
              <a:ext cx="1583506" cy="79216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Sourcing/ Procurement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68091" y="4869160"/>
              <a:ext cx="1583829" cy="79216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Regional Sales Force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3928" y="4005064"/>
              <a:ext cx="1584176" cy="792163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Front-end Support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923929" y="4869160"/>
              <a:ext cx="1584250" cy="792162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RMA Service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67744" y="4005064"/>
              <a:ext cx="1584176" cy="792163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Fulfillment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05310" y="3591424"/>
              <a:ext cx="1952124" cy="361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b="1" dirty="0">
                  <a:solidFill>
                    <a:schemeClr val="accent1">
                      <a:lumMod val="50000"/>
                    </a:schemeClr>
                  </a:solidFill>
                  <a:ea typeface="+mj-ea"/>
                  <a:cs typeface="+mj-cs"/>
                </a:rPr>
                <a:t>AAEON </a:t>
              </a:r>
              <a:r>
                <a:rPr lang="en-US" altLang="zh-TW" b="1" dirty="0" smtClean="0">
                  <a:solidFill>
                    <a:schemeClr val="accent1">
                      <a:lumMod val="50000"/>
                    </a:schemeClr>
                  </a:solidFill>
                  <a:ea typeface="+mj-ea"/>
                  <a:cs typeface="+mj-cs"/>
                </a:rPr>
                <a:t>Resources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ea typeface="新細明體"/>
                <a:cs typeface="Lucida Sans Unicode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1560" y="4005064"/>
              <a:ext cx="1584176" cy="792163"/>
            </a:xfrm>
            <a:prstGeom prst="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b="1" dirty="0">
                  <a:solidFill>
                    <a:srgbClr val="305480"/>
                  </a:solidFill>
                  <a:cs typeface="Lucida Sans Unicode" pitchFamily="34" charset="0"/>
                </a:rPr>
                <a:t>ASUS Support Resource </a:t>
              </a:r>
              <a:endParaRPr lang="zh-TW" altLang="en-US" sz="1400" b="1" dirty="0">
                <a:solidFill>
                  <a:srgbClr val="305480"/>
                </a:solidFill>
                <a:cs typeface="Lucida Sans Unicode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7596336" y="2642942"/>
              <a:ext cx="1151830" cy="711024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Hardware 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(EE)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3491880" y="2643181"/>
              <a:ext cx="1152128" cy="71388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System Engineering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4788024" y="2643181"/>
              <a:ext cx="1152128" cy="71388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Mechanical Engineering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2051720" y="2643256"/>
              <a:ext cx="1296144" cy="71388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Product and Project Management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1188" y="2273850"/>
              <a:ext cx="4658423" cy="3903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 smtClean="0">
                  <a:solidFill>
                    <a:schemeClr val="tx2"/>
                  </a:solidFill>
                </a:rPr>
                <a:t>AAEON DMS Division - Functional Breakdown</a:t>
              </a:r>
              <a:endParaRPr lang="zh-TW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83568" y="2642942"/>
              <a:ext cx="1224136" cy="711024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>
                  <a:solidFill>
                    <a:schemeClr val="bg1"/>
                  </a:solidFill>
                  <a:cs typeface="Lucida Sans Unicode" pitchFamily="34" charset="0"/>
                </a:rPr>
                <a:t>Account Management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6084168" y="2643331"/>
              <a:ext cx="1368152" cy="71388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400" b="1" dirty="0" smtClean="0">
                  <a:solidFill>
                    <a:schemeClr val="bg1"/>
                  </a:solidFill>
                  <a:cs typeface="Lucida Sans Unicode" pitchFamily="34" charset="0"/>
                </a:rPr>
                <a:t>Account Quality Management</a:t>
              </a:r>
              <a:endParaRPr lang="zh-TW" altLang="en-US" sz="1400" b="1" dirty="0">
                <a:solidFill>
                  <a:schemeClr val="bg1"/>
                </a:solidFill>
                <a:cs typeface="Lucida Sans Unicode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580112" y="3501008"/>
              <a:ext cx="3312368" cy="31683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652120" y="3591424"/>
              <a:ext cx="227299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b="1" dirty="0">
                  <a:solidFill>
                    <a:schemeClr val="bg1"/>
                  </a:solidFill>
                  <a:ea typeface="+mj-ea"/>
                  <a:cs typeface="+mj-cs"/>
                </a:rPr>
                <a:t>AAEON </a:t>
              </a:r>
              <a:r>
                <a:rPr lang="en-US" altLang="zh-TW" b="1" dirty="0" smtClean="0">
                  <a:solidFill>
                    <a:schemeClr val="bg1"/>
                  </a:solidFill>
                  <a:ea typeface="+mj-ea"/>
                  <a:cs typeface="+mj-cs"/>
                </a:rPr>
                <a:t>Focus Domain</a:t>
              </a:r>
              <a:endParaRPr lang="zh-TW" altLang="en-US" b="1" dirty="0">
                <a:solidFill>
                  <a:schemeClr val="bg1"/>
                </a:solidFill>
                <a:ea typeface="新細明體"/>
                <a:cs typeface="Lucida Sans Unicode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661901" y="4958688"/>
              <a:ext cx="1059510" cy="66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660232" y="5768408"/>
              <a:ext cx="1061179" cy="680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657126" y="5768408"/>
              <a:ext cx="946051" cy="684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661901" y="4078741"/>
              <a:ext cx="1059510" cy="719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652120" y="4941168"/>
              <a:ext cx="951057" cy="680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775470" y="4961191"/>
              <a:ext cx="1021969" cy="660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1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789327" y="5768408"/>
              <a:ext cx="1031145" cy="68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652119" y="4077072"/>
              <a:ext cx="961005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7775470" y="4077072"/>
              <a:ext cx="1021969" cy="720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標題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AAEON DMS - Platform Overview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85720" y="1624077"/>
            <a:ext cx="5100240" cy="308534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Design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Engineering team is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driving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force behind every product created for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AAEON’s customers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offering a comprehensive array of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professional value-added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design and engineering services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customer’s deserve.</a:t>
            </a:r>
            <a:endParaRPr lang="en-GB" sz="16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 discussion begins with understanding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every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aspect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 the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desired product, addressing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related engineering challenges such as material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consideration, 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component selection, functionality,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testing challenges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manufacturing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stress</a:t>
            </a:r>
            <a:r>
              <a:rPr lang="en-GB" sz="16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packaging and environmental impact. From this understanding, </a:t>
            </a:r>
            <a:r>
              <a:rPr lang="en-GB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AAEON is capable of satisfying all customer product development requirements.</a:t>
            </a:r>
            <a:endParaRPr lang="en-GB" sz="16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5720" y="500042"/>
            <a:ext cx="295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3">
                    <a:lumMod val="75000"/>
                  </a:schemeClr>
                </a:solidFill>
              </a:rPr>
              <a:t>on design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8182" name="Picture 6" descr="http://t1.gstatic.com/images?q=tbn:ANd9GcRnzrWH-G2XRvZZIxpSbVl6OaIdoDKCbO1GtJftS6yYIkT6qY_fA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85960" y="1628800"/>
            <a:ext cx="3351144" cy="308072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285720" y="4709520"/>
            <a:ext cx="8451384" cy="1434124"/>
          </a:xfrm>
          <a:prstGeom prst="rect">
            <a:avLst/>
          </a:prstGeom>
          <a:solidFill>
            <a:srgbClr val="2E3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500298" y="4800439"/>
            <a:ext cx="338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Industrial  Design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System Integration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BIOS and Firmware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Power Management Technology</a:t>
            </a:r>
          </a:p>
        </p:txBody>
      </p:sp>
      <p:sp>
        <p:nvSpPr>
          <p:cNvPr id="11" name="矩形 10"/>
          <p:cNvSpPr/>
          <p:nvPr/>
        </p:nvSpPr>
        <p:spPr>
          <a:xfrm>
            <a:off x="5857900" y="4786322"/>
            <a:ext cx="271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Space Saving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Ruggedized Technology</a:t>
            </a:r>
          </a:p>
          <a:p>
            <a:pPr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bg1"/>
                </a:solidFill>
              </a:rPr>
              <a:t> Wireless Integration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285720" y="4760909"/>
            <a:ext cx="2056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Design </a:t>
            </a:r>
          </a:p>
          <a:p>
            <a:r>
              <a:rPr lang="en-US" altLang="zh-TW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5773</TotalTime>
  <Words>1999</Words>
  <Application>Microsoft Office PowerPoint</Application>
  <PresentationFormat>如螢幕大小 (4:3)</PresentationFormat>
  <Paragraphs>443</Paragraphs>
  <Slides>29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Arial</vt:lpstr>
      <vt:lpstr>新細明體</vt:lpstr>
      <vt:lpstr>Calibri</vt:lpstr>
      <vt:lpstr>Wingdings</vt:lpstr>
      <vt:lpstr>Times New Roman</vt:lpstr>
      <vt:lpstr>微軟正黑體</vt:lpstr>
      <vt:lpstr>Lucida Sans Unicode</vt:lpstr>
      <vt:lpstr>Wingdings 3</vt:lpstr>
      <vt:lpstr>Tahoma</vt:lpstr>
      <vt:lpstr>Office 佈景主題</vt:lpstr>
      <vt:lpstr>1_Office 佈景主題</vt:lpstr>
      <vt:lpstr>投影片 1</vt:lpstr>
      <vt:lpstr>投影片 2</vt:lpstr>
      <vt:lpstr>投影片 3</vt:lpstr>
      <vt:lpstr>Today’s Industry Challenges</vt:lpstr>
      <vt:lpstr>AAEON Design/Manufacturing/Service</vt:lpstr>
      <vt:lpstr>AAEON DMS - All the Answers</vt:lpstr>
      <vt:lpstr>Aligning with AAEON DMS</vt:lpstr>
      <vt:lpstr>AAEON DMS - Platform Overview</vt:lpstr>
      <vt:lpstr>投影片 9</vt:lpstr>
      <vt:lpstr>投影片 10</vt:lpstr>
      <vt:lpstr>投影片 11</vt:lpstr>
      <vt:lpstr>AAEON DMS Benefits</vt:lpstr>
      <vt:lpstr>Synergy with ASUS</vt:lpstr>
      <vt:lpstr>AAEON DMS Development Process</vt:lpstr>
      <vt:lpstr>AAEON DMS Development Process</vt:lpstr>
      <vt:lpstr>Quality Certification</vt:lpstr>
      <vt:lpstr>Why AAEON?</vt:lpstr>
      <vt:lpstr>投影片 18</vt:lpstr>
      <vt:lpstr>ODM and Customization</vt:lpstr>
      <vt:lpstr>ODM Project – Enclosure Example</vt:lpstr>
      <vt:lpstr>ODM Project – Board Modification</vt:lpstr>
      <vt:lpstr>ODM Process</vt:lpstr>
      <vt:lpstr>Ready-to-Design Block</vt:lpstr>
      <vt:lpstr>1U Network Appliance </vt:lpstr>
      <vt:lpstr>2U Network Appliance</vt:lpstr>
      <vt:lpstr>1U Storage Appliance</vt:lpstr>
      <vt:lpstr>1U Data Backup Appliance</vt:lpstr>
      <vt:lpstr>Why AAEON? 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HazelYang</dc:creator>
  <cp:lastModifiedBy>pattywu</cp:lastModifiedBy>
  <cp:revision>558</cp:revision>
  <dcterms:created xsi:type="dcterms:W3CDTF">2011-09-20T06:54:11Z</dcterms:created>
  <dcterms:modified xsi:type="dcterms:W3CDTF">2014-06-13T04:00:56Z</dcterms:modified>
</cp:coreProperties>
</file>