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9" r:id="rId1"/>
    <p:sldMasterId id="2147483719" r:id="rId2"/>
  </p:sldMasterIdLst>
  <p:notesMasterIdLst>
    <p:notesMasterId r:id="rId37"/>
  </p:notesMasterIdLst>
  <p:handoutMasterIdLst>
    <p:handoutMasterId r:id="rId38"/>
  </p:handoutMasterIdLst>
  <p:sldIdLst>
    <p:sldId id="256" r:id="rId3"/>
    <p:sldId id="287" r:id="rId4"/>
    <p:sldId id="530" r:id="rId5"/>
    <p:sldId id="538" r:id="rId6"/>
    <p:sldId id="539" r:id="rId7"/>
    <p:sldId id="540" r:id="rId8"/>
    <p:sldId id="541" r:id="rId9"/>
    <p:sldId id="542" r:id="rId10"/>
    <p:sldId id="516" r:id="rId11"/>
    <p:sldId id="517" r:id="rId12"/>
    <p:sldId id="518" r:id="rId13"/>
    <p:sldId id="519" r:id="rId14"/>
    <p:sldId id="522" r:id="rId15"/>
    <p:sldId id="523" r:id="rId16"/>
    <p:sldId id="524" r:id="rId17"/>
    <p:sldId id="525" r:id="rId18"/>
    <p:sldId id="526" r:id="rId19"/>
    <p:sldId id="520" r:id="rId20"/>
    <p:sldId id="521" r:id="rId21"/>
    <p:sldId id="533" r:id="rId22"/>
    <p:sldId id="514" r:id="rId23"/>
    <p:sldId id="537" r:id="rId24"/>
    <p:sldId id="535" r:id="rId25"/>
    <p:sldId id="534" r:id="rId26"/>
    <p:sldId id="509" r:id="rId27"/>
    <p:sldId id="536" r:id="rId28"/>
    <p:sldId id="510" r:id="rId29"/>
    <p:sldId id="512" r:id="rId30"/>
    <p:sldId id="513" r:id="rId31"/>
    <p:sldId id="331" r:id="rId32"/>
    <p:sldId id="332" r:id="rId33"/>
    <p:sldId id="333" r:id="rId34"/>
    <p:sldId id="529" r:id="rId35"/>
    <p:sldId id="543" r:id="rId36"/>
  </p:sldIdLst>
  <p:sldSz cx="9144000" cy="6858000" type="screen4x3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Verdana" pitchFamily="34" charset="0"/>
      <p:regular r:id="rId43"/>
      <p:bold r:id="rId44"/>
      <p:italic r:id="rId45"/>
      <p:boldItalic r:id="rId46"/>
    </p:embeddedFont>
    <p:embeddedFont>
      <p:font typeface="Arial Black" pitchFamily="34" charset="0"/>
      <p:bold r:id="rId47"/>
    </p:embeddedFont>
    <p:embeddedFont>
      <p:font typeface="Cambria Math" pitchFamily="18" charset="0"/>
      <p:regular r:id="rId48"/>
    </p:embeddedFont>
    <p:embeddedFont>
      <p:font typeface="Tahoma" pitchFamily="34" charset="0"/>
      <p:regular r:id="rId49"/>
      <p:bold r:id="rId50"/>
    </p:embeddedFont>
    <p:embeddedFont>
      <p:font typeface="微軟正黑體" pitchFamily="34" charset="-120"/>
      <p:regular r:id="rId51"/>
      <p:bold r:id="rId52"/>
    </p:embeddedFont>
    <p:embeddedFont>
      <p:font typeface="標楷體" pitchFamily="65" charset="-120"/>
      <p:regular r:id="rId53"/>
    </p:embeddedFont>
    <p:embeddedFont>
      <p:font typeface="Lucida Sans Unicode" pitchFamily="34" charset="0"/>
      <p:regular r:id="rId5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81BD"/>
    <a:srgbClr val="558ED5"/>
    <a:srgbClr val="3A7DCE"/>
    <a:srgbClr val="99CCFF"/>
    <a:srgbClr val="7DA9DF"/>
    <a:srgbClr val="D17F7D"/>
    <a:srgbClr val="DCE6F2"/>
    <a:srgbClr val="CCECFF"/>
    <a:srgbClr val="666666"/>
  </p:clrMru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503" autoAdjust="0"/>
    <p:restoredTop sz="86737" autoAdjust="0"/>
  </p:normalViewPr>
  <p:slideViewPr>
    <p:cSldViewPr>
      <p:cViewPr>
        <p:scale>
          <a:sx n="80" d="100"/>
          <a:sy n="80" d="100"/>
        </p:scale>
        <p:origin x="-7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14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01FE3-A0FF-4A55-BAE4-48D8836D6E91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/>
      <dgm:spPr/>
      <dgm:t>
        <a:bodyPr/>
        <a:lstStyle/>
        <a:p>
          <a:endParaRPr lang="zh-TW" altLang="en-US"/>
        </a:p>
      </dgm:t>
    </dgm:pt>
    <dgm:pt modelId="{B60FCEE1-EE68-4DD7-ACF3-5258A7E1EC4E}">
      <dgm:prSet custT="1"/>
      <dgm:spPr/>
      <dgm:t>
        <a:bodyPr/>
        <a:lstStyle/>
        <a:p>
          <a:pPr rtl="0"/>
          <a:r>
            <a:rPr lang="fr-FR" sz="1600" b="1" dirty="0" smtClean="0"/>
            <a:t>Power failure mode</a:t>
          </a:r>
          <a:endParaRPr lang="zh-TW" sz="1600" dirty="0"/>
        </a:p>
      </dgm:t>
    </dgm:pt>
    <dgm:pt modelId="{B30A7EE1-E872-4432-BA41-851B1E456B7B}" type="parTrans" cxnId="{C3B5915E-F1BD-4225-9301-FCCDC527D286}">
      <dgm:prSet/>
      <dgm:spPr/>
      <dgm:t>
        <a:bodyPr/>
        <a:lstStyle/>
        <a:p>
          <a:endParaRPr lang="zh-TW" altLang="en-US" sz="1600"/>
        </a:p>
      </dgm:t>
    </dgm:pt>
    <dgm:pt modelId="{E1EE49EE-BA6C-4ADA-B37B-478DA85982BF}" type="sibTrans" cxnId="{C3B5915E-F1BD-4225-9301-FCCDC527D286}">
      <dgm:prSet/>
      <dgm:spPr/>
      <dgm:t>
        <a:bodyPr/>
        <a:lstStyle/>
        <a:p>
          <a:endParaRPr lang="zh-TW" altLang="en-US" sz="1600"/>
        </a:p>
      </dgm:t>
    </dgm:pt>
    <dgm:pt modelId="{21B676AE-5CF4-4A74-8B64-7EFB6C27757A}">
      <dgm:prSet custT="1"/>
      <dgm:spPr/>
      <dgm:t>
        <a:bodyPr/>
        <a:lstStyle/>
        <a:p>
          <a:pPr rtl="0"/>
          <a:r>
            <a:rPr lang="fr-FR" sz="1600" b="1" dirty="0" smtClean="0"/>
            <a:t>System failure mode</a:t>
          </a:r>
          <a:endParaRPr lang="zh-TW" sz="1600" dirty="0"/>
        </a:p>
      </dgm:t>
    </dgm:pt>
    <dgm:pt modelId="{6B7C1AD3-C3A1-45C6-9C77-350E2AD886C9}" type="parTrans" cxnId="{6CD9BEC7-CD04-409B-85EE-FE9508890C05}">
      <dgm:prSet/>
      <dgm:spPr/>
      <dgm:t>
        <a:bodyPr/>
        <a:lstStyle/>
        <a:p>
          <a:endParaRPr lang="zh-TW" altLang="en-US" sz="1600"/>
        </a:p>
      </dgm:t>
    </dgm:pt>
    <dgm:pt modelId="{2F243980-F6C8-4CC7-9435-FE9CF3AE8484}" type="sibTrans" cxnId="{6CD9BEC7-CD04-409B-85EE-FE9508890C05}">
      <dgm:prSet/>
      <dgm:spPr/>
      <dgm:t>
        <a:bodyPr/>
        <a:lstStyle/>
        <a:p>
          <a:endParaRPr lang="zh-TW" altLang="en-US" sz="1600"/>
        </a:p>
      </dgm:t>
    </dgm:pt>
    <dgm:pt modelId="{845D5F3A-F73E-4417-850A-771B1DC78B12}">
      <dgm:prSet custT="1"/>
      <dgm:spPr/>
      <dgm:t>
        <a:bodyPr/>
        <a:lstStyle/>
        <a:p>
          <a:pPr rtl="0"/>
          <a:r>
            <a:rPr lang="fr-FR" sz="1600" b="1" dirty="0" smtClean="0"/>
            <a:t>Force bypass mode (Programmable)</a:t>
          </a:r>
          <a:endParaRPr lang="zh-TW" sz="1600" dirty="0"/>
        </a:p>
      </dgm:t>
    </dgm:pt>
    <dgm:pt modelId="{ABE644FB-76C3-4A83-8729-DBFDD5E6FC02}" type="parTrans" cxnId="{C3642BAE-25A9-4B92-B3FC-5A80098794BC}">
      <dgm:prSet/>
      <dgm:spPr/>
      <dgm:t>
        <a:bodyPr/>
        <a:lstStyle/>
        <a:p>
          <a:endParaRPr lang="zh-TW" altLang="en-US" sz="1600"/>
        </a:p>
      </dgm:t>
    </dgm:pt>
    <dgm:pt modelId="{72B2C80D-BD1B-46F1-993B-FCA944867B93}" type="sibTrans" cxnId="{C3642BAE-25A9-4B92-B3FC-5A80098794BC}">
      <dgm:prSet/>
      <dgm:spPr/>
      <dgm:t>
        <a:bodyPr/>
        <a:lstStyle/>
        <a:p>
          <a:endParaRPr lang="zh-TW" altLang="en-US" sz="1600"/>
        </a:p>
      </dgm:t>
    </dgm:pt>
    <dgm:pt modelId="{37ABC8E6-33CC-436C-B4D2-E3C41B9EE39C}">
      <dgm:prSet custT="1"/>
      <dgm:spPr/>
      <dgm:t>
        <a:bodyPr/>
        <a:lstStyle/>
        <a:p>
          <a:pPr rtl="0"/>
          <a:r>
            <a:rPr lang="fr-FR" sz="1600" b="1" dirty="0" smtClean="0"/>
            <a:t>Jumper-less</a:t>
          </a:r>
          <a:endParaRPr lang="zh-TW" sz="1600" b="1" dirty="0"/>
        </a:p>
      </dgm:t>
    </dgm:pt>
    <dgm:pt modelId="{8C4FFC70-86E9-44CC-AA61-4E81DD0DBC22}" type="parTrans" cxnId="{D0667CFB-BF92-4F80-887A-9BC92DB3A7E8}">
      <dgm:prSet/>
      <dgm:spPr/>
      <dgm:t>
        <a:bodyPr/>
        <a:lstStyle/>
        <a:p>
          <a:endParaRPr lang="zh-TW" altLang="en-US" sz="1600"/>
        </a:p>
      </dgm:t>
    </dgm:pt>
    <dgm:pt modelId="{98B5675C-2B43-435A-B608-0AE1F4EE661D}" type="sibTrans" cxnId="{D0667CFB-BF92-4F80-887A-9BC92DB3A7E8}">
      <dgm:prSet/>
      <dgm:spPr/>
      <dgm:t>
        <a:bodyPr/>
        <a:lstStyle/>
        <a:p>
          <a:endParaRPr lang="zh-TW" altLang="en-US" sz="1600"/>
        </a:p>
      </dgm:t>
    </dgm:pt>
    <dgm:pt modelId="{046C4B4E-0A94-4809-94CE-73AA6E8C30AB}" type="pres">
      <dgm:prSet presAssocID="{7D901FE3-A0FF-4A55-BAE4-48D8836D6E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4A131F4-25B0-4585-9EEF-D5AE658F3EA0}" type="pres">
      <dgm:prSet presAssocID="{B60FCEE1-EE68-4DD7-ACF3-5258A7E1EC4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40649A-68DF-4095-91CA-BFEEB52AA4E9}" type="pres">
      <dgm:prSet presAssocID="{E1EE49EE-BA6C-4ADA-B37B-478DA85982BF}" presName="spacer" presStyleCnt="0"/>
      <dgm:spPr/>
    </dgm:pt>
    <dgm:pt modelId="{C32D987A-1DDF-4D7C-A7A6-C0665C58E141}" type="pres">
      <dgm:prSet presAssocID="{21B676AE-5CF4-4A74-8B64-7EFB6C27757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E3CBB7-DF5D-403B-A116-B6AE90CAB900}" type="pres">
      <dgm:prSet presAssocID="{2F243980-F6C8-4CC7-9435-FE9CF3AE8484}" presName="spacer" presStyleCnt="0"/>
      <dgm:spPr/>
    </dgm:pt>
    <dgm:pt modelId="{095D4BF1-5E1F-44C7-9DDF-42385F90BA16}" type="pres">
      <dgm:prSet presAssocID="{845D5F3A-F73E-4417-850A-771B1DC78B1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88ED15-A1F3-442A-BDC4-631DF6A6854B}" type="pres">
      <dgm:prSet presAssocID="{72B2C80D-BD1B-46F1-993B-FCA944867B93}" presName="spacer" presStyleCnt="0"/>
      <dgm:spPr/>
    </dgm:pt>
    <dgm:pt modelId="{D37E591C-CB39-469A-9248-8DE8C9F9AD99}" type="pres">
      <dgm:prSet presAssocID="{37ABC8E6-33CC-436C-B4D2-E3C41B9EE39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A9BE5A0-FE94-46D8-A97A-CD0A6EF553DA}" type="presOf" srcId="{37ABC8E6-33CC-436C-B4D2-E3C41B9EE39C}" destId="{D37E591C-CB39-469A-9248-8DE8C9F9AD99}" srcOrd="0" destOrd="0" presId="urn:microsoft.com/office/officeart/2005/8/layout/vList2"/>
    <dgm:cxn modelId="{7F4290EF-DB98-4690-92AE-B186921C6F2C}" type="presOf" srcId="{B60FCEE1-EE68-4DD7-ACF3-5258A7E1EC4E}" destId="{64A131F4-25B0-4585-9EEF-D5AE658F3EA0}" srcOrd="0" destOrd="0" presId="urn:microsoft.com/office/officeart/2005/8/layout/vList2"/>
    <dgm:cxn modelId="{6CD9BEC7-CD04-409B-85EE-FE9508890C05}" srcId="{7D901FE3-A0FF-4A55-BAE4-48D8836D6E91}" destId="{21B676AE-5CF4-4A74-8B64-7EFB6C27757A}" srcOrd="1" destOrd="0" parTransId="{6B7C1AD3-C3A1-45C6-9C77-350E2AD886C9}" sibTransId="{2F243980-F6C8-4CC7-9435-FE9CF3AE8484}"/>
    <dgm:cxn modelId="{D0667CFB-BF92-4F80-887A-9BC92DB3A7E8}" srcId="{7D901FE3-A0FF-4A55-BAE4-48D8836D6E91}" destId="{37ABC8E6-33CC-436C-B4D2-E3C41B9EE39C}" srcOrd="3" destOrd="0" parTransId="{8C4FFC70-86E9-44CC-AA61-4E81DD0DBC22}" sibTransId="{98B5675C-2B43-435A-B608-0AE1F4EE661D}"/>
    <dgm:cxn modelId="{C3642BAE-25A9-4B92-B3FC-5A80098794BC}" srcId="{7D901FE3-A0FF-4A55-BAE4-48D8836D6E91}" destId="{845D5F3A-F73E-4417-850A-771B1DC78B12}" srcOrd="2" destOrd="0" parTransId="{ABE644FB-76C3-4A83-8729-DBFDD5E6FC02}" sibTransId="{72B2C80D-BD1B-46F1-993B-FCA944867B93}"/>
    <dgm:cxn modelId="{53E813B0-630D-4D51-B6FD-99B4E36E7FA8}" type="presOf" srcId="{7D901FE3-A0FF-4A55-BAE4-48D8836D6E91}" destId="{046C4B4E-0A94-4809-94CE-73AA6E8C30AB}" srcOrd="0" destOrd="0" presId="urn:microsoft.com/office/officeart/2005/8/layout/vList2"/>
    <dgm:cxn modelId="{B6283BC3-7956-4943-94CB-1D4C9709E434}" type="presOf" srcId="{21B676AE-5CF4-4A74-8B64-7EFB6C27757A}" destId="{C32D987A-1DDF-4D7C-A7A6-C0665C58E141}" srcOrd="0" destOrd="0" presId="urn:microsoft.com/office/officeart/2005/8/layout/vList2"/>
    <dgm:cxn modelId="{C3B5915E-F1BD-4225-9301-FCCDC527D286}" srcId="{7D901FE3-A0FF-4A55-BAE4-48D8836D6E91}" destId="{B60FCEE1-EE68-4DD7-ACF3-5258A7E1EC4E}" srcOrd="0" destOrd="0" parTransId="{B30A7EE1-E872-4432-BA41-851B1E456B7B}" sibTransId="{E1EE49EE-BA6C-4ADA-B37B-478DA85982BF}"/>
    <dgm:cxn modelId="{A35169D3-78AE-4C03-936B-2416916FB6A6}" type="presOf" srcId="{845D5F3A-F73E-4417-850A-771B1DC78B12}" destId="{095D4BF1-5E1F-44C7-9DDF-42385F90BA16}" srcOrd="0" destOrd="0" presId="urn:microsoft.com/office/officeart/2005/8/layout/vList2"/>
    <dgm:cxn modelId="{037C51FB-FCF7-49D6-A136-2A24D2D465B3}" type="presParOf" srcId="{046C4B4E-0A94-4809-94CE-73AA6E8C30AB}" destId="{64A131F4-25B0-4585-9EEF-D5AE658F3EA0}" srcOrd="0" destOrd="0" presId="urn:microsoft.com/office/officeart/2005/8/layout/vList2"/>
    <dgm:cxn modelId="{0BB9E883-E380-4AC5-B85E-C5A340667858}" type="presParOf" srcId="{046C4B4E-0A94-4809-94CE-73AA6E8C30AB}" destId="{C540649A-68DF-4095-91CA-BFEEB52AA4E9}" srcOrd="1" destOrd="0" presId="urn:microsoft.com/office/officeart/2005/8/layout/vList2"/>
    <dgm:cxn modelId="{93CBD2FD-566A-40DF-BAD9-4C90318AB571}" type="presParOf" srcId="{046C4B4E-0A94-4809-94CE-73AA6E8C30AB}" destId="{C32D987A-1DDF-4D7C-A7A6-C0665C58E141}" srcOrd="2" destOrd="0" presId="urn:microsoft.com/office/officeart/2005/8/layout/vList2"/>
    <dgm:cxn modelId="{07CAE620-2F24-4B42-8F22-04388E6E8BAD}" type="presParOf" srcId="{046C4B4E-0A94-4809-94CE-73AA6E8C30AB}" destId="{3EE3CBB7-DF5D-403B-A116-B6AE90CAB900}" srcOrd="3" destOrd="0" presId="urn:microsoft.com/office/officeart/2005/8/layout/vList2"/>
    <dgm:cxn modelId="{0D73A9FC-0EE5-4594-8559-4C91162B5093}" type="presParOf" srcId="{046C4B4E-0A94-4809-94CE-73AA6E8C30AB}" destId="{095D4BF1-5E1F-44C7-9DDF-42385F90BA16}" srcOrd="4" destOrd="0" presId="urn:microsoft.com/office/officeart/2005/8/layout/vList2"/>
    <dgm:cxn modelId="{B91DAAA0-17F4-4924-A298-71A3094E59F2}" type="presParOf" srcId="{046C4B4E-0A94-4809-94CE-73AA6E8C30AB}" destId="{6388ED15-A1F3-442A-BDC4-631DF6A6854B}" srcOrd="5" destOrd="0" presId="urn:microsoft.com/office/officeart/2005/8/layout/vList2"/>
    <dgm:cxn modelId="{09EE5CDF-3B0F-4239-9CA7-F63AA4B93E02}" type="presParOf" srcId="{046C4B4E-0A94-4809-94CE-73AA6E8C30AB}" destId="{D37E591C-CB39-469A-9248-8DE8C9F9AD9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A131F4-25B0-4585-9EEF-D5AE658F3EA0}">
      <dsp:nvSpPr>
        <dsp:cNvPr id="0" name=""/>
        <dsp:cNvSpPr/>
      </dsp:nvSpPr>
      <dsp:spPr>
        <a:xfrm>
          <a:off x="0" y="24216"/>
          <a:ext cx="3600400" cy="46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Power failure mode</a:t>
          </a:r>
          <a:endParaRPr lang="zh-TW" sz="1600" kern="1200" dirty="0"/>
        </a:p>
      </dsp:txBody>
      <dsp:txXfrm>
        <a:off x="0" y="24216"/>
        <a:ext cx="3600400" cy="468000"/>
      </dsp:txXfrm>
    </dsp:sp>
    <dsp:sp modelId="{C32D987A-1DDF-4D7C-A7A6-C0665C58E141}">
      <dsp:nvSpPr>
        <dsp:cNvPr id="0" name=""/>
        <dsp:cNvSpPr/>
      </dsp:nvSpPr>
      <dsp:spPr>
        <a:xfrm>
          <a:off x="0" y="564216"/>
          <a:ext cx="3600400" cy="468000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System failure mode</a:t>
          </a:r>
          <a:endParaRPr lang="zh-TW" sz="1600" kern="1200" dirty="0"/>
        </a:p>
      </dsp:txBody>
      <dsp:txXfrm>
        <a:off x="0" y="564216"/>
        <a:ext cx="3600400" cy="468000"/>
      </dsp:txXfrm>
    </dsp:sp>
    <dsp:sp modelId="{095D4BF1-5E1F-44C7-9DDF-42385F90BA16}">
      <dsp:nvSpPr>
        <dsp:cNvPr id="0" name=""/>
        <dsp:cNvSpPr/>
      </dsp:nvSpPr>
      <dsp:spPr>
        <a:xfrm>
          <a:off x="0" y="1104216"/>
          <a:ext cx="3600400" cy="468000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Force bypass mode (Programmable)</a:t>
          </a:r>
          <a:endParaRPr lang="zh-TW" sz="1600" kern="1200" dirty="0"/>
        </a:p>
      </dsp:txBody>
      <dsp:txXfrm>
        <a:off x="0" y="1104216"/>
        <a:ext cx="3600400" cy="468000"/>
      </dsp:txXfrm>
    </dsp:sp>
    <dsp:sp modelId="{D37E591C-CB39-469A-9248-8DE8C9F9AD99}">
      <dsp:nvSpPr>
        <dsp:cNvPr id="0" name=""/>
        <dsp:cNvSpPr/>
      </dsp:nvSpPr>
      <dsp:spPr>
        <a:xfrm>
          <a:off x="0" y="1644216"/>
          <a:ext cx="3600400" cy="46800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Jumper-less</a:t>
          </a:r>
          <a:endParaRPr lang="zh-TW" sz="1600" b="1" kern="1200" dirty="0"/>
        </a:p>
      </dsp:txBody>
      <dsp:txXfrm>
        <a:off x="0" y="1644216"/>
        <a:ext cx="3600400" cy="46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47D59-D002-48BC-A162-245258184E74}" type="datetimeFigureOut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346E5-23C3-441E-96AF-1C518F09AA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19142-D959-430C-A3DC-4A1D037A4E12}" type="datetimeFigureOut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0199C-4B9C-43E0-9132-4085FCAABB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0199C-4B9C-43E0-9132-4085FCAABBB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2A4EA3-F5B7-4260-AFEF-31FCF9B72A57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63C481-2E12-42F0-9B08-D4AD4B04F881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2566A-BFEE-4A29-AE2F-E1515A908A7B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45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EC343-F9A0-447A-92C7-41BBBEB15EDC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0199C-4B9C-43E0-9132-4085FCAABBB9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0199C-4B9C-43E0-9132-4085FCAABBB9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0199C-4B9C-43E0-9132-4085FCAABBB9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0199C-4B9C-43E0-9132-4085FCAABBB9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0199C-4B9C-43E0-9132-4085FCAABBB9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F07D3-04D5-40DF-9A1E-40E65148DA17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TW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D2901B-A153-432A-A63B-3D484F609824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TW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smtClean="0"/>
              <a:t>Main act </a:t>
            </a:r>
            <a:r>
              <a:rPr lang="zh-TW" altLang="zh-TW" smtClean="0"/>
              <a:t>offerings for IT Security</a:t>
            </a: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zh-TW" smtClean="0"/>
              <a:t>Increasing number of high profile hacks, virus outbreaks and identity thefts to the more minor annoyance of spam and spyware clogging up your inbox and slowing systems down</a:t>
            </a:r>
            <a:endParaRPr lang="zh-TW" altLang="en-US" smtClean="0"/>
          </a:p>
        </p:txBody>
      </p:sp>
      <p:sp>
        <p:nvSpPr>
          <p:cNvPr id="90116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6C169D-BC90-440B-82C2-C5E884736B63}" type="slidenum">
              <a:rPr lang="zh-TW" altLang="en-US" smtClean="0"/>
              <a:pPr>
                <a:defRPr/>
              </a:pPr>
              <a:t>18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VPN</a:t>
            </a:r>
            <a:endParaRPr lang="zh-TW" altLang="en-US" smtClean="0"/>
          </a:p>
        </p:txBody>
      </p:sp>
      <p:sp>
        <p:nvSpPr>
          <p:cNvPr id="91140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E105A6-8FFF-4AD4-ADC6-29488C2DBE9A}" type="slidenum">
              <a:rPr lang="zh-TW" altLang="en-US" smtClean="0"/>
              <a:pPr>
                <a:defRPr/>
              </a:pPr>
              <a:t>19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F64C6-23D4-4B44-8A9A-B2F8054A639D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EE1DD1-6BA4-49BB-9E2A-4FD9433C1208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AAA0-A4D1-4389-9503-0A5C4F71A5BB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6553200" y="6286520"/>
            <a:ext cx="2133600" cy="365125"/>
          </a:xfrm>
        </p:spPr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0BB1-AC8C-43F3-9AE6-CFE75E85D384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05B-AE73-4CDE-A826-5EDFDB8897EF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D25E56D8-8B50-4FDB-9F98-3FF1451E0322}" type="datetime1">
              <a:rPr lang="zh-TW" altLang="en-US" smtClean="0"/>
              <a:pPr>
                <a:defRPr/>
              </a:pPr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6A77E-F6FA-477B-9B9E-43FEF820ED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AAA0-A4D1-4389-9503-0A5C4F71A5BB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6553200" y="6286520"/>
            <a:ext cx="2133600" cy="365125"/>
          </a:xfrm>
        </p:spPr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6" name="群組 5"/>
          <p:cNvGrpSpPr/>
          <p:nvPr userDrawn="1"/>
        </p:nvGrpSpPr>
        <p:grpSpPr>
          <a:xfrm>
            <a:off x="0" y="2500306"/>
            <a:ext cx="9144032" cy="2214578"/>
            <a:chOff x="0" y="2500306"/>
            <a:chExt cx="9144032" cy="2214578"/>
          </a:xfrm>
        </p:grpSpPr>
        <p:sp>
          <p:nvSpPr>
            <p:cNvPr id="7" name="矩形 6"/>
            <p:cNvSpPr/>
            <p:nvPr/>
          </p:nvSpPr>
          <p:spPr>
            <a:xfrm>
              <a:off x="2071670" y="2500306"/>
              <a:ext cx="4786346" cy="2214578"/>
            </a:xfrm>
            <a:prstGeom prst="rect">
              <a:avLst/>
            </a:prstGeom>
            <a:solidFill>
              <a:srgbClr val="80AB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2500306"/>
              <a:ext cx="2197586" cy="221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矩形 8"/>
            <p:cNvSpPr/>
            <p:nvPr/>
          </p:nvSpPr>
          <p:spPr>
            <a:xfrm>
              <a:off x="6858016" y="2500306"/>
              <a:ext cx="2286016" cy="2214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" name="圖片 9" descr="AAEON-Logo-with-White-Boar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285720" y="472828"/>
            <a:ext cx="1857387" cy="741594"/>
          </a:xfrm>
          <a:prstGeom prst="rect">
            <a:avLst/>
          </a:prstGeom>
        </p:spPr>
      </p:pic>
      <p:sp>
        <p:nvSpPr>
          <p:cNvPr id="11" name="標題 1"/>
          <p:cNvSpPr>
            <a:spLocks noGrp="1"/>
          </p:cNvSpPr>
          <p:nvPr>
            <p:ph type="ctrTitle"/>
          </p:nvPr>
        </p:nvSpPr>
        <p:spPr>
          <a:xfrm>
            <a:off x="2543188" y="2887669"/>
            <a:ext cx="6029340" cy="14700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5" name="文字方塊 14"/>
          <p:cNvSpPr txBox="1"/>
          <p:nvPr userDrawn="1"/>
        </p:nvSpPr>
        <p:spPr>
          <a:xfrm>
            <a:off x="2428860" y="6524976"/>
            <a:ext cx="41434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dirty="0" smtClean="0">
                <a:solidFill>
                  <a:schemeClr val="tx2">
                    <a:lumMod val="50000"/>
                  </a:schemeClr>
                </a:solidFill>
              </a:rPr>
              <a:t>Confidential.</a:t>
            </a:r>
            <a:r>
              <a:rPr lang="en-US" altLang="zh-TW" sz="1050" baseline="0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en-US" altLang="zh-TW" sz="1050" dirty="0" smtClean="0">
                <a:solidFill>
                  <a:schemeClr val="tx2">
                    <a:lumMod val="50000"/>
                  </a:schemeClr>
                </a:solidFill>
              </a:rPr>
              <a:t>©AAEON</a:t>
            </a:r>
            <a:r>
              <a:rPr lang="en-US" altLang="zh-TW" sz="1050" baseline="0" dirty="0" smtClean="0">
                <a:solidFill>
                  <a:schemeClr val="tx2">
                    <a:lumMod val="50000"/>
                  </a:schemeClr>
                </a:solidFill>
              </a:rPr>
              <a:t> Technology Inc.   All rights reserved.</a:t>
            </a:r>
            <a:endParaRPr lang="zh-TW" altLang="en-US" sz="105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D33B-9D8F-4094-8E4E-85A51DD7FEF2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42844" y="2357430"/>
            <a:ext cx="7072362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日期版面配置區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2D33B-9D8F-4094-8E4E-85A51DD7FEF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2014/5/13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42844" y="2357430"/>
            <a:ext cx="7072362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6786578" y="2357430"/>
            <a:ext cx="2357454" cy="22145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32" y="2357430"/>
            <a:ext cx="6786610" cy="2214578"/>
          </a:xfrm>
          <a:prstGeom prst="rect">
            <a:avLst/>
          </a:prstGeom>
          <a:solidFill>
            <a:srgbClr val="72A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9"/>
          <p:cNvGrpSpPr/>
          <p:nvPr userDrawn="1"/>
        </p:nvGrpSpPr>
        <p:grpSpPr>
          <a:xfrm>
            <a:off x="4045" y="6429396"/>
            <a:ext cx="9139987" cy="428628"/>
            <a:chOff x="4045" y="6429396"/>
            <a:chExt cx="9139987" cy="428628"/>
          </a:xfrm>
        </p:grpSpPr>
        <p:sp>
          <p:nvSpPr>
            <p:cNvPr id="13" name="矩形 12"/>
            <p:cNvSpPr/>
            <p:nvPr/>
          </p:nvSpPr>
          <p:spPr>
            <a:xfrm>
              <a:off x="357158" y="6429396"/>
              <a:ext cx="5715040" cy="428604"/>
            </a:xfrm>
            <a:prstGeom prst="rect">
              <a:avLst/>
            </a:prstGeom>
            <a:solidFill>
              <a:srgbClr val="80AB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072198" y="6429396"/>
              <a:ext cx="3071834" cy="428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045" y="6429396"/>
              <a:ext cx="424551" cy="42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投影片編號版面配置區 5"/>
          <p:cNvSpPr txBox="1">
            <a:spLocks/>
          </p:cNvSpPr>
          <p:nvPr userDrawn="1"/>
        </p:nvSpPr>
        <p:spPr>
          <a:xfrm>
            <a:off x="6786578" y="6429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E740E9EC-BF4D-4F1B-BD99-B34175EE1192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字方塊 16"/>
          <p:cNvSpPr txBox="1"/>
          <p:nvPr userDrawn="1"/>
        </p:nvSpPr>
        <p:spPr>
          <a:xfrm>
            <a:off x="714348" y="6557421"/>
            <a:ext cx="6715172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altLang="zh-TW" sz="1200" b="1" dirty="0" smtClean="0">
                <a:solidFill>
                  <a:schemeClr val="tx2"/>
                </a:solidFill>
              </a:rPr>
              <a:t>AAEON 2014</a:t>
            </a:r>
            <a:r>
              <a:rPr lang="en-US" altLang="zh-TW" sz="1200" b="1" baseline="0" dirty="0" smtClean="0">
                <a:solidFill>
                  <a:schemeClr val="tx2"/>
                </a:solidFill>
              </a:rPr>
              <a:t>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COMPANY PRESENTATION      </a:t>
            </a:r>
            <a:r>
              <a:rPr lang="en-US" altLang="zh-TW" sz="1200" dirty="0" smtClean="0">
                <a:solidFill>
                  <a:schemeClr val="bg1"/>
                </a:solidFill>
              </a:rPr>
              <a:t>©AAEON</a:t>
            </a:r>
            <a:r>
              <a:rPr lang="en-US" altLang="zh-TW" sz="1200" baseline="0" dirty="0" smtClean="0">
                <a:solidFill>
                  <a:schemeClr val="bg1"/>
                </a:solidFill>
              </a:rPr>
              <a:t> Technology Inc.     All rights reserved.  </a:t>
            </a:r>
            <a:r>
              <a:rPr lang="en-US" altLang="zh-TW" sz="1200" dirty="0" smtClean="0">
                <a:solidFill>
                  <a:schemeClr val="bg1"/>
                </a:solidFill>
              </a:rPr>
              <a:t>Confidential.   </a:t>
            </a:r>
          </a:p>
        </p:txBody>
      </p:sp>
      <p:pic>
        <p:nvPicPr>
          <p:cNvPr id="18" name="圖片 17" descr="AAEON-Logo-with-White-Boar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643834" y="214290"/>
            <a:ext cx="1321275" cy="527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C2F0-B72E-4975-B32F-859AE4862C2E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 userDrawn="1"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 cap="all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按一下以編輯母片標題樣式</a:t>
            </a:r>
            <a:endParaRPr kumimoji="0" lang="zh-TW" altLang="en-US" sz="4000" b="1" i="0" u="none" strike="noStrike" kern="120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文字版面配置區 2"/>
          <p:cNvSpPr>
            <a:spLocks noGrp="1"/>
          </p:cNvSpPr>
          <p:nvPr>
            <p:ph type="body" idx="13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日期版面配置區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BC2F0-B72E-4975-B32F-859AE4862C2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2014/5/13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投影片編號版面配置區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0B96E-807A-47F8-A9E4-68D5570DB9E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日期版面配置區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2D33B-9D8F-4094-8E4E-85A51DD7FEF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2014/5/13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786578" y="2357430"/>
            <a:ext cx="2357454" cy="22145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32" y="2357430"/>
            <a:ext cx="6786610" cy="2214578"/>
          </a:xfrm>
          <a:prstGeom prst="rect">
            <a:avLst/>
          </a:prstGeom>
          <a:solidFill>
            <a:srgbClr val="72A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9"/>
          <p:cNvGrpSpPr/>
          <p:nvPr userDrawn="1"/>
        </p:nvGrpSpPr>
        <p:grpSpPr>
          <a:xfrm>
            <a:off x="4045" y="6429396"/>
            <a:ext cx="9139987" cy="428628"/>
            <a:chOff x="4045" y="6429396"/>
            <a:chExt cx="9139987" cy="428628"/>
          </a:xfrm>
        </p:grpSpPr>
        <p:sp>
          <p:nvSpPr>
            <p:cNvPr id="15" name="矩形 14"/>
            <p:cNvSpPr/>
            <p:nvPr/>
          </p:nvSpPr>
          <p:spPr>
            <a:xfrm>
              <a:off x="357158" y="6429396"/>
              <a:ext cx="5715040" cy="428604"/>
            </a:xfrm>
            <a:prstGeom prst="rect">
              <a:avLst/>
            </a:prstGeom>
            <a:solidFill>
              <a:srgbClr val="80AB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072198" y="6429396"/>
              <a:ext cx="3071834" cy="428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045" y="6429396"/>
              <a:ext cx="424551" cy="42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投影片編號版面配置區 5"/>
          <p:cNvSpPr txBox="1">
            <a:spLocks/>
          </p:cNvSpPr>
          <p:nvPr userDrawn="1"/>
        </p:nvSpPr>
        <p:spPr>
          <a:xfrm>
            <a:off x="6786578" y="6429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E740E9EC-BF4D-4F1B-BD99-B34175EE1192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714348" y="6557421"/>
            <a:ext cx="6715172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altLang="zh-TW" sz="1200" b="1" dirty="0" smtClean="0">
                <a:solidFill>
                  <a:schemeClr val="tx2"/>
                </a:solidFill>
              </a:rPr>
              <a:t>AAEON 2014 COMPANY PRESENTATION      </a:t>
            </a:r>
            <a:r>
              <a:rPr lang="en-US" altLang="zh-TW" sz="1200" dirty="0" smtClean="0">
                <a:solidFill>
                  <a:schemeClr val="bg1"/>
                </a:solidFill>
              </a:rPr>
              <a:t>©AAEON</a:t>
            </a:r>
            <a:r>
              <a:rPr lang="en-US" altLang="zh-TW" sz="1200" baseline="0" dirty="0" smtClean="0">
                <a:solidFill>
                  <a:schemeClr val="bg1"/>
                </a:solidFill>
              </a:rPr>
              <a:t> Technology Inc.     All rights reserved.  </a:t>
            </a:r>
            <a:r>
              <a:rPr lang="en-US" altLang="zh-TW" sz="1200" dirty="0" smtClean="0">
                <a:solidFill>
                  <a:schemeClr val="bg1"/>
                </a:solidFill>
              </a:rPr>
              <a:t>Confidential.   </a:t>
            </a:r>
          </a:p>
        </p:txBody>
      </p:sp>
      <p:pic>
        <p:nvPicPr>
          <p:cNvPr id="20" name="圖片 19" descr="AAEON-Logo-with-White-Board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643834" y="214290"/>
            <a:ext cx="1321275" cy="527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9B4E-67C6-4AAA-88F1-D914DE1CCD92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5E92-B38B-428B-8818-9AC3229C607A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8F4C-330F-4403-8C5E-2B27987A2EAE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E967-2FF9-4923-B476-338AE49BD24A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2"/>
          </p:nvPr>
        </p:nvSpPr>
        <p:spPr>
          <a:xfrm>
            <a:off x="3124200" y="6350023"/>
            <a:ext cx="2895600" cy="365125"/>
          </a:xfrm>
        </p:spPr>
        <p:txBody>
          <a:bodyPr/>
          <a:lstStyle>
            <a:lvl1pPr>
              <a:defRPr sz="1400"/>
            </a:lvl1pPr>
          </a:lstStyle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D33B-9D8F-4094-8E4E-85A51DD7FEF2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F999-71D4-4463-AF78-FFC133E2F117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852C-E0F9-4169-AB41-211B575677FF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0BB1-AC8C-43F3-9AE6-CFE75E85D384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05B-AE73-4CDE-A826-5EDFDB8897EF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9D8-0D91-454E-BEAC-F0573494EE96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Subtitle</a:t>
            </a:r>
            <a:endParaRPr lang="zh-TW" altLang="en-US" sz="3800" b="1" dirty="0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" name="內容版面配置區 12"/>
          <p:cNvSpPr>
            <a:spLocks noGrp="1"/>
          </p:cNvSpPr>
          <p:nvPr userDrawn="1"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First Layer</a:t>
            </a:r>
          </a:p>
          <a:p>
            <a:pPr lvl="1"/>
            <a:r>
              <a:rPr lang="en-US" altLang="zh-TW" dirty="0" smtClean="0"/>
              <a:t>Second Layer</a:t>
            </a:r>
          </a:p>
          <a:p>
            <a:pPr lvl="2"/>
            <a:r>
              <a:rPr lang="en-US" altLang="zh-TW" dirty="0" smtClean="0"/>
              <a:t>Third Layer</a:t>
            </a:r>
          </a:p>
          <a:p>
            <a:pPr lvl="3"/>
            <a:r>
              <a:rPr lang="en-US" altLang="zh-TW" dirty="0" smtClean="0"/>
              <a:t>Forth Layer</a:t>
            </a:r>
            <a:endParaRPr lang="zh-TW" altLang="en-US" dirty="0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3643306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D25E56D8-8B50-4FDB-9F98-3FF1451E0322}" type="datetime1">
              <a:rPr lang="zh-TW" altLang="en-US" smtClean="0"/>
              <a:pPr>
                <a:defRPr/>
              </a:pPr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6A77E-F6FA-477B-9B9E-43FEF820ED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46063"/>
            <a:ext cx="7773988" cy="5849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6712C-F8CC-46E7-8881-60F591205C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4C6C-A5C5-43B5-9518-727AD397D87F}" type="datetime1">
              <a:rPr lang="zh-TW" altLang="en-US" smtClean="0"/>
              <a:pPr>
                <a:defRPr/>
              </a:pPr>
              <a:t>2014/5/13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34011-9A65-419A-A30F-B88C7F96D7E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C979A-2689-4F2A-9F10-AF90320625CE}" type="datetime1">
              <a:rPr lang="zh-TW" altLang="en-US" smtClean="0"/>
              <a:pPr>
                <a:defRPr/>
              </a:pPr>
              <a:t>2014/5/13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91356-9BFF-4101-B05B-0CA6CF729E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C2F0-B72E-4975-B32F-859AE4862C2E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9B4E-67C6-4AAA-88F1-D914DE1CCD92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D5E92-B38B-428B-8818-9AC3229C607A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8F4C-330F-4403-8C5E-2B27987A2EAE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E967-2FF9-4923-B476-338AE49BD24A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2"/>
          </p:nvPr>
        </p:nvSpPr>
        <p:spPr>
          <a:xfrm>
            <a:off x="3124200" y="6350023"/>
            <a:ext cx="2895600" cy="365125"/>
          </a:xfrm>
        </p:spPr>
        <p:txBody>
          <a:bodyPr/>
          <a:lstStyle>
            <a:lvl1pPr>
              <a:defRPr sz="1400"/>
            </a:lvl1pPr>
          </a:lstStyle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F999-71D4-4463-AF78-FFC133E2F117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852C-E0F9-4169-AB41-211B575677FF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113DC-560B-4055-B1F0-1A045A61EC56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 descr="AAEON-Logo-with-White-Board.png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7643834" y="214290"/>
            <a:ext cx="1321275" cy="527542"/>
          </a:xfrm>
          <a:prstGeom prst="rect">
            <a:avLst/>
          </a:prstGeom>
        </p:spPr>
      </p:pic>
      <p:grpSp>
        <p:nvGrpSpPr>
          <p:cNvPr id="11" name="群組 9"/>
          <p:cNvGrpSpPr/>
          <p:nvPr userDrawn="1"/>
        </p:nvGrpSpPr>
        <p:grpSpPr>
          <a:xfrm>
            <a:off x="4045" y="6429396"/>
            <a:ext cx="9139987" cy="428628"/>
            <a:chOff x="4045" y="6429396"/>
            <a:chExt cx="9139987" cy="428628"/>
          </a:xfrm>
        </p:grpSpPr>
        <p:sp>
          <p:nvSpPr>
            <p:cNvPr id="12" name="矩形 11"/>
            <p:cNvSpPr/>
            <p:nvPr/>
          </p:nvSpPr>
          <p:spPr>
            <a:xfrm>
              <a:off x="357158" y="6429396"/>
              <a:ext cx="5715040" cy="428604"/>
            </a:xfrm>
            <a:prstGeom prst="rect">
              <a:avLst/>
            </a:prstGeom>
            <a:solidFill>
              <a:srgbClr val="80AB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072198" y="6429396"/>
              <a:ext cx="3071834" cy="4286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4045" y="6429396"/>
              <a:ext cx="424551" cy="428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投影片編號版面配置區 5"/>
          <p:cNvSpPr txBox="1">
            <a:spLocks/>
          </p:cNvSpPr>
          <p:nvPr userDrawn="1"/>
        </p:nvSpPr>
        <p:spPr>
          <a:xfrm>
            <a:off x="6786578" y="6429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E740E9EC-BF4D-4F1B-BD99-B34175EE1192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714348" y="6557421"/>
            <a:ext cx="6715172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altLang="zh-TW" sz="1200" b="1" dirty="0" smtClean="0">
                <a:solidFill>
                  <a:schemeClr val="tx2"/>
                </a:solidFill>
              </a:rPr>
              <a:t>AAEON 2014</a:t>
            </a:r>
            <a:r>
              <a:rPr lang="en-US" altLang="zh-TW" sz="1200" b="1" baseline="0" dirty="0" smtClean="0">
                <a:solidFill>
                  <a:schemeClr val="tx2"/>
                </a:solidFill>
              </a:rPr>
              <a:t> </a:t>
            </a:r>
            <a:r>
              <a:rPr lang="en-US" altLang="zh-TW" sz="1200" b="1" dirty="0" smtClean="0">
                <a:solidFill>
                  <a:schemeClr val="tx2"/>
                </a:solidFill>
              </a:rPr>
              <a:t>COMPANY PRESENTATION      </a:t>
            </a:r>
            <a:r>
              <a:rPr lang="en-US" altLang="zh-TW" sz="1200" dirty="0" smtClean="0">
                <a:solidFill>
                  <a:schemeClr val="bg1"/>
                </a:solidFill>
              </a:rPr>
              <a:t>©AAEON</a:t>
            </a:r>
            <a:r>
              <a:rPr lang="en-US" altLang="zh-TW" sz="1200" baseline="0" dirty="0" smtClean="0">
                <a:solidFill>
                  <a:schemeClr val="bg1"/>
                </a:solidFill>
              </a:rPr>
              <a:t> Technology Inc.     All rights reserved.  </a:t>
            </a:r>
            <a:r>
              <a:rPr lang="en-US" altLang="zh-TW" sz="1200" dirty="0" smtClean="0">
                <a:solidFill>
                  <a:schemeClr val="bg1"/>
                </a:solidFill>
              </a:rPr>
              <a:t>Confidential.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113DC-560B-4055-B1F0-1A045A61EC56}" type="datetime1">
              <a:rPr lang="zh-TW" altLang="en-US" smtClean="0"/>
              <a:pPr/>
              <a:t>2014/5/13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0B96E-807A-47F8-A9E4-68D5570DB9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61.pn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8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3.png"/><Relationship Id="rId5" Type="http://schemas.openxmlformats.org/officeDocument/2006/relationships/slide" Target="slide28.xml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9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jpe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wmf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jpe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6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gi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6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2300326" y="3071810"/>
            <a:ext cx="7772400" cy="11430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AAEON 2014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a member of the ASUS Group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42910" y="192880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</a:rPr>
              <a:t>The Company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285984" y="4071942"/>
            <a:ext cx="2428892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Part 2</a:t>
            </a:r>
            <a:endParaRPr kumimoji="0" lang="zh-TW" altLang="en-US" sz="66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86578" y="4857760"/>
            <a:ext cx="1498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/>
              <a:t>March, 2014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:\Job Backup\Roadmap\Network Appliance\Materials\com console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23985" y="3060718"/>
            <a:ext cx="6562725" cy="2868612"/>
          </a:xfrm>
          <a:prstGeom prst="rect">
            <a:avLst/>
          </a:prstGeom>
          <a:noFill/>
          <a:effectLst>
            <a:outerShdw blurRad="254000" dist="63500" dir="18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200" b="1" dirty="0" smtClean="0">
                <a:solidFill>
                  <a:schemeClr val="accent1">
                    <a:lumMod val="75000"/>
                  </a:schemeClr>
                </a:solidFill>
              </a:rPr>
              <a:t>Network Appliance HW Features (2)</a:t>
            </a:r>
            <a:endParaRPr lang="zh-TW" altLang="en-US" sz="4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71610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Console Redirection</a:t>
            </a:r>
            <a:endParaRPr lang="zh-TW" altLang="en-US" sz="2800" b="1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Most AAEON FWS Series allow the BIOS to be configured from the serial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port. It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is additional hardware that remotely replicates the computer's VGA monitor and keyboard.</a:t>
            </a:r>
            <a:endParaRPr lang="zh-TW" altLang="en-US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57438" y="2928938"/>
            <a:ext cx="3929062" cy="3236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200" b="1" dirty="0" smtClean="0">
                <a:solidFill>
                  <a:schemeClr val="accent1">
                    <a:lumMod val="75000"/>
                  </a:schemeClr>
                </a:solidFill>
              </a:rPr>
              <a:t>Network Appliance HW Features (3)</a:t>
            </a:r>
            <a:endParaRPr lang="zh-TW" altLang="en-US" sz="4200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Remote Boot From LAN (PXE)</a:t>
            </a:r>
            <a:endParaRPr lang="zh-TW" altLang="en-US" sz="2800" b="1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PXE booting is one of the many ways you can boot a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computer, (embedded device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or just about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anything (even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toaster oven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) entirely from the network without any form of storage on the destination computer (RAM aside).</a:t>
            </a:r>
            <a:endParaRPr lang="zh-TW" altLang="en-US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3132146"/>
            <a:ext cx="76771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200" b="1" dirty="0" smtClean="0">
                <a:solidFill>
                  <a:schemeClr val="accent1">
                    <a:lumMod val="75000"/>
                  </a:schemeClr>
                </a:solidFill>
              </a:rPr>
              <a:t>Network Appliance HW Features (4)</a:t>
            </a:r>
            <a:endParaRPr lang="zh-TW" altLang="en-US" sz="4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LCM </a:t>
            </a: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&amp; Key Pad </a:t>
            </a: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Control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1. 2 x 16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2. Easy &amp; Quick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Operation</a:t>
            </a:r>
            <a:endParaRPr lang="en-US" altLang="zh-TW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3. Customize for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Customer’s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AP</a:t>
            </a:r>
            <a:endParaRPr lang="zh-TW" altLang="en-US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endParaRPr lang="zh-TW" altLang="en-US" sz="2800" b="1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13" name="內容版面配置區 11"/>
          <p:cNvSpPr txBox="1">
            <a:spLocks/>
          </p:cNvSpPr>
          <p:nvPr/>
        </p:nvSpPr>
        <p:spPr>
          <a:xfrm>
            <a:off x="457200" y="4600597"/>
            <a:ext cx="8229600" cy="1114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F0000"/>
              </a:buClr>
              <a:buSzPct val="80000"/>
            </a:pPr>
            <a:r>
              <a:rPr lang="en-US" altLang="zh-TW" sz="28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Software Program Button</a:t>
            </a:r>
            <a:endParaRPr lang="zh-TW" altLang="en-US" sz="2800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Programmable to call software via the PC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bus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to mark system back to default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setting</a:t>
            </a:r>
            <a:endParaRPr lang="en-US" altLang="zh-TW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Arial" pitchFamily="34" charset="0"/>
              <a:buNone/>
              <a:tabLst/>
              <a:defRPr/>
            </a:pPr>
            <a:endParaRPr kumimoji="0" lang="zh-TW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14" y="2857496"/>
            <a:ext cx="653512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200" b="1" dirty="0" smtClean="0">
                <a:solidFill>
                  <a:schemeClr val="accent1">
                    <a:lumMod val="75000"/>
                  </a:schemeClr>
                </a:solidFill>
              </a:rPr>
              <a:t>Network Appliance HW Features (5)</a:t>
            </a:r>
            <a:endParaRPr lang="zh-TW" altLang="en-US" sz="4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174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Unified Threat Management (UTM)</a:t>
            </a:r>
            <a:endParaRPr lang="zh-TW" altLang="en-US" sz="2800" b="1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UTM is the evolution of the traditional firewall into an all-inclusive security product capable of performing multiple security functions within a single appliance.</a:t>
            </a:r>
            <a:endParaRPr lang="zh-TW" altLang="en-US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Network Applications (1)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Virtual Private Network (VPN</a:t>
            </a: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VPN extends a private network and the resources contained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therein, across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public networks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such as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the Internet.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VPN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enables a host computer to send and receive data across shared or public networks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with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all the functionality, security and management policies of the private network.</a:t>
            </a:r>
            <a:endParaRPr lang="zh-TW" altLang="en-US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endParaRPr lang="zh-TW" altLang="en-US" sz="2800" b="1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dirty="0"/>
          </a:p>
        </p:txBody>
      </p:sp>
      <p:pic>
        <p:nvPicPr>
          <p:cNvPr id="32773" name="Picture 2" descr="File:Virtual Private Network overview.sv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2231" y="3429000"/>
            <a:ext cx="4877223" cy="291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http://thecybersaviours.com/wp-content/uploads/2012/03/Typical-locations-for-an-intrusion-detection-system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81300"/>
            <a:ext cx="50450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Network Applications (2)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Intrusion Detection System (IDS</a:t>
            </a: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 device or software application that monitors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networks and systems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for malicious activities or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violations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and produces reports to a Management Station.</a:t>
            </a:r>
            <a:endParaRPr lang="zh-TW" altLang="en-US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endParaRPr lang="zh-TW" altLang="en-US" sz="2800" b="1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33798" name="矩形 12"/>
          <p:cNvSpPr>
            <a:spLocks noChangeArrowheads="1"/>
          </p:cNvSpPr>
          <p:nvPr/>
        </p:nvSpPr>
        <p:spPr bwMode="auto">
          <a:xfrm>
            <a:off x="4787900" y="2857496"/>
            <a:ext cx="406876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 b="1" dirty="0">
                <a:latin typeface="Calibri" pitchFamily="34" charset="0"/>
              </a:rPr>
              <a:t>IDS over </a:t>
            </a:r>
            <a:r>
              <a:rPr kumimoji="0" lang="en-US" altLang="zh-TW" sz="1200" b="1" dirty="0" smtClean="0">
                <a:latin typeface="Calibri" pitchFamily="34" charset="0"/>
              </a:rPr>
              <a:t>Firewall</a:t>
            </a:r>
            <a:endParaRPr kumimoji="0" lang="en-US" altLang="zh-TW" sz="1200" b="1" dirty="0">
              <a:latin typeface="Calibri" pitchFamily="34" charset="0"/>
            </a:endParaRPr>
          </a:p>
          <a:p>
            <a:endParaRPr kumimoji="0" lang="en-US" altLang="zh-TW" sz="1200" dirty="0">
              <a:latin typeface="Calibri" pitchFamily="34" charset="0"/>
            </a:endParaRPr>
          </a:p>
          <a:p>
            <a:r>
              <a:rPr kumimoji="0" lang="en-US" altLang="zh-TW" sz="1200" dirty="0">
                <a:latin typeface="Calibri" pitchFamily="34" charset="0"/>
              </a:rPr>
              <a:t>Firewalls are like </a:t>
            </a:r>
            <a:r>
              <a:rPr kumimoji="0" lang="en-US" altLang="zh-TW" sz="1200" dirty="0" smtClean="0">
                <a:latin typeface="Calibri" pitchFamily="34" charset="0"/>
              </a:rPr>
              <a:t>front </a:t>
            </a:r>
            <a:r>
              <a:rPr kumimoji="0" lang="en-US" altLang="zh-TW" sz="1200" dirty="0">
                <a:latin typeface="Calibri" pitchFamily="34" charset="0"/>
              </a:rPr>
              <a:t>doors. They guard </a:t>
            </a:r>
            <a:r>
              <a:rPr kumimoji="0" lang="en-US" altLang="zh-TW" sz="1200" dirty="0" smtClean="0">
                <a:latin typeface="Calibri" pitchFamily="34" charset="0"/>
              </a:rPr>
              <a:t>well </a:t>
            </a:r>
            <a:r>
              <a:rPr kumimoji="0" lang="en-US" altLang="zh-TW" sz="1200" dirty="0">
                <a:latin typeface="Calibri" pitchFamily="34" charset="0"/>
              </a:rPr>
              <a:t>but not against </a:t>
            </a:r>
            <a:r>
              <a:rPr kumimoji="0" lang="en-US" altLang="zh-TW" sz="1200" dirty="0" smtClean="0">
                <a:latin typeface="Calibri" pitchFamily="34" charset="0"/>
              </a:rPr>
              <a:t>back doors </a:t>
            </a:r>
            <a:r>
              <a:rPr kumimoji="0" lang="en-US" altLang="zh-TW" sz="1200" dirty="0">
                <a:latin typeface="Calibri" pitchFamily="34" charset="0"/>
              </a:rPr>
              <a:t>that might be existing in the infrastructure. </a:t>
            </a:r>
            <a:r>
              <a:rPr kumimoji="0" lang="en-US" altLang="zh-TW" sz="1200" dirty="0" smtClean="0">
                <a:latin typeface="Calibri" pitchFamily="34" charset="0"/>
              </a:rPr>
              <a:t> Malicious </a:t>
            </a:r>
            <a:r>
              <a:rPr kumimoji="0" lang="en-US" altLang="zh-TW" sz="1200" dirty="0">
                <a:latin typeface="Calibri" pitchFamily="34" charset="0"/>
              </a:rPr>
              <a:t>hackers and script kiddies </a:t>
            </a:r>
            <a:r>
              <a:rPr kumimoji="0" lang="en-US" altLang="zh-TW" sz="1200" dirty="0" smtClean="0">
                <a:latin typeface="Calibri" pitchFamily="34" charset="0"/>
              </a:rPr>
              <a:t>can find </a:t>
            </a:r>
            <a:r>
              <a:rPr kumimoji="0" lang="en-US" altLang="zh-TW" sz="1200" dirty="0">
                <a:latin typeface="Calibri" pitchFamily="34" charset="0"/>
              </a:rPr>
              <a:t>the smallest bugs in some system </a:t>
            </a:r>
            <a:r>
              <a:rPr kumimoji="0" lang="en-US" altLang="zh-TW" sz="1200" dirty="0" smtClean="0">
                <a:latin typeface="Calibri" pitchFamily="34" charset="0"/>
              </a:rPr>
              <a:t>applications </a:t>
            </a:r>
            <a:r>
              <a:rPr kumimoji="0" lang="en-US" altLang="zh-TW" sz="1200" dirty="0">
                <a:latin typeface="Calibri" pitchFamily="34" charset="0"/>
              </a:rPr>
              <a:t>and </a:t>
            </a:r>
            <a:r>
              <a:rPr kumimoji="0" lang="en-US" altLang="zh-TW" sz="1200" dirty="0" smtClean="0">
                <a:latin typeface="Calibri" pitchFamily="34" charset="0"/>
              </a:rPr>
              <a:t>silently </a:t>
            </a:r>
            <a:r>
              <a:rPr kumimoji="0" lang="en-US" altLang="zh-TW" sz="1200" dirty="0">
                <a:latin typeface="Calibri" pitchFamily="34" charset="0"/>
              </a:rPr>
              <a:t>create a </a:t>
            </a:r>
            <a:r>
              <a:rPr kumimoji="0" lang="en-US" altLang="zh-TW" sz="1200" dirty="0" smtClean="0">
                <a:latin typeface="Calibri" pitchFamily="34" charset="0"/>
              </a:rPr>
              <a:t>back-door </a:t>
            </a:r>
            <a:r>
              <a:rPr kumimoji="0" lang="en-US" altLang="zh-TW" sz="1200" dirty="0">
                <a:latin typeface="Calibri" pitchFamily="34" charset="0"/>
              </a:rPr>
              <a:t>in the infrastructure. </a:t>
            </a:r>
            <a:r>
              <a:rPr kumimoji="0" lang="en-US" altLang="zh-TW" sz="1200" dirty="0" smtClean="0">
                <a:latin typeface="Calibri" pitchFamily="34" charset="0"/>
              </a:rPr>
              <a:t>At that point, </a:t>
            </a:r>
            <a:r>
              <a:rPr kumimoji="0" lang="en-US" altLang="zh-TW" sz="1200" dirty="0">
                <a:latin typeface="Calibri" pitchFamily="34" charset="0"/>
              </a:rPr>
              <a:t>the firewall capability starts </a:t>
            </a:r>
            <a:r>
              <a:rPr kumimoji="0" lang="en-US" altLang="zh-TW" sz="1200" dirty="0" smtClean="0">
                <a:latin typeface="Calibri" pitchFamily="34" charset="0"/>
              </a:rPr>
              <a:t>to suffer.</a:t>
            </a:r>
            <a:endParaRPr kumimoji="0" lang="en-US" altLang="zh-TW" sz="1200" dirty="0">
              <a:latin typeface="Calibri" pitchFamily="34" charset="0"/>
            </a:endParaRPr>
          </a:p>
        </p:txBody>
      </p:sp>
      <p:sp>
        <p:nvSpPr>
          <p:cNvPr id="33799" name="矩形 13"/>
          <p:cNvSpPr>
            <a:spLocks noChangeArrowheads="1"/>
          </p:cNvSpPr>
          <p:nvPr/>
        </p:nvSpPr>
        <p:spPr bwMode="auto">
          <a:xfrm>
            <a:off x="4786313" y="4572000"/>
            <a:ext cx="407196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200" b="1" dirty="0">
                <a:latin typeface="Calibri" pitchFamily="34" charset="0"/>
              </a:rPr>
              <a:t>IPS over </a:t>
            </a:r>
            <a:r>
              <a:rPr kumimoji="0" lang="en-US" altLang="zh-TW" sz="1200" b="1" dirty="0" smtClean="0">
                <a:latin typeface="Calibri" pitchFamily="34" charset="0"/>
              </a:rPr>
              <a:t>IDS</a:t>
            </a:r>
            <a:endParaRPr kumimoji="0" lang="en-US" altLang="zh-TW" sz="1200" b="1" dirty="0">
              <a:latin typeface="Calibri" pitchFamily="34" charset="0"/>
            </a:endParaRPr>
          </a:p>
          <a:p>
            <a:endParaRPr kumimoji="0" lang="en-US" altLang="zh-TW" sz="1200" dirty="0">
              <a:latin typeface="Calibri" pitchFamily="34" charset="0"/>
            </a:endParaRPr>
          </a:p>
          <a:p>
            <a:r>
              <a:rPr kumimoji="0" lang="en-US" altLang="zh-TW" sz="1200" dirty="0">
                <a:latin typeface="Calibri" pitchFamily="34" charset="0"/>
              </a:rPr>
              <a:t>Intrusion Prevention Systems (IPS) are extensions to IDS which in addition to monitoring the network traffic</a:t>
            </a:r>
            <a:r>
              <a:rPr kumimoji="0" lang="en-US" altLang="zh-TW" sz="1200" dirty="0" smtClean="0">
                <a:latin typeface="Calibri" pitchFamily="34" charset="0"/>
              </a:rPr>
              <a:t>, </a:t>
            </a:r>
            <a:r>
              <a:rPr kumimoji="0" lang="en-US" altLang="zh-TW" sz="1200" dirty="0">
                <a:latin typeface="Calibri" pitchFamily="34" charset="0"/>
              </a:rPr>
              <a:t>can further prevent/block intrusions </a:t>
            </a:r>
            <a:r>
              <a:rPr kumimoji="0" lang="en-US" altLang="zh-TW" sz="1200" dirty="0" smtClean="0">
                <a:latin typeface="Calibri" pitchFamily="34" charset="0"/>
              </a:rPr>
              <a:t>in the </a:t>
            </a:r>
            <a:r>
              <a:rPr kumimoji="0" lang="en-US" altLang="zh-TW" sz="1200" dirty="0">
                <a:latin typeface="Calibri" pitchFamily="34" charset="0"/>
              </a:rPr>
              <a:t>future. IPS </a:t>
            </a:r>
            <a:r>
              <a:rPr kumimoji="0" lang="en-US" altLang="zh-TW" sz="1200" dirty="0" smtClean="0">
                <a:latin typeface="Calibri" pitchFamily="34" charset="0"/>
              </a:rPr>
              <a:t>can </a:t>
            </a:r>
            <a:r>
              <a:rPr kumimoji="0" lang="en-US" altLang="zh-TW" sz="1200" dirty="0">
                <a:latin typeface="Calibri" pitchFamily="34" charset="0"/>
              </a:rPr>
              <a:t>trigger alarms, drop packets and sometimes even reset connections if any malicious activity is detected.</a:t>
            </a:r>
            <a:endParaRPr kumimoji="0" lang="zh-TW" altLang="en-US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Network Applications (3)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Intrusion Prevention Systems (IPS</a:t>
            </a:r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Network security appliances that monitor network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and system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activities for malicious activity. The main functions of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Intrusion Prevention Systems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are to </a:t>
            </a:r>
            <a:r>
              <a:rPr lang="en-US" altLang="zh-TW" sz="1800" dirty="0" smtClean="0">
                <a:solidFill>
                  <a:srgbClr val="4F81BD">
                    <a:lumMod val="50000"/>
                  </a:srgbClr>
                </a:solidFill>
                <a:latin typeface="Calibri" pitchFamily="34" charset="0"/>
              </a:rPr>
              <a:t>identify, log, attempt to block/stop and report malicious activities.</a:t>
            </a:r>
            <a:endParaRPr lang="zh-TW" altLang="en-US" sz="1800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sz="2800" b="1" dirty="0" smtClean="0">
              <a:solidFill>
                <a:srgbClr val="4F81BD">
                  <a:lumMod val="50000"/>
                </a:srgbClr>
              </a:solidFill>
              <a:latin typeface="Calibri" pitchFamily="34" charset="0"/>
            </a:endParaRPr>
          </a:p>
          <a:p>
            <a:pPr>
              <a:buNone/>
            </a:pPr>
            <a:endParaRPr lang="zh-TW" altLang="en-US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3000375"/>
            <a:ext cx="4821237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3"/>
          <p:cNvSpPr>
            <a:spLocks noGrp="1"/>
          </p:cNvSpPr>
          <p:nvPr>
            <p:ph type="title"/>
          </p:nvPr>
        </p:nvSpPr>
        <p:spPr>
          <a:xfrm>
            <a:off x="485804" y="274638"/>
            <a:ext cx="8229600" cy="10795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Network Applications (4)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843" name="文字方塊 9"/>
          <p:cNvSpPr txBox="1">
            <a:spLocks noChangeArrowheads="1"/>
          </p:cNvSpPr>
          <p:nvPr/>
        </p:nvSpPr>
        <p:spPr bwMode="auto">
          <a:xfrm>
            <a:off x="428596" y="1257302"/>
            <a:ext cx="17866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80000"/>
            </a:pPr>
            <a:r>
              <a:rPr kumimoji="0" lang="en-US" altLang="zh-TW" sz="2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IPS vs. IDS</a:t>
            </a:r>
            <a:endParaRPr kumimoji="0" lang="zh-TW" altLang="en-US" sz="28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11188" y="1757368"/>
          <a:ext cx="8389968" cy="4529152"/>
        </p:xfrm>
        <a:graphic>
          <a:graphicData uri="http://schemas.openxmlformats.org/drawingml/2006/table">
            <a:tbl>
              <a:tblPr/>
              <a:tblGrid>
                <a:gridCol w="1337222"/>
                <a:gridCol w="2597519"/>
                <a:gridCol w="803643"/>
                <a:gridCol w="2794328"/>
                <a:gridCol w="857256"/>
              </a:tblGrid>
              <a:tr h="231653">
                <a:tc rowSpan="2">
                  <a:txBody>
                    <a:bodyPr/>
                    <a:lstStyle/>
                    <a:p>
                      <a:pPr marL="825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Objective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IPS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IDS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06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In-line, Automatic Block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Priority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1000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4975" algn="l"/>
                        </a:tabLst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Out-of-band, Human Alert 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1000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89100" algn="l"/>
                        </a:tabLst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Priority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686782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Stability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122238" marR="0" lvl="0" indent="-60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Crash is catastrophic – network goes down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1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7163" marR="0" lvl="0" indent="-65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Crash is annoying to security analysts who lose visibility – but no impact on network or apps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4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02491">
                <a:tc>
                  <a:txBody>
                    <a:bodyPr/>
                    <a:lstStyle/>
                    <a:p>
                      <a:pPr marL="698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Performance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122238" marR="0" lvl="0" indent="-60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Processing designed for peak network load (</a:t>
                      </a:r>
                      <a:r>
                        <a:rPr kumimoji="0" lang="en-US" altLang="zh-TW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Gbps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)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122238" marR="0" lvl="0" indent="-60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Small memory buffers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122238" marR="0" lvl="0" indent="-60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(µ</a:t>
                      </a:r>
                      <a:r>
                        <a:rPr kumimoji="0" lang="en-US" altLang="zh-TW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secs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 of latency)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122238" marR="0" lvl="0" indent="-60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Above required for interior network deployment and application transparency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2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7163" marR="0" lvl="0" indent="-65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Processing designed for average network loads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157163" marR="0" lvl="0" indent="-65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Large memory buffers to absorb traffic bursts, creating seconds to minutes of latency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  <a:p>
                      <a:pPr marL="157163" marR="0" lvl="0" indent="-65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Above okay since out-of-band and well within human response time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20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3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73808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Accuracy –False Positives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122238" marR="0" lvl="0" indent="-60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False blocks @ </a:t>
                      </a:r>
                      <a:r>
                        <a:rPr kumimoji="0" lang="en-US" altLang="zh-TW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Gbps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 rates and thousands of filters—kills applications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3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7163" marR="0" lvl="0" indent="-65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Burdens security analysts with chasing false alarms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2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73808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Accuracy –False Negatives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122238" marR="0" lvl="0" indent="-603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Preventing automatic blocking of good traffic trumps failure to detect anomalies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4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7163" marR="0" lvl="0" indent="-65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Missed anomalies may be missed attacks(information is power)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1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Firewall Application Diagram (1)</a:t>
            </a:r>
            <a:endParaRPr lang="zh-TW" altLang="en-US" dirty="0"/>
          </a:p>
        </p:txBody>
      </p:sp>
      <p:pic>
        <p:nvPicPr>
          <p:cNvPr id="32771" name="內容版面配置區 10" descr="2.png"/>
          <p:cNvPicPr>
            <a:picLocks noGrp="1" noChangeAspect="1"/>
          </p:cNvPicPr>
          <p:nvPr>
            <p:ph idx="4294967295"/>
          </p:nvPr>
        </p:nvPicPr>
        <p:blipFill>
          <a:blip r:embed="rId3" cstate="email"/>
          <a:stretch>
            <a:fillRect/>
          </a:stretch>
        </p:blipFill>
        <p:spPr>
          <a:xfrm>
            <a:off x="3576638" y="1736725"/>
            <a:ext cx="5567362" cy="4192588"/>
          </a:xfrm>
          <a:effectLst>
            <a:softEdge rad="112500"/>
          </a:effectLst>
        </p:spPr>
      </p:pic>
      <p:pic>
        <p:nvPicPr>
          <p:cNvPr id="9" name="Picture 58" descr="FWS-2150-3D-Front-CMYK拷貝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14750" y="2498725"/>
            <a:ext cx="1404938" cy="5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5" descr="FWS-7800-3D-IO-Open-Front-01-T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63" y="2151063"/>
            <a:ext cx="2600325" cy="106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橢圓形圖說文字 10"/>
          <p:cNvSpPr/>
          <p:nvPr/>
        </p:nvSpPr>
        <p:spPr>
          <a:xfrm>
            <a:off x="928688" y="1698625"/>
            <a:ext cx="4500562" cy="1801813"/>
          </a:xfrm>
          <a:prstGeom prst="wedgeEllipseCallout">
            <a:avLst>
              <a:gd name="adj1" fmla="val 45433"/>
              <a:gd name="adj2" fmla="val 49571"/>
            </a:avLst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895" name="文字方塊 11"/>
          <p:cNvSpPr txBox="1">
            <a:spLocks noChangeArrowheads="1"/>
          </p:cNvSpPr>
          <p:nvPr/>
        </p:nvSpPr>
        <p:spPr bwMode="auto">
          <a:xfrm>
            <a:off x="2514600" y="3121025"/>
            <a:ext cx="2271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400" b="1" dirty="0">
                <a:solidFill>
                  <a:srgbClr val="C00000"/>
                </a:solidFill>
                <a:latin typeface="Calibri" pitchFamily="34" charset="0"/>
              </a:rPr>
              <a:t>FWS-7200 &amp; FWS-2200</a:t>
            </a:r>
            <a:endParaRPr kumimoji="0" lang="zh-TW" altLang="en-US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Firewall Application Diagram (2)</a:t>
            </a:r>
            <a:endParaRPr lang="zh-TW" altLang="en-US" dirty="0"/>
          </a:p>
        </p:txBody>
      </p:sp>
      <p:pic>
        <p:nvPicPr>
          <p:cNvPr id="33795" name="內容版面配置區 11" descr="未命名.png"/>
          <p:cNvPicPr>
            <a:picLocks noGrp="1" noChangeAspect="1"/>
          </p:cNvPicPr>
          <p:nvPr>
            <p:ph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785918" y="1263650"/>
            <a:ext cx="7272337" cy="5135563"/>
          </a:xfrm>
          <a:effectLst>
            <a:softEdge rad="112500"/>
          </a:effectLst>
        </p:spPr>
      </p:pic>
      <p:pic>
        <p:nvPicPr>
          <p:cNvPr id="4" name="Picture 26" descr="FWS-816B-3D-front-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" y="2214563"/>
            <a:ext cx="2143125" cy="87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2" descr="FWS-2300-3D-Front01拷貝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85938" y="5500688"/>
            <a:ext cx="1325562" cy="50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橢圓形圖說文字 5"/>
          <p:cNvSpPr/>
          <p:nvPr/>
        </p:nvSpPr>
        <p:spPr>
          <a:xfrm>
            <a:off x="357158" y="1928802"/>
            <a:ext cx="2500330" cy="1357322"/>
          </a:xfrm>
          <a:prstGeom prst="wedgeEllipseCallout">
            <a:avLst>
              <a:gd name="adj1" fmla="val 96388"/>
              <a:gd name="adj2" fmla="val 53367"/>
            </a:avLst>
          </a:prstGeom>
          <a:noFill/>
          <a:ln w="12700">
            <a:solidFill>
              <a:schemeClr val="accent1">
                <a:lumMod val="9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形圖說文字 7"/>
          <p:cNvSpPr/>
          <p:nvPr/>
        </p:nvSpPr>
        <p:spPr>
          <a:xfrm>
            <a:off x="1571604" y="5286388"/>
            <a:ext cx="1795474" cy="928694"/>
          </a:xfrm>
          <a:prstGeom prst="wedgeEllipseCallout">
            <a:avLst>
              <a:gd name="adj1" fmla="val 54352"/>
              <a:gd name="adj2" fmla="val -107609"/>
            </a:avLst>
          </a:prstGeom>
          <a:noFill/>
          <a:ln w="12700">
            <a:solidFill>
              <a:schemeClr val="accent1">
                <a:lumMod val="9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357554" y="2571744"/>
            <a:ext cx="4429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Vertical Applications and Solutions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428596" y="1643050"/>
            <a:ext cx="2428892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Part 2</a:t>
            </a:r>
            <a:endParaRPr kumimoji="0" lang="zh-TW" altLang="en-US" sz="660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2283464"/>
            <a:ext cx="2857520" cy="243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14"/>
          <p:cNvSpPr>
            <a:spLocks noChangeArrowheads="1"/>
          </p:cNvSpPr>
          <p:nvPr/>
        </p:nvSpPr>
        <p:spPr bwMode="auto">
          <a:xfrm>
            <a:off x="1428750" y="6000750"/>
            <a:ext cx="776288" cy="3413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kumimoji="0" lang="en-US" altLang="zh-TW" sz="1600" b="1" dirty="0">
                <a:solidFill>
                  <a:srgbClr val="000099"/>
                </a:solidFill>
                <a:latin typeface="+mn-lt"/>
              </a:rPr>
              <a:t>Q4/13’</a:t>
            </a:r>
          </a:p>
        </p:txBody>
      </p:sp>
      <p:grpSp>
        <p:nvGrpSpPr>
          <p:cNvPr id="2" name="群組 40"/>
          <p:cNvGrpSpPr>
            <a:grpSpLocks/>
          </p:cNvGrpSpPr>
          <p:nvPr/>
        </p:nvGrpSpPr>
        <p:grpSpPr bwMode="auto">
          <a:xfrm>
            <a:off x="7308850" y="4948238"/>
            <a:ext cx="1439863" cy="962025"/>
            <a:chOff x="7429520" y="4929194"/>
            <a:chExt cx="1439860" cy="962452"/>
          </a:xfrm>
        </p:grpSpPr>
        <p:sp>
          <p:nvSpPr>
            <p:cNvPr id="46131" name="Rectangle 23"/>
            <p:cNvSpPr>
              <a:spLocks noChangeArrowheads="1"/>
            </p:cNvSpPr>
            <p:nvPr/>
          </p:nvSpPr>
          <p:spPr bwMode="auto">
            <a:xfrm>
              <a:off x="7429520" y="5000682"/>
              <a:ext cx="288922" cy="216039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167" name="Text Box 24"/>
            <p:cNvSpPr txBox="1">
              <a:spLocks noChangeArrowheads="1"/>
            </p:cNvSpPr>
            <p:nvPr/>
          </p:nvSpPr>
          <p:spPr bwMode="auto">
            <a:xfrm>
              <a:off x="7715269" y="4929194"/>
              <a:ext cx="473074" cy="338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+mn-ea"/>
                </a:rPr>
                <a:t>MP</a:t>
              </a:r>
            </a:p>
          </p:txBody>
        </p:sp>
        <p:sp>
          <p:nvSpPr>
            <p:cNvPr id="46133" name="Rectangle 39"/>
            <p:cNvSpPr>
              <a:spLocks noChangeArrowheads="1"/>
            </p:cNvSpPr>
            <p:nvPr/>
          </p:nvSpPr>
          <p:spPr bwMode="auto">
            <a:xfrm>
              <a:off x="7429520" y="5624380"/>
              <a:ext cx="287335" cy="216039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E2F0B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169" name="Text Box 40"/>
            <p:cNvSpPr txBox="1">
              <a:spLocks noChangeArrowheads="1"/>
            </p:cNvSpPr>
            <p:nvPr/>
          </p:nvSpPr>
          <p:spPr bwMode="auto">
            <a:xfrm>
              <a:off x="7715269" y="5553358"/>
              <a:ext cx="931861" cy="338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+mn-ea"/>
                </a:rPr>
                <a:t>Planning</a:t>
              </a:r>
            </a:p>
          </p:txBody>
        </p:sp>
        <p:sp>
          <p:nvSpPr>
            <p:cNvPr id="15415" name="Rectangle 25"/>
            <p:cNvSpPr>
              <a:spLocks noChangeArrowheads="1"/>
            </p:cNvSpPr>
            <p:nvPr/>
          </p:nvSpPr>
          <p:spPr bwMode="auto">
            <a:xfrm>
              <a:off x="7429520" y="5286540"/>
              <a:ext cx="287337" cy="2159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0" lang="zh-TW" altLang="zh-TW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171" name="Text Box 26"/>
            <p:cNvSpPr txBox="1">
              <a:spLocks noChangeArrowheads="1"/>
            </p:cNvSpPr>
            <p:nvPr/>
          </p:nvSpPr>
          <p:spPr bwMode="auto">
            <a:xfrm>
              <a:off x="7716857" y="5215071"/>
              <a:ext cx="1152523" cy="338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+mn-ea"/>
                </a:rPr>
                <a:t>Developing</a:t>
              </a:r>
            </a:p>
          </p:txBody>
        </p:sp>
      </p:grpSp>
      <p:sp>
        <p:nvSpPr>
          <p:cNvPr id="46085" name="Rectangle 51"/>
          <p:cNvSpPr>
            <a:spLocks noChangeArrowheads="1"/>
          </p:cNvSpPr>
          <p:nvPr/>
        </p:nvSpPr>
        <p:spPr bwMode="auto">
          <a:xfrm>
            <a:off x="71406" y="1606541"/>
            <a:ext cx="9715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defTabSz="915988"/>
            <a:r>
              <a:rPr kumimoji="0" lang="en-US" altLang="zh-TW" sz="1600" b="1" i="1" dirty="0">
                <a:solidFill>
                  <a:srgbClr val="FF0000"/>
                </a:solidFill>
                <a:latin typeface="Calibri" pitchFamily="34" charset="0"/>
              </a:rPr>
              <a:t>19”   </a:t>
            </a:r>
          </a:p>
          <a:p>
            <a:pPr defTabSz="915988"/>
            <a:r>
              <a:rPr kumimoji="0" lang="en-US" altLang="zh-TW" sz="1300" b="1" i="1" dirty="0">
                <a:solidFill>
                  <a:srgbClr val="FF0000"/>
                </a:solidFill>
                <a:latin typeface="Calibri" pitchFamily="34" charset="0"/>
              </a:rPr>
              <a:t>Rackmount</a:t>
            </a:r>
          </a:p>
        </p:txBody>
      </p:sp>
      <p:sp>
        <p:nvSpPr>
          <p:cNvPr id="46086" name="Rectangle 51"/>
          <p:cNvSpPr>
            <a:spLocks noChangeArrowheads="1"/>
          </p:cNvSpPr>
          <p:nvPr/>
        </p:nvSpPr>
        <p:spPr bwMode="auto">
          <a:xfrm>
            <a:off x="144463" y="3165475"/>
            <a:ext cx="82708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defTabSz="915988"/>
            <a:r>
              <a:rPr kumimoji="0" lang="en-US" altLang="zh-TW" sz="1500" b="1" i="1">
                <a:solidFill>
                  <a:srgbClr val="FF0000"/>
                </a:solidFill>
                <a:latin typeface="Calibri" pitchFamily="34" charset="0"/>
              </a:rPr>
              <a:t>Desktop Tower</a:t>
            </a:r>
          </a:p>
        </p:txBody>
      </p:sp>
      <p:sp>
        <p:nvSpPr>
          <p:cNvPr id="46087" name="Line 17"/>
          <p:cNvSpPr>
            <a:spLocks noChangeShapeType="1"/>
          </p:cNvSpPr>
          <p:nvPr/>
        </p:nvSpPr>
        <p:spPr bwMode="auto">
          <a:xfrm flipH="1" flipV="1">
            <a:off x="971550" y="1219200"/>
            <a:ext cx="7938" cy="477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46089" name="Line 18"/>
          <p:cNvSpPr>
            <a:spLocks noChangeShapeType="1"/>
          </p:cNvSpPr>
          <p:nvPr/>
        </p:nvSpPr>
        <p:spPr bwMode="auto">
          <a:xfrm>
            <a:off x="973138" y="5994400"/>
            <a:ext cx="79200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zh-TW" altLang="en-US" sz="160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3" name="直線接點 76"/>
          <p:cNvCxnSpPr>
            <a:cxnSpLocks noChangeShapeType="1"/>
          </p:cNvCxnSpPr>
          <p:nvPr/>
        </p:nvCxnSpPr>
        <p:spPr bwMode="auto">
          <a:xfrm>
            <a:off x="538163" y="3000375"/>
            <a:ext cx="8497887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prstDash val="dash"/>
            <a:round/>
            <a:headEnd/>
            <a:tailEnd/>
          </a:ln>
        </p:spPr>
      </p:cxnSp>
      <p:grpSp>
        <p:nvGrpSpPr>
          <p:cNvPr id="6" name="群組 54"/>
          <p:cNvGrpSpPr>
            <a:grpSpLocks/>
          </p:cNvGrpSpPr>
          <p:nvPr/>
        </p:nvGrpSpPr>
        <p:grpSpPr bwMode="auto">
          <a:xfrm>
            <a:off x="5229225" y="1214438"/>
            <a:ext cx="1914525" cy="1465262"/>
            <a:chOff x="3305175" y="1365250"/>
            <a:chExt cx="1914288" cy="1536700"/>
          </a:xfrm>
        </p:grpSpPr>
        <p:sp>
          <p:nvSpPr>
            <p:cNvPr id="15405" name="Rectangle 13"/>
            <p:cNvSpPr>
              <a:spLocks noChangeArrowheads="1"/>
            </p:cNvSpPr>
            <p:nvPr/>
          </p:nvSpPr>
          <p:spPr bwMode="auto">
            <a:xfrm>
              <a:off x="3305175" y="1653277"/>
              <a:ext cx="1871431" cy="12486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altLang="zh-TW" b="1" dirty="0">
                <a:solidFill>
                  <a:schemeClr val="bg1"/>
                </a:solidFill>
                <a:latin typeface="Verdana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-Intel® i7/i5/i3 + Q87 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-SATAII x 14</a:t>
              </a:r>
              <a:r>
                <a:rPr kumimoji="0" lang="en-US" altLang="zh-TW" sz="1200" dirty="0">
                  <a:solidFill>
                    <a:srgbClr val="FFFF00"/>
                  </a:solidFill>
                  <a:latin typeface="Calibri" pitchFamily="34" charset="0"/>
                </a:rPr>
                <a:t>, </a:t>
              </a:r>
              <a:r>
                <a:rPr kumimoji="0" lang="en-US" altLang="zh-TW" sz="1200" b="1" dirty="0">
                  <a:solidFill>
                    <a:srgbClr val="FF0000"/>
                  </a:solidFill>
                  <a:latin typeface="Calibri" pitchFamily="34" charset="0"/>
                </a:rPr>
                <a:t>RAID 0/1/5/10 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lang="en-US" altLang="zh-TW" sz="1200" dirty="0">
                  <a:latin typeface="Calibri" pitchFamily="34" charset="0"/>
                </a:rPr>
                <a:t>-10 Hot Swap. + OS HDD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sv-SE" altLang="zh-TW" sz="1200" dirty="0">
                  <a:latin typeface="Calibri" pitchFamily="34" charset="0"/>
                </a:rPr>
                <a:t>-VGA x 1, ,</a:t>
              </a:r>
              <a:r>
                <a:rPr kumimoji="0" lang="sv-SE" altLang="zh-TW" sz="1200" b="1" dirty="0">
                  <a:solidFill>
                    <a:srgbClr val="FF0000"/>
                  </a:solidFill>
                  <a:latin typeface="Calibri" pitchFamily="34" charset="0"/>
                </a:rPr>
                <a:t> DP x 1, HDMI x 1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sv-SE" altLang="zh-TW" sz="1200" dirty="0">
                  <a:latin typeface="Calibri" pitchFamily="34" charset="0"/>
                </a:rPr>
                <a:t>- Support USB 3.0 and PoE    </a:t>
              </a:r>
            </a:p>
          </p:txBody>
        </p:sp>
        <p:sp>
          <p:nvSpPr>
            <p:cNvPr id="70" name="Oval 21"/>
            <p:cNvSpPr>
              <a:spLocks noChangeArrowheads="1"/>
            </p:cNvSpPr>
            <p:nvPr/>
          </p:nvSpPr>
          <p:spPr bwMode="auto">
            <a:xfrm>
              <a:off x="4600415" y="1365250"/>
              <a:ext cx="619048" cy="44452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dirty="0">
                  <a:latin typeface="Calibri" pitchFamily="34" charset="0"/>
                </a:rPr>
                <a:t>  </a:t>
              </a:r>
              <a:r>
                <a:rPr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Q2</a:t>
              </a:r>
              <a:r>
                <a:rPr kumimoji="0"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/14’</a:t>
              </a:r>
              <a:r>
                <a:rPr kumimoji="0" lang="en-US" altLang="zh-TW" sz="1400" dirty="0">
                  <a:solidFill>
                    <a:schemeClr val="bg1"/>
                  </a:solidFill>
                  <a:latin typeface="Calibri" pitchFamily="34" charset="0"/>
                </a:rPr>
                <a:t>’	</a:t>
              </a:r>
            </a:p>
          </p:txBody>
        </p:sp>
        <p:sp>
          <p:nvSpPr>
            <p:cNvPr id="46130" name="Text Box 66"/>
            <p:cNvSpPr txBox="1">
              <a:spLocks noChangeArrowheads="1"/>
            </p:cNvSpPr>
            <p:nvPr/>
          </p:nvSpPr>
          <p:spPr bwMode="auto">
            <a:xfrm>
              <a:off x="3403588" y="1653277"/>
              <a:ext cx="1530161" cy="354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TW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NVR- 6300S</a:t>
              </a:r>
            </a:p>
          </p:txBody>
        </p:sp>
      </p:grpSp>
      <p:grpSp>
        <p:nvGrpSpPr>
          <p:cNvPr id="8" name="群組 53"/>
          <p:cNvGrpSpPr>
            <a:grpSpLocks/>
          </p:cNvGrpSpPr>
          <p:nvPr/>
        </p:nvGrpSpPr>
        <p:grpSpPr bwMode="auto">
          <a:xfrm>
            <a:off x="1071563" y="1219200"/>
            <a:ext cx="2117725" cy="1462088"/>
            <a:chOff x="6300890" y="1390313"/>
            <a:chExt cx="2118424" cy="1534631"/>
          </a:xfrm>
        </p:grpSpPr>
        <p:sp>
          <p:nvSpPr>
            <p:cNvPr id="15402" name="Rectangle 13"/>
            <p:cNvSpPr>
              <a:spLocks noChangeArrowheads="1"/>
            </p:cNvSpPr>
            <p:nvPr/>
          </p:nvSpPr>
          <p:spPr bwMode="auto">
            <a:xfrm>
              <a:off x="6443812" y="1676911"/>
              <a:ext cx="1872280" cy="124803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altLang="zh-TW" sz="1400" dirty="0">
                <a:latin typeface="Calibri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-Intel® i7/i5/i3 + Q67 (B)</a:t>
              </a:r>
              <a:br>
                <a:rPr kumimoji="0" lang="en-US" altLang="zh-TW" sz="1200" dirty="0">
                  <a:latin typeface="Calibri" pitchFamily="34" charset="0"/>
                </a:rPr>
              </a:br>
              <a:r>
                <a:rPr kumimoji="0" lang="en-US" altLang="zh-TW" sz="1200" dirty="0">
                  <a:latin typeface="Calibri" pitchFamily="34" charset="0"/>
                </a:rPr>
                <a:t>-</a:t>
              </a:r>
              <a:r>
                <a:rPr kumimoji="0" lang="en-US" altLang="zh-TW" sz="1200" b="1" dirty="0">
                  <a:solidFill>
                    <a:srgbClr val="FFFF00"/>
                  </a:solidFill>
                  <a:latin typeface="Calibri" pitchFamily="34" charset="0"/>
                </a:rPr>
                <a:t>SATAII x 7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-2U Chassis, 6 + 1 HDD Bay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 USB2.0 x 4  (rear I/O)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sv-SE" altLang="zh-TW" sz="1200" dirty="0">
                  <a:latin typeface="Calibri" pitchFamily="34" charset="0"/>
                </a:rPr>
                <a:t>-VGA x 1, DVI x 1, </a:t>
              </a:r>
              <a:r>
                <a:rPr kumimoji="0" lang="sv-SE" altLang="zh-TW" sz="1200" b="1" dirty="0">
                  <a:solidFill>
                    <a:srgbClr val="FFFF00"/>
                  </a:solidFill>
                  <a:latin typeface="Calibri" pitchFamily="34" charset="0"/>
                </a:rPr>
                <a:t>DP x 1</a:t>
              </a:r>
            </a:p>
          </p:txBody>
        </p:sp>
        <p:sp>
          <p:nvSpPr>
            <p:cNvPr id="50" name="Oval 21"/>
            <p:cNvSpPr>
              <a:spLocks noChangeArrowheads="1"/>
            </p:cNvSpPr>
            <p:nvPr/>
          </p:nvSpPr>
          <p:spPr bwMode="auto">
            <a:xfrm>
              <a:off x="7587189" y="1390313"/>
              <a:ext cx="832125" cy="44489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dirty="0">
                  <a:latin typeface="Calibri" pitchFamily="34" charset="0"/>
                </a:rPr>
                <a:t> </a:t>
              </a:r>
              <a:r>
                <a:rPr kumimoji="0"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Best Sell</a:t>
              </a:r>
              <a:endParaRPr kumimoji="0" lang="en-US" altLang="zh-TW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6127" name="Text Box 66"/>
            <p:cNvSpPr txBox="1">
              <a:spLocks noChangeArrowheads="1"/>
            </p:cNvSpPr>
            <p:nvPr/>
          </p:nvSpPr>
          <p:spPr bwMode="auto">
            <a:xfrm>
              <a:off x="6300890" y="1648585"/>
              <a:ext cx="1872280" cy="323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en-US" altLang="zh-TW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NVR-Q67-A10-RM</a:t>
              </a:r>
            </a:p>
          </p:txBody>
        </p:sp>
      </p:grpSp>
      <p:grpSp>
        <p:nvGrpSpPr>
          <p:cNvPr id="9" name="群組 61"/>
          <p:cNvGrpSpPr>
            <a:grpSpLocks/>
          </p:cNvGrpSpPr>
          <p:nvPr/>
        </p:nvGrpSpPr>
        <p:grpSpPr bwMode="auto">
          <a:xfrm>
            <a:off x="4011613" y="4465638"/>
            <a:ext cx="2060575" cy="1392237"/>
            <a:chOff x="3851349" y="3272532"/>
            <a:chExt cx="2060228" cy="1393056"/>
          </a:xfrm>
        </p:grpSpPr>
        <p:grpSp>
          <p:nvGrpSpPr>
            <p:cNvPr id="10" name="群組 2"/>
            <p:cNvGrpSpPr>
              <a:grpSpLocks/>
            </p:cNvGrpSpPr>
            <p:nvPr/>
          </p:nvGrpSpPr>
          <p:grpSpPr bwMode="auto">
            <a:xfrm>
              <a:off x="3851349" y="3394842"/>
              <a:ext cx="1943100" cy="1270746"/>
              <a:chOff x="7493642" y="1069070"/>
              <a:chExt cx="1862256" cy="1269268"/>
            </a:xfrm>
          </p:grpSpPr>
          <p:sp>
            <p:nvSpPr>
              <p:cNvPr id="5" name="Rectangle 76"/>
              <p:cNvSpPr>
                <a:spLocks noChangeArrowheads="1"/>
              </p:cNvSpPr>
              <p:nvPr/>
            </p:nvSpPr>
            <p:spPr bwMode="auto">
              <a:xfrm>
                <a:off x="7493642" y="1089695"/>
                <a:ext cx="1793488" cy="124864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endParaRPr kumimoji="0" lang="zh-TW" altLang="zh-TW" sz="1000">
                  <a:latin typeface="Calibri" pitchFamily="34" charset="0"/>
                </a:endParaRPr>
              </a:p>
            </p:txBody>
          </p:sp>
          <p:sp>
            <p:nvSpPr>
              <p:cNvPr id="4" name="Text Box 66"/>
              <p:cNvSpPr txBox="1">
                <a:spLocks noChangeArrowheads="1"/>
              </p:cNvSpPr>
              <p:nvPr/>
            </p:nvSpPr>
            <p:spPr bwMode="auto">
              <a:xfrm>
                <a:off x="7686833" y="1069069"/>
                <a:ext cx="1312792" cy="337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5" tIns="45717" rIns="91435" bIns="45717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Arial" pitchFamily="34" charset="0"/>
                  </a:rPr>
                  <a:t>NVR-2350S</a:t>
                </a:r>
              </a:p>
            </p:txBody>
          </p:sp>
          <p:sp>
            <p:nvSpPr>
              <p:cNvPr id="46124" name="Text Box 26"/>
              <p:cNvSpPr txBox="1">
                <a:spLocks noChangeArrowheads="1"/>
              </p:cNvSpPr>
              <p:nvPr/>
            </p:nvSpPr>
            <p:spPr bwMode="auto">
              <a:xfrm>
                <a:off x="7515967" y="1896580"/>
                <a:ext cx="1839931" cy="292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kumimoji="0" lang="en-US" altLang="zh-TW" sz="1300" b="1" i="1">
                  <a:latin typeface="Calibri" pitchFamily="34" charset="0"/>
                </a:endParaRPr>
              </a:p>
            </p:txBody>
          </p:sp>
        </p:grpSp>
        <p:sp>
          <p:nvSpPr>
            <p:cNvPr id="46120" name="矩形 67"/>
            <p:cNvSpPr>
              <a:spLocks noChangeArrowheads="1"/>
            </p:cNvSpPr>
            <p:nvPr/>
          </p:nvSpPr>
          <p:spPr bwMode="auto">
            <a:xfrm>
              <a:off x="3924473" y="3729807"/>
              <a:ext cx="1871663" cy="923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kumimoji="0" lang="en-US" altLang="zh-TW" sz="1200">
                  <a:latin typeface="Calibri" pitchFamily="34" charset="0"/>
                </a:rPr>
                <a:t>- Intel® </a:t>
              </a:r>
              <a:r>
                <a:rPr lang="en-US" altLang="zh-TW" sz="1200">
                  <a:latin typeface="Calibri" pitchFamily="34" charset="0"/>
                </a:rPr>
                <a:t>Bay Trail  1.91GHz</a:t>
              </a:r>
              <a:r>
                <a:rPr kumimoji="0" lang="en-US" altLang="zh-TW" sz="1200">
                  <a:latin typeface="Calibri" pitchFamily="34" charset="0"/>
                </a:rPr>
                <a:t/>
              </a:r>
              <a:br>
                <a:rPr kumimoji="0" lang="en-US" altLang="zh-TW" sz="1200">
                  <a:latin typeface="Calibri" pitchFamily="34" charset="0"/>
                </a:rPr>
              </a:br>
              <a:r>
                <a:rPr kumimoji="0" lang="en-US" altLang="zh-TW" sz="1200">
                  <a:latin typeface="Calibri" pitchFamily="34" charset="0"/>
                </a:rPr>
                <a:t>- SATA x 6,  USB2.0</a:t>
              </a:r>
            </a:p>
            <a:p>
              <a:pPr eaLnBrk="0" hangingPunct="0">
                <a:lnSpc>
                  <a:spcPct val="90000"/>
                </a:lnSpc>
              </a:pPr>
              <a:r>
                <a:rPr kumimoji="0" lang="en-US" altLang="zh-TW" sz="1200">
                  <a:latin typeface="Calibri" pitchFamily="34" charset="0"/>
                </a:rPr>
                <a:t>- </a:t>
              </a:r>
              <a:r>
                <a:rPr lang="en-US" altLang="zh-TW" sz="1200">
                  <a:latin typeface="Calibri" pitchFamily="34" charset="0"/>
                </a:rPr>
                <a:t>4</a:t>
              </a:r>
              <a:r>
                <a:rPr kumimoji="0" lang="en-US" altLang="zh-TW" sz="1200">
                  <a:latin typeface="Calibri" pitchFamily="34" charset="0"/>
                </a:rPr>
                <a:t> x Hot swappable HDD  </a:t>
              </a:r>
            </a:p>
            <a:p>
              <a:pPr eaLnBrk="0" hangingPunct="0">
                <a:lnSpc>
                  <a:spcPct val="90000"/>
                </a:lnSpc>
              </a:pPr>
              <a:r>
                <a:rPr kumimoji="0" lang="en-US" altLang="zh-TW" sz="1200">
                  <a:latin typeface="Calibri" pitchFamily="34" charset="0"/>
                </a:rPr>
                <a:t>- PoE  (optional) support </a:t>
              </a:r>
            </a:p>
            <a:p>
              <a:pPr eaLnBrk="0" hangingPunct="0">
                <a:lnSpc>
                  <a:spcPct val="90000"/>
                </a:lnSpc>
              </a:pPr>
              <a:r>
                <a:rPr kumimoji="0" lang="sv-SE" altLang="zh-TW" sz="1200">
                  <a:latin typeface="Calibri" pitchFamily="34" charset="0"/>
                </a:rPr>
                <a:t>- VGA x 1,</a:t>
              </a:r>
              <a:r>
                <a:rPr kumimoji="0" lang="sv-SE" altLang="zh-TW" sz="1200" b="1">
                  <a:solidFill>
                    <a:srgbClr val="FF0000"/>
                  </a:solidFill>
                  <a:latin typeface="Calibri" pitchFamily="34" charset="0"/>
                </a:rPr>
                <a:t>HDMI x 1 </a:t>
              </a:r>
            </a:p>
          </p:txBody>
        </p:sp>
        <p:sp>
          <p:nvSpPr>
            <p:cNvPr id="67" name="Oval 21"/>
            <p:cNvSpPr>
              <a:spLocks noChangeArrowheads="1"/>
            </p:cNvSpPr>
            <p:nvPr/>
          </p:nvSpPr>
          <p:spPr bwMode="auto">
            <a:xfrm>
              <a:off x="5292556" y="3272532"/>
              <a:ext cx="619021" cy="44476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dirty="0">
                  <a:latin typeface="Calibri" pitchFamily="34" charset="0"/>
                </a:rPr>
                <a:t>  </a:t>
              </a:r>
              <a:r>
                <a:rPr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Q2</a:t>
              </a:r>
              <a:r>
                <a:rPr kumimoji="0"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/14’</a:t>
              </a:r>
              <a:r>
                <a:rPr kumimoji="0" lang="en-US" altLang="zh-TW" sz="1400" dirty="0">
                  <a:solidFill>
                    <a:schemeClr val="bg1"/>
                  </a:solidFill>
                  <a:latin typeface="Calibri" pitchFamily="34" charset="0"/>
                </a:rPr>
                <a:t>’	</a:t>
              </a:r>
            </a:p>
          </p:txBody>
        </p:sp>
      </p:grpSp>
      <p:sp>
        <p:nvSpPr>
          <p:cNvPr id="46096" name="Rectangle 14"/>
          <p:cNvSpPr>
            <a:spLocks noChangeArrowheads="1"/>
          </p:cNvSpPr>
          <p:nvPr/>
        </p:nvSpPr>
        <p:spPr bwMode="auto">
          <a:xfrm>
            <a:off x="5784850" y="6008688"/>
            <a:ext cx="776288" cy="3413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kumimoji="0" lang="en-US" altLang="zh-TW" sz="1600" b="1" dirty="0">
                <a:solidFill>
                  <a:srgbClr val="000099"/>
                </a:solidFill>
                <a:latin typeface="+mn-lt"/>
              </a:rPr>
              <a:t>Q2/14’</a:t>
            </a:r>
          </a:p>
        </p:txBody>
      </p:sp>
      <p:sp>
        <p:nvSpPr>
          <p:cNvPr id="46097" name="Rectangle 14"/>
          <p:cNvSpPr>
            <a:spLocks noChangeArrowheads="1"/>
          </p:cNvSpPr>
          <p:nvPr/>
        </p:nvSpPr>
        <p:spPr bwMode="auto">
          <a:xfrm>
            <a:off x="7956550" y="6008688"/>
            <a:ext cx="776288" cy="3413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kumimoji="0" lang="en-US" altLang="zh-TW" sz="1600" b="1" dirty="0">
                <a:solidFill>
                  <a:srgbClr val="000099"/>
                </a:solidFill>
                <a:latin typeface="+mn-lt"/>
              </a:rPr>
              <a:t>Q3/14’</a:t>
            </a:r>
          </a:p>
        </p:txBody>
      </p:sp>
      <p:sp>
        <p:nvSpPr>
          <p:cNvPr id="46099" name="Rectangle 14"/>
          <p:cNvSpPr>
            <a:spLocks noChangeArrowheads="1"/>
          </p:cNvSpPr>
          <p:nvPr/>
        </p:nvSpPr>
        <p:spPr bwMode="auto">
          <a:xfrm>
            <a:off x="3563938" y="6008688"/>
            <a:ext cx="776287" cy="3413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kumimoji="0" lang="en-US" altLang="zh-TW" sz="1600" b="1" dirty="0">
                <a:solidFill>
                  <a:srgbClr val="000099"/>
                </a:solidFill>
                <a:latin typeface="+mn-lt"/>
              </a:rPr>
              <a:t>Q1/14’</a:t>
            </a:r>
          </a:p>
        </p:txBody>
      </p:sp>
      <p:grpSp>
        <p:nvGrpSpPr>
          <p:cNvPr id="11" name="群組 73"/>
          <p:cNvGrpSpPr>
            <a:grpSpLocks/>
          </p:cNvGrpSpPr>
          <p:nvPr/>
        </p:nvGrpSpPr>
        <p:grpSpPr bwMode="auto">
          <a:xfrm>
            <a:off x="2228850" y="3071813"/>
            <a:ext cx="1914525" cy="1414462"/>
            <a:chOff x="6444208" y="1648556"/>
            <a:chExt cx="1973735" cy="1276388"/>
          </a:xfrm>
        </p:grpSpPr>
        <p:sp>
          <p:nvSpPr>
            <p:cNvPr id="15390" name="Rectangle 13"/>
            <p:cNvSpPr>
              <a:spLocks noChangeArrowheads="1"/>
            </p:cNvSpPr>
            <p:nvPr/>
          </p:nvSpPr>
          <p:spPr bwMode="auto">
            <a:xfrm>
              <a:off x="6444208" y="1677207"/>
              <a:ext cx="1973735" cy="12477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altLang="zh-TW" sz="1400" dirty="0">
                <a:latin typeface="Calibri" pitchFamily="34" charset="0"/>
              </a:endParaRPr>
            </a:p>
            <a:p>
              <a:pPr eaLnBrk="0" hangingPunct="0">
                <a:lnSpc>
                  <a:spcPts val="12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 Intel® i7/i5/i3 + B75 </a:t>
              </a:r>
              <a:br>
                <a:rPr kumimoji="0" lang="en-US" altLang="zh-TW" sz="1200" dirty="0">
                  <a:latin typeface="Calibri" pitchFamily="34" charset="0"/>
                </a:rPr>
              </a:br>
              <a:r>
                <a:rPr kumimoji="0" lang="en-US" altLang="zh-TW" sz="1200" dirty="0">
                  <a:latin typeface="Calibri" pitchFamily="34" charset="0"/>
                </a:rPr>
                <a:t>- </a:t>
              </a:r>
              <a:r>
                <a:rPr kumimoji="0" lang="en-US" altLang="zh-TW" sz="1200" b="1" dirty="0">
                  <a:solidFill>
                    <a:srgbClr val="FF0000"/>
                  </a:solidFill>
                  <a:latin typeface="Calibri" pitchFamily="34" charset="0"/>
                </a:rPr>
                <a:t>SATA x 7</a:t>
              </a:r>
              <a:r>
                <a:rPr kumimoji="0" lang="en-US" altLang="zh-TW" sz="1200" dirty="0">
                  <a:latin typeface="Calibri" pitchFamily="34" charset="0"/>
                </a:rPr>
                <a:t>(w/SATA expansion</a:t>
              </a:r>
            </a:p>
            <a:p>
              <a:pPr eaLnBrk="0" hangingPunct="0">
                <a:lnSpc>
                  <a:spcPts val="12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  card)  </a:t>
              </a:r>
            </a:p>
            <a:p>
              <a:pPr eaLnBrk="0" hangingPunct="0">
                <a:lnSpc>
                  <a:spcPts val="12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 </a:t>
              </a:r>
              <a:r>
                <a:rPr kumimoji="0" lang="en-US" altLang="zh-TW" sz="1200" b="1" dirty="0">
                  <a:solidFill>
                    <a:srgbClr val="FF0000"/>
                  </a:solidFill>
                  <a:latin typeface="Calibri" pitchFamily="34" charset="0"/>
                </a:rPr>
                <a:t>5 x Hot swappable </a:t>
              </a:r>
              <a:r>
                <a:rPr kumimoji="0" lang="en-US" altLang="zh-TW" sz="1200" dirty="0">
                  <a:latin typeface="Calibri" pitchFamily="34" charset="0"/>
                </a:rPr>
                <a:t>HDD  </a:t>
              </a:r>
            </a:p>
            <a:p>
              <a:pPr eaLnBrk="0" hangingPunct="0">
                <a:lnSpc>
                  <a:spcPts val="12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  Bay + 1 system HDD </a:t>
              </a:r>
            </a:p>
            <a:p>
              <a:pPr eaLnBrk="0" hangingPunct="0">
                <a:lnSpc>
                  <a:spcPts val="1200"/>
                </a:lnSpc>
                <a:defRPr/>
              </a:pPr>
              <a:r>
                <a:rPr kumimoji="0" lang="sv-SE" altLang="zh-TW" sz="1200" dirty="0">
                  <a:latin typeface="Calibri" pitchFamily="34" charset="0"/>
                </a:rPr>
                <a:t>- VGA x 1,</a:t>
              </a:r>
              <a:r>
                <a:rPr kumimoji="0" lang="sv-SE" altLang="zh-TW" sz="1200" b="1" dirty="0">
                  <a:solidFill>
                    <a:srgbClr val="FF0000"/>
                  </a:solidFill>
                  <a:latin typeface="Calibri" pitchFamily="34" charset="0"/>
                </a:rPr>
                <a:t> HDMI X 3</a:t>
              </a:r>
            </a:p>
          </p:txBody>
        </p:sp>
        <p:sp>
          <p:nvSpPr>
            <p:cNvPr id="7" name="Text Box 66"/>
            <p:cNvSpPr txBox="1">
              <a:spLocks noChangeArrowheads="1"/>
            </p:cNvSpPr>
            <p:nvPr/>
          </p:nvSpPr>
          <p:spPr bwMode="auto">
            <a:xfrm>
              <a:off x="6535857" y="1648556"/>
              <a:ext cx="1528581" cy="339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en-US" altLang="zh-TW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NVR-B75-A10</a:t>
              </a:r>
            </a:p>
          </p:txBody>
        </p:sp>
      </p:grpSp>
      <p:pic>
        <p:nvPicPr>
          <p:cNvPr id="46098" name="圖片 15" descr="NVR-CV1拷貝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4929188"/>
            <a:ext cx="8921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群組 53"/>
          <p:cNvGrpSpPr>
            <a:grpSpLocks/>
          </p:cNvGrpSpPr>
          <p:nvPr/>
        </p:nvGrpSpPr>
        <p:grpSpPr bwMode="auto">
          <a:xfrm>
            <a:off x="3143250" y="1214438"/>
            <a:ext cx="2132013" cy="1452562"/>
            <a:chOff x="6371421" y="1400324"/>
            <a:chExt cx="2132072" cy="1524620"/>
          </a:xfrm>
        </p:grpSpPr>
        <p:sp>
          <p:nvSpPr>
            <p:cNvPr id="15384" name="Rectangle 13"/>
            <p:cNvSpPr>
              <a:spLocks noChangeArrowheads="1"/>
            </p:cNvSpPr>
            <p:nvPr/>
          </p:nvSpPr>
          <p:spPr bwMode="auto">
            <a:xfrm>
              <a:off x="6444448" y="1676922"/>
              <a:ext cx="1871715" cy="12480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altLang="zh-TW" sz="1400" dirty="0">
                <a:latin typeface="Calibri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-Intel® i7/i5/i3 + Q67 (B)</a:t>
              </a:r>
              <a:br>
                <a:rPr kumimoji="0" lang="en-US" altLang="zh-TW" sz="1200" dirty="0">
                  <a:latin typeface="Calibri" pitchFamily="34" charset="0"/>
                </a:rPr>
              </a:br>
              <a:r>
                <a:rPr kumimoji="0" lang="en-US" altLang="zh-TW" sz="1200" dirty="0">
                  <a:latin typeface="Calibri" pitchFamily="34" charset="0"/>
                </a:rPr>
                <a:t>-</a:t>
              </a:r>
              <a:r>
                <a:rPr kumimoji="0" lang="en-US" altLang="zh-TW" sz="1200" b="1" dirty="0">
                  <a:solidFill>
                    <a:srgbClr val="FFFF00"/>
                  </a:solidFill>
                  <a:latin typeface="Calibri" pitchFamily="34" charset="0"/>
                </a:rPr>
                <a:t>SATAII x 7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</a:t>
              </a:r>
              <a:r>
                <a:rPr kumimoji="0" lang="en-US" altLang="zh-TW" sz="1200" b="1" dirty="0">
                  <a:solidFill>
                    <a:srgbClr val="FFFF00"/>
                  </a:solidFill>
                  <a:latin typeface="Calibri" pitchFamily="34" charset="0"/>
                </a:rPr>
                <a:t>8 x Hot Swappable + 1HDD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en-US" altLang="zh-TW" sz="1200" dirty="0">
                  <a:latin typeface="Calibri" pitchFamily="34" charset="0"/>
                </a:rPr>
                <a:t>-USB2.0 x 6 (2 front, 4  rear)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kumimoji="0" lang="sv-SE" altLang="zh-TW" sz="1200" dirty="0">
                  <a:latin typeface="Calibri" pitchFamily="34" charset="0"/>
                </a:rPr>
                <a:t>-VGA x 1, DVI x 1, </a:t>
              </a:r>
              <a:r>
                <a:rPr kumimoji="0" lang="sv-SE" altLang="zh-TW" sz="1200" b="1" dirty="0">
                  <a:solidFill>
                    <a:srgbClr val="FFFF00"/>
                  </a:solidFill>
                  <a:latin typeface="Calibri" pitchFamily="34" charset="0"/>
                </a:rPr>
                <a:t>DP x 1</a:t>
              </a:r>
            </a:p>
          </p:txBody>
        </p:sp>
        <p:sp>
          <p:nvSpPr>
            <p:cNvPr id="62" name="Oval 21"/>
            <p:cNvSpPr>
              <a:spLocks noChangeArrowheads="1"/>
            </p:cNvSpPr>
            <p:nvPr/>
          </p:nvSpPr>
          <p:spPr bwMode="auto">
            <a:xfrm>
              <a:off x="7884351" y="1400324"/>
              <a:ext cx="619142" cy="44488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NEW</a:t>
              </a:r>
              <a:r>
                <a:rPr kumimoji="0" lang="en-US" altLang="zh-TW" sz="1400" dirty="0">
                  <a:solidFill>
                    <a:schemeClr val="bg1"/>
                  </a:solidFill>
                  <a:latin typeface="Calibri" pitchFamily="34" charset="0"/>
                </a:rPr>
                <a:t>	</a:t>
              </a:r>
            </a:p>
          </p:txBody>
        </p:sp>
        <p:sp>
          <p:nvSpPr>
            <p:cNvPr id="63" name="Text Box 66"/>
            <p:cNvSpPr txBox="1">
              <a:spLocks noChangeArrowheads="1"/>
            </p:cNvSpPr>
            <p:nvPr/>
          </p:nvSpPr>
          <p:spPr bwMode="auto">
            <a:xfrm>
              <a:off x="6371421" y="1630267"/>
              <a:ext cx="1657396" cy="35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0" lang="en-US" altLang="zh-TW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NV</a:t>
              </a:r>
              <a:r>
                <a:rPr lang="en-US" altLang="zh-TW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R-Q67</a:t>
              </a:r>
              <a:r>
                <a:rPr lang="en-US" altLang="zh-TW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S</a:t>
              </a:r>
              <a:r>
                <a:rPr lang="en-US" altLang="zh-TW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-A1</a:t>
              </a:r>
              <a:r>
                <a:rPr kumimoji="0" lang="en-US" altLang="zh-TW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0-RM</a:t>
              </a:r>
            </a:p>
          </p:txBody>
        </p:sp>
      </p:grpSp>
      <p:pic>
        <p:nvPicPr>
          <p:cNvPr id="46100" name="圖片 70" descr="NVR-B75-Front-DoorClose-small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1938" y="3786188"/>
            <a:ext cx="9255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群組 58"/>
          <p:cNvGrpSpPr>
            <a:grpSpLocks/>
          </p:cNvGrpSpPr>
          <p:nvPr/>
        </p:nvGrpSpPr>
        <p:grpSpPr bwMode="auto">
          <a:xfrm>
            <a:off x="1214438" y="4549775"/>
            <a:ext cx="2143125" cy="1379538"/>
            <a:chOff x="3786182" y="4547005"/>
            <a:chExt cx="2071702" cy="1310887"/>
          </a:xfrm>
        </p:grpSpPr>
        <p:grpSp>
          <p:nvGrpSpPr>
            <p:cNvPr id="14" name="群組 73"/>
            <p:cNvGrpSpPr>
              <a:grpSpLocks/>
            </p:cNvGrpSpPr>
            <p:nvPr/>
          </p:nvGrpSpPr>
          <p:grpSpPr bwMode="auto">
            <a:xfrm>
              <a:off x="3786182" y="4572008"/>
              <a:ext cx="1864569" cy="1285884"/>
              <a:chOff x="6444208" y="1566423"/>
              <a:chExt cx="1973655" cy="1287020"/>
            </a:xfrm>
          </p:grpSpPr>
          <p:sp>
            <p:nvSpPr>
              <p:cNvPr id="15393" name="Rectangle 13"/>
              <p:cNvSpPr>
                <a:spLocks noChangeArrowheads="1"/>
              </p:cNvSpPr>
              <p:nvPr/>
            </p:nvSpPr>
            <p:spPr bwMode="auto">
              <a:xfrm>
                <a:off x="6444208" y="1567066"/>
                <a:ext cx="1973615" cy="128637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kumimoji="0" lang="en-US" altLang="zh-TW" sz="1400" dirty="0">
                  <a:latin typeface="Calibri" pitchFamily="34" charset="0"/>
                </a:endParaRPr>
              </a:p>
              <a:p>
                <a:pPr eaLnBrk="0" hangingPunct="0">
                  <a:lnSpc>
                    <a:spcPct val="90000"/>
                  </a:lnSpc>
                  <a:defRPr/>
                </a:pPr>
                <a:r>
                  <a:rPr kumimoji="0" lang="en-US" altLang="zh-TW" sz="1200" dirty="0">
                    <a:latin typeface="Calibri" pitchFamily="34" charset="0"/>
                  </a:rPr>
                  <a:t>-D2550+ ICH10R </a:t>
                </a:r>
                <a:br>
                  <a:rPr kumimoji="0" lang="en-US" altLang="zh-TW" sz="1200" dirty="0">
                    <a:latin typeface="Calibri" pitchFamily="34" charset="0"/>
                  </a:rPr>
                </a:br>
                <a:r>
                  <a:rPr kumimoji="0" lang="en-US" altLang="zh-TW" sz="1200" dirty="0">
                    <a:latin typeface="Calibri" pitchFamily="34" charset="0"/>
                  </a:rPr>
                  <a:t>-</a:t>
                </a:r>
                <a:r>
                  <a:rPr kumimoji="0" lang="en-US" altLang="zh-TW" sz="1200" b="1" dirty="0">
                    <a:solidFill>
                      <a:srgbClr val="FF0000"/>
                    </a:solidFill>
                    <a:latin typeface="Calibri" pitchFamily="34" charset="0"/>
                  </a:rPr>
                  <a:t>SATAII x 6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r>
                  <a:rPr kumimoji="0" lang="en-US" altLang="zh-TW" sz="1200" dirty="0">
                    <a:latin typeface="Calibri" pitchFamily="34" charset="0"/>
                  </a:rPr>
                  <a:t>-4 x Hot swappable HDD Bay 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r>
                  <a:rPr kumimoji="0" lang="sv-SE" altLang="zh-TW" sz="1200" dirty="0">
                    <a:latin typeface="Calibri" pitchFamily="34" charset="0"/>
                  </a:rPr>
                  <a:t>-VGA x 1, DVI x 1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r>
                  <a:rPr kumimoji="0" lang="sv-SE" altLang="zh-TW" sz="1200" dirty="0">
                    <a:latin typeface="Calibri" pitchFamily="34" charset="0"/>
                  </a:rPr>
                  <a:t>- USB2.0 x 6 </a:t>
                </a:r>
              </a:p>
            </p:txBody>
          </p:sp>
          <p:sp>
            <p:nvSpPr>
              <p:cNvPr id="46112" name="Text Box 66"/>
              <p:cNvSpPr txBox="1">
                <a:spLocks noChangeArrowheads="1"/>
              </p:cNvSpPr>
              <p:nvPr/>
            </p:nvSpPr>
            <p:spPr bwMode="auto">
              <a:xfrm>
                <a:off x="6658625" y="1641047"/>
                <a:ext cx="1530161" cy="338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5" tIns="45717" rIns="91435" bIns="45717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Arial" pitchFamily="34" charset="0"/>
                  </a:rPr>
                  <a:t>NVR-CV</a:t>
                </a:r>
              </a:p>
            </p:txBody>
          </p:sp>
        </p:grpSp>
        <p:sp>
          <p:nvSpPr>
            <p:cNvPr id="57" name="Oval 21"/>
            <p:cNvSpPr>
              <a:spLocks noChangeArrowheads="1"/>
            </p:cNvSpPr>
            <p:nvPr/>
          </p:nvSpPr>
          <p:spPr bwMode="auto">
            <a:xfrm>
              <a:off x="5214889" y="4547005"/>
              <a:ext cx="642995" cy="42841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dirty="0">
                  <a:latin typeface="Calibri" pitchFamily="34" charset="0"/>
                </a:rPr>
                <a:t>  </a:t>
              </a:r>
              <a:r>
                <a:rPr kumimoji="0"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NEW	</a:t>
              </a:r>
            </a:p>
          </p:txBody>
        </p:sp>
      </p:grpSp>
      <p:sp>
        <p:nvSpPr>
          <p:cNvPr id="59" name="Oval 21"/>
          <p:cNvSpPr>
            <a:spLocks noChangeArrowheads="1"/>
          </p:cNvSpPr>
          <p:nvPr/>
        </p:nvSpPr>
        <p:spPr bwMode="auto">
          <a:xfrm>
            <a:off x="3763963" y="3049588"/>
            <a:ext cx="665162" cy="4508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400" b="1" dirty="0">
                <a:latin typeface="Calibri" pitchFamily="34" charset="0"/>
              </a:rPr>
              <a:t>  </a:t>
            </a:r>
            <a:r>
              <a:rPr kumimoji="0" lang="en-US" altLang="zh-TW" sz="1400" b="1" dirty="0">
                <a:solidFill>
                  <a:schemeClr val="bg1"/>
                </a:solidFill>
                <a:latin typeface="Calibri" pitchFamily="34" charset="0"/>
              </a:rPr>
              <a:t>NEW	</a:t>
            </a:r>
          </a:p>
        </p:txBody>
      </p:sp>
      <p:grpSp>
        <p:nvGrpSpPr>
          <p:cNvPr id="15" name="群組 61"/>
          <p:cNvGrpSpPr>
            <a:grpSpLocks/>
          </p:cNvGrpSpPr>
          <p:nvPr/>
        </p:nvGrpSpPr>
        <p:grpSpPr bwMode="auto">
          <a:xfrm>
            <a:off x="6072188" y="3071813"/>
            <a:ext cx="2214562" cy="1428750"/>
            <a:chOff x="3851349" y="3272532"/>
            <a:chExt cx="2214205" cy="1429596"/>
          </a:xfrm>
        </p:grpSpPr>
        <p:grpSp>
          <p:nvGrpSpPr>
            <p:cNvPr id="16" name="群組 60"/>
            <p:cNvGrpSpPr>
              <a:grpSpLocks/>
            </p:cNvGrpSpPr>
            <p:nvPr/>
          </p:nvGrpSpPr>
          <p:grpSpPr bwMode="auto">
            <a:xfrm>
              <a:off x="3851349" y="3394842"/>
              <a:ext cx="1943100" cy="1270746"/>
              <a:chOff x="7493642" y="1069070"/>
              <a:chExt cx="1862256" cy="1269268"/>
            </a:xfrm>
          </p:grpSpPr>
          <p:sp>
            <p:nvSpPr>
              <p:cNvPr id="46107" name="Rectangle 76"/>
              <p:cNvSpPr>
                <a:spLocks noChangeArrowheads="1"/>
              </p:cNvSpPr>
              <p:nvPr/>
            </p:nvSpPr>
            <p:spPr bwMode="auto">
              <a:xfrm>
                <a:off x="7493642" y="1090429"/>
                <a:ext cx="1793084" cy="1247909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DFEFAE"/>
                  </a:gs>
                </a:gsLst>
                <a:lin ang="5400000" scaled="1"/>
              </a:gra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</a:pPr>
                <a:endParaRPr kumimoji="0" lang="zh-TW" altLang="zh-TW" sz="1000">
                  <a:latin typeface="Calibri" pitchFamily="34" charset="0"/>
                </a:endParaRPr>
              </a:p>
            </p:txBody>
          </p:sp>
          <p:sp>
            <p:nvSpPr>
              <p:cNvPr id="68" name="Text Box 66"/>
              <p:cNvSpPr txBox="1">
                <a:spLocks noChangeArrowheads="1"/>
              </p:cNvSpPr>
              <p:nvPr/>
            </p:nvSpPr>
            <p:spPr bwMode="auto">
              <a:xfrm>
                <a:off x="7699004" y="1069069"/>
                <a:ext cx="1312801" cy="3379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5" tIns="45717" rIns="91435" bIns="45717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kumimoji="0" lang="en-US" altLang="zh-TW" sz="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Arial" pitchFamily="34" charset="0"/>
                  </a:rPr>
                  <a:t>NVR-RISC(TBD)</a:t>
                </a:r>
                <a:r>
                  <a: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46109" name="Text Box 26"/>
              <p:cNvSpPr txBox="1">
                <a:spLocks noChangeArrowheads="1"/>
              </p:cNvSpPr>
              <p:nvPr/>
            </p:nvSpPr>
            <p:spPr bwMode="auto">
              <a:xfrm>
                <a:off x="7515967" y="1896580"/>
                <a:ext cx="1839931" cy="292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kumimoji="0" lang="en-US" altLang="zh-TW" sz="1300" b="1" i="1">
                  <a:latin typeface="Calibri" pitchFamily="34" charset="0"/>
                </a:endParaRPr>
              </a:p>
            </p:txBody>
          </p:sp>
        </p:grpSp>
        <p:sp>
          <p:nvSpPr>
            <p:cNvPr id="46105" name="矩形 67"/>
            <p:cNvSpPr>
              <a:spLocks noChangeArrowheads="1"/>
            </p:cNvSpPr>
            <p:nvPr/>
          </p:nvSpPr>
          <p:spPr bwMode="auto">
            <a:xfrm>
              <a:off x="3851359" y="3611958"/>
              <a:ext cx="1871663" cy="1090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buFontTx/>
                <a:buChar char="-"/>
              </a:pPr>
              <a:r>
                <a:rPr kumimoji="0" lang="en-US" altLang="zh-TW" sz="1200" dirty="0">
                  <a:latin typeface="Calibri" pitchFamily="34" charset="0"/>
                </a:rPr>
                <a:t> </a:t>
              </a:r>
              <a:r>
                <a:rPr kumimoji="0" lang="en-US" altLang="zh-TW" sz="1200" dirty="0" smtClean="0">
                  <a:latin typeface="Calibri" pitchFamily="34" charset="0"/>
                </a:rPr>
                <a:t>Embedded  </a:t>
              </a:r>
              <a:r>
                <a:rPr kumimoji="0" lang="en-US" altLang="zh-TW" sz="1200" dirty="0">
                  <a:latin typeface="Calibri" pitchFamily="34" charset="0"/>
                </a:rPr>
                <a:t>Linux</a:t>
              </a:r>
            </a:p>
            <a:p>
              <a:pPr eaLnBrk="0" hangingPunct="0">
                <a:lnSpc>
                  <a:spcPct val="90000"/>
                </a:lnSpc>
                <a:buFontTx/>
                <a:buChar char="-"/>
              </a:pPr>
              <a:r>
                <a:rPr kumimoji="0" lang="en-US" altLang="zh-TW" sz="1200" dirty="0">
                  <a:latin typeface="Calibri" pitchFamily="34" charset="0"/>
                </a:rPr>
                <a:t> </a:t>
              </a:r>
              <a:r>
                <a:rPr kumimoji="0" lang="en-US" altLang="zh-TW" sz="1200" b="1" dirty="0">
                  <a:solidFill>
                    <a:srgbClr val="FF0000"/>
                  </a:solidFill>
                  <a:latin typeface="Calibri" pitchFamily="34" charset="0"/>
                </a:rPr>
                <a:t>4CH Full HD</a:t>
              </a:r>
            </a:p>
            <a:p>
              <a:pPr eaLnBrk="0" hangingPunct="0">
                <a:lnSpc>
                  <a:spcPct val="90000"/>
                </a:lnSpc>
                <a:buFontTx/>
                <a:buChar char="-"/>
              </a:pPr>
              <a:r>
                <a:rPr kumimoji="0" lang="en-US" altLang="zh-TW" sz="1200" dirty="0">
                  <a:latin typeface="Calibri" pitchFamily="34" charset="0"/>
                </a:rPr>
                <a:t> Giga </a:t>
              </a:r>
              <a:r>
                <a:rPr kumimoji="0" lang="en-US" altLang="zh-TW" sz="1200" dirty="0" err="1">
                  <a:latin typeface="Calibri" pitchFamily="34" charset="0"/>
                </a:rPr>
                <a:t>ethernet</a:t>
              </a:r>
              <a:r>
                <a:rPr kumimoji="0" lang="en-US" altLang="zh-TW" sz="1200" dirty="0">
                  <a:latin typeface="Calibri" pitchFamily="34" charset="0"/>
                </a:rPr>
                <a:t> x 1</a:t>
              </a:r>
            </a:p>
            <a:p>
              <a:pPr eaLnBrk="0" hangingPunct="0">
                <a:lnSpc>
                  <a:spcPct val="90000"/>
                </a:lnSpc>
                <a:buFontTx/>
                <a:buChar char="-"/>
              </a:pPr>
              <a:r>
                <a:rPr kumimoji="0" lang="en-US" altLang="zh-TW" sz="1200" dirty="0">
                  <a:latin typeface="Calibri" pitchFamily="34" charset="0"/>
                </a:rPr>
                <a:t> H.264 High Profile   </a:t>
              </a:r>
            </a:p>
            <a:p>
              <a:pPr eaLnBrk="0" hangingPunct="0">
                <a:lnSpc>
                  <a:spcPct val="90000"/>
                </a:lnSpc>
              </a:pPr>
              <a:r>
                <a:rPr kumimoji="0" lang="en-US" altLang="zh-TW" sz="1200" dirty="0">
                  <a:latin typeface="Calibri" pitchFamily="34" charset="0"/>
                </a:rPr>
                <a:t>  decoding</a:t>
              </a:r>
            </a:p>
            <a:p>
              <a:pPr eaLnBrk="0" hangingPunct="0">
                <a:lnSpc>
                  <a:spcPct val="90000"/>
                </a:lnSpc>
              </a:pPr>
              <a:r>
                <a:rPr kumimoji="0" lang="sv-SE" altLang="zh-TW" sz="1200" dirty="0">
                  <a:latin typeface="Calibri" pitchFamily="34" charset="0"/>
                </a:rPr>
                <a:t>- VGA x 1,</a:t>
              </a:r>
              <a:r>
                <a:rPr kumimoji="0" lang="sv-SE" altLang="zh-TW" sz="1200" b="1" dirty="0">
                  <a:solidFill>
                    <a:srgbClr val="FF0000"/>
                  </a:solidFill>
                  <a:latin typeface="Calibri" pitchFamily="34" charset="0"/>
                </a:rPr>
                <a:t>HDMI x 1 </a:t>
              </a:r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5446529" y="3272532"/>
              <a:ext cx="619025" cy="44476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dirty="0">
                  <a:latin typeface="Calibri" pitchFamily="34" charset="0"/>
                </a:rPr>
                <a:t>  </a:t>
              </a:r>
              <a:r>
                <a:rPr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Q3</a:t>
              </a:r>
              <a:r>
                <a:rPr kumimoji="0" lang="en-US" altLang="zh-TW" sz="1400" b="1" dirty="0">
                  <a:solidFill>
                    <a:schemeClr val="bg1"/>
                  </a:solidFill>
                  <a:latin typeface="Calibri" pitchFamily="34" charset="0"/>
                </a:rPr>
                <a:t>/14’</a:t>
              </a:r>
              <a:r>
                <a:rPr kumimoji="0" lang="en-US" altLang="zh-TW" sz="1400" dirty="0">
                  <a:solidFill>
                    <a:schemeClr val="bg1"/>
                  </a:solidFill>
                  <a:latin typeface="Calibri" pitchFamily="34" charset="0"/>
                </a:rPr>
                <a:t>’	</a:t>
              </a:r>
            </a:p>
          </p:txBody>
        </p:sp>
      </p:grpSp>
      <p:pic>
        <p:nvPicPr>
          <p:cNvPr id="46090" name="圖片 60" descr="圖片 016.gif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" y="2238375"/>
            <a:ext cx="115887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標題 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NVR Series Roadmap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 preferRelativeResize="0"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71934" y="1629000"/>
            <a:ext cx="1643074" cy="1228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5592" y="2096744"/>
            <a:ext cx="7354060" cy="533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Video Management System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FF0000"/>
              </a:buClr>
              <a:buSzPct val="80000"/>
              <a:buNone/>
              <a:defRPr/>
            </a:pPr>
            <a:r>
              <a:rPr lang="en-US" altLang="zh-TW" sz="2400" b="1" dirty="0" smtClean="0">
                <a:solidFill>
                  <a:srgbClr val="4F81BD">
                    <a:lumMod val="50000"/>
                  </a:srgbClr>
                </a:solidFill>
              </a:rPr>
              <a:t>Video Intelligence enables security to do the followings:  </a:t>
            </a:r>
          </a:p>
          <a:p>
            <a:pPr marL="285750" lvl="0" indent="-285750">
              <a:spcBef>
                <a:spcPts val="0"/>
              </a:spcBef>
              <a:defRPr/>
            </a:pPr>
            <a:r>
              <a:rPr lang="en-US" altLang="zh-TW" sz="2000" dirty="0" smtClean="0">
                <a:solidFill>
                  <a:srgbClr val="4F81BD">
                    <a:lumMod val="50000"/>
                  </a:srgbClr>
                </a:solidFill>
              </a:rPr>
              <a:t>Vehicle </a:t>
            </a:r>
            <a:r>
              <a:rPr lang="en-US" altLang="zh-TW" sz="2000" b="1" dirty="0" smtClean="0">
                <a:solidFill>
                  <a:srgbClr val="4F81BD">
                    <a:lumMod val="50000"/>
                  </a:srgbClr>
                </a:solidFill>
              </a:rPr>
              <a:t>Parking Management </a:t>
            </a:r>
          </a:p>
          <a:p>
            <a:pPr marL="285750" lvl="0" indent="-285750">
              <a:spcBef>
                <a:spcPts val="0"/>
              </a:spcBef>
              <a:defRPr/>
            </a:pPr>
            <a:r>
              <a:rPr lang="en-US" altLang="zh-TW" sz="2000" dirty="0" smtClean="0">
                <a:solidFill>
                  <a:srgbClr val="4F81BD">
                    <a:lumMod val="50000"/>
                  </a:srgbClr>
                </a:solidFill>
              </a:rPr>
              <a:t>Detecting and </a:t>
            </a:r>
            <a:r>
              <a:rPr lang="en-US" altLang="zh-TW" sz="2000" b="1" dirty="0" smtClean="0">
                <a:solidFill>
                  <a:srgbClr val="4F81BD">
                    <a:lumMod val="50000"/>
                  </a:srgbClr>
                </a:solidFill>
              </a:rPr>
              <a:t>Counting People </a:t>
            </a:r>
          </a:p>
          <a:p>
            <a:pPr marL="285750" lvl="0" indent="-285750">
              <a:spcBef>
                <a:spcPts val="0"/>
              </a:spcBef>
              <a:defRPr/>
            </a:pPr>
            <a:r>
              <a:rPr lang="en-US" altLang="zh-TW" sz="2000" dirty="0" smtClean="0">
                <a:solidFill>
                  <a:srgbClr val="4F81BD">
                    <a:lumMod val="50000"/>
                  </a:srgbClr>
                </a:solidFill>
              </a:rPr>
              <a:t>Head and Face Detection </a:t>
            </a:r>
            <a:endParaRPr lang="en-US" altLang="zh-TW" sz="2000" b="1" dirty="0" smtClean="0">
              <a:solidFill>
                <a:srgbClr val="4F81BD">
                  <a:lumMod val="50000"/>
                </a:srgbClr>
              </a:solidFill>
            </a:endParaRPr>
          </a:p>
          <a:p>
            <a:pPr marL="285750" lvl="0" indent="-285750">
              <a:spcBef>
                <a:spcPts val="0"/>
              </a:spcBef>
              <a:defRPr/>
            </a:pPr>
            <a:r>
              <a:rPr lang="en-US" altLang="zh-TW" sz="2000" dirty="0" smtClean="0">
                <a:solidFill>
                  <a:srgbClr val="4F81BD">
                    <a:lumMod val="50000"/>
                  </a:srgbClr>
                </a:solidFill>
              </a:rPr>
              <a:t>Behavioral Analysis Application </a:t>
            </a:r>
            <a:endParaRPr lang="en-US" altLang="zh-TW" sz="2000" b="1" dirty="0" smtClean="0">
              <a:solidFill>
                <a:srgbClr val="4F81BD">
                  <a:lumMod val="50000"/>
                </a:srgbClr>
              </a:solidFill>
            </a:endParaRPr>
          </a:p>
          <a:p>
            <a:pPr marL="285750" lvl="0" indent="-285750">
              <a:spcBef>
                <a:spcPts val="0"/>
              </a:spcBef>
              <a:defRPr/>
            </a:pPr>
            <a:r>
              <a:rPr lang="en-US" altLang="zh-TW" sz="2000" dirty="0" smtClean="0">
                <a:solidFill>
                  <a:srgbClr val="4F81BD">
                    <a:lumMod val="50000"/>
                  </a:srgbClr>
                </a:solidFill>
              </a:rPr>
              <a:t>High Security Zone Surveillance </a:t>
            </a:r>
          </a:p>
          <a:p>
            <a:pPr marL="285750" lvl="0" indent="-285750">
              <a:spcBef>
                <a:spcPts val="0"/>
              </a:spcBef>
              <a:defRPr/>
            </a:pPr>
            <a:r>
              <a:rPr lang="en-US" altLang="zh-TW" sz="2000" dirty="0" smtClean="0">
                <a:solidFill>
                  <a:srgbClr val="4F81BD">
                    <a:lumMod val="50000"/>
                  </a:srgbClr>
                </a:solidFill>
              </a:rPr>
              <a:t>Abandoned Objects Detection </a:t>
            </a: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接點 18"/>
          <p:cNvCxnSpPr/>
          <p:nvPr/>
        </p:nvCxnSpPr>
        <p:spPr>
          <a:xfrm>
            <a:off x="2879725" y="1968486"/>
            <a:ext cx="1331913" cy="1042988"/>
          </a:xfrm>
          <a:prstGeom prst="bentConnector2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31825" y="1428736"/>
            <a:ext cx="2232025" cy="1079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829300" y="1428736"/>
            <a:ext cx="2232025" cy="1079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4518" name="文字方塊 9"/>
          <p:cNvSpPr txBox="1">
            <a:spLocks noChangeArrowheads="1"/>
          </p:cNvSpPr>
          <p:nvPr/>
        </p:nvSpPr>
        <p:spPr bwMode="auto">
          <a:xfrm>
            <a:off x="703263" y="1428736"/>
            <a:ext cx="2089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dirty="0">
                <a:latin typeface="Calibri" pitchFamily="34" charset="0"/>
                <a:cs typeface="Calibri" pitchFamily="34" charset="0"/>
              </a:rPr>
              <a:t>Location A</a:t>
            </a:r>
            <a:endParaRPr kumimoji="0"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519" name="文字方塊 10"/>
          <p:cNvSpPr txBox="1">
            <a:spLocks noChangeArrowheads="1"/>
          </p:cNvSpPr>
          <p:nvPr/>
        </p:nvSpPr>
        <p:spPr bwMode="auto">
          <a:xfrm>
            <a:off x="5816600" y="1436674"/>
            <a:ext cx="2087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dirty="0">
                <a:latin typeface="Calibri" pitchFamily="34" charset="0"/>
              </a:rPr>
              <a:t>Location B</a:t>
            </a:r>
            <a:endParaRPr kumimoji="0" lang="zh-TW" altLang="en-US" dirty="0">
              <a:latin typeface="Calibri" pitchFamily="34" charset="0"/>
            </a:endParaRPr>
          </a:p>
        </p:txBody>
      </p:sp>
      <p:cxnSp>
        <p:nvCxnSpPr>
          <p:cNvPr id="21" name="直線接點 20"/>
          <p:cNvCxnSpPr>
            <a:stCxn id="9" idx="1"/>
          </p:cNvCxnSpPr>
          <p:nvPr/>
        </p:nvCxnSpPr>
        <p:spPr>
          <a:xfrm rot="10800000" flipV="1">
            <a:off x="4389438" y="1968486"/>
            <a:ext cx="1439862" cy="1023938"/>
          </a:xfrm>
          <a:prstGeom prst="bentConnector2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4303713" y="3852849"/>
            <a:ext cx="3340100" cy="0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rot="5400000">
            <a:off x="6411119" y="4485468"/>
            <a:ext cx="1295400" cy="925512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3" name="文字方塊 31"/>
          <p:cNvSpPr txBox="1">
            <a:spLocks noChangeArrowheads="1"/>
          </p:cNvSpPr>
          <p:nvPr/>
        </p:nvSpPr>
        <p:spPr bwMode="auto">
          <a:xfrm>
            <a:off x="3417888" y="3352786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dirty="0" err="1"/>
              <a:t>PoE</a:t>
            </a:r>
            <a:r>
              <a:rPr kumimoji="0" lang="en-US" altLang="zh-TW" dirty="0"/>
              <a:t>  Switch</a:t>
            </a:r>
            <a:endParaRPr kumimoji="0" lang="zh-TW" altLang="en-US" dirty="0"/>
          </a:p>
        </p:txBody>
      </p:sp>
      <p:sp>
        <p:nvSpPr>
          <p:cNvPr id="64524" name="文字方塊 32"/>
          <p:cNvSpPr txBox="1">
            <a:spLocks noChangeArrowheads="1"/>
          </p:cNvSpPr>
          <p:nvPr/>
        </p:nvSpPr>
        <p:spPr bwMode="auto">
          <a:xfrm>
            <a:off x="631825" y="5857892"/>
            <a:ext cx="2160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dirty="0">
                <a:latin typeface="Calibri" pitchFamily="34" charset="0"/>
              </a:rPr>
              <a:t>Storage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64525" name="文字方塊 33"/>
          <p:cNvSpPr txBox="1">
            <a:spLocks noChangeArrowheads="1"/>
          </p:cNvSpPr>
          <p:nvPr/>
        </p:nvSpPr>
        <p:spPr bwMode="auto">
          <a:xfrm>
            <a:off x="3949700" y="4800586"/>
            <a:ext cx="1209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en-US" altLang="zh-TW" sz="1400" b="1" dirty="0">
                <a:solidFill>
                  <a:srgbClr val="FF0000"/>
                </a:solidFill>
                <a:latin typeface="Calibri" pitchFamily="34" charset="0"/>
              </a:rPr>
              <a:t>NVR –</a:t>
            </a:r>
            <a:r>
              <a:rPr kumimoji="0" lang="en-US" altLang="zh-TW" sz="1400" b="1" dirty="0" smtClean="0">
                <a:solidFill>
                  <a:srgbClr val="FF0000"/>
                </a:solidFill>
                <a:latin typeface="Calibri" pitchFamily="34" charset="0"/>
              </a:rPr>
              <a:t>Q67S</a:t>
            </a:r>
            <a:endParaRPr kumimoji="0" lang="en-US" altLang="zh-TW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4526" name="文字方塊 35"/>
          <p:cNvSpPr txBox="1">
            <a:spLocks noChangeArrowheads="1"/>
          </p:cNvSpPr>
          <p:nvPr/>
        </p:nvSpPr>
        <p:spPr bwMode="auto">
          <a:xfrm>
            <a:off x="7286644" y="5924536"/>
            <a:ext cx="143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>
                <a:latin typeface="Calibri" pitchFamily="34" charset="0"/>
              </a:rPr>
              <a:t>Monitoring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3224213" y="5299061"/>
            <a:ext cx="1943100" cy="954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400" dirty="0">
                <a:ea typeface="Cambria Math" pitchFamily="18" charset="0"/>
              </a:rPr>
              <a:t>Note: In small deployment, LAN port A to switch, LAN port B to  storage system</a:t>
            </a:r>
            <a:endParaRPr kumimoji="0" lang="zh-TW" altLang="en-US" sz="1400" dirty="0"/>
          </a:p>
        </p:txBody>
      </p:sp>
      <p:sp>
        <p:nvSpPr>
          <p:cNvPr id="64528" name="文字方塊 42"/>
          <p:cNvSpPr txBox="1">
            <a:spLocks noChangeArrowheads="1"/>
          </p:cNvSpPr>
          <p:nvPr/>
        </p:nvSpPr>
        <p:spPr bwMode="auto">
          <a:xfrm>
            <a:off x="3224213" y="4956161"/>
            <a:ext cx="863600" cy="307975"/>
          </a:xfrm>
          <a:prstGeom prst="rect">
            <a:avLst/>
          </a:prstGeom>
          <a:solidFill>
            <a:schemeClr val="accent1">
              <a:alpha val="6392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400" dirty="0">
                <a:solidFill>
                  <a:schemeClr val="bg1"/>
                </a:solidFill>
              </a:rPr>
              <a:t>(Option)</a:t>
            </a:r>
            <a:endParaRPr kumimoji="0"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64529" name="文字方塊 43"/>
          <p:cNvSpPr txBox="1">
            <a:spLocks noChangeArrowheads="1"/>
          </p:cNvSpPr>
          <p:nvPr/>
        </p:nvSpPr>
        <p:spPr bwMode="auto">
          <a:xfrm>
            <a:off x="6715125" y="4902186"/>
            <a:ext cx="86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400">
                <a:latin typeface="Calibri" pitchFamily="34" charset="0"/>
              </a:rPr>
              <a:t>HDMI</a:t>
            </a:r>
            <a:endParaRPr kumimoji="0" lang="zh-TW" altLang="en-US" sz="1400">
              <a:latin typeface="Calibri" pitchFamily="34" charset="0"/>
            </a:endParaRPr>
          </a:p>
        </p:txBody>
      </p:sp>
      <p:cxnSp>
        <p:nvCxnSpPr>
          <p:cNvPr id="59" name="直線接點 58"/>
          <p:cNvCxnSpPr/>
          <p:nvPr/>
        </p:nvCxnSpPr>
        <p:spPr>
          <a:xfrm rot="16200000" flipH="1">
            <a:off x="3985419" y="3979055"/>
            <a:ext cx="642938" cy="0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31" name="文字方塊 61"/>
          <p:cNvSpPr txBox="1">
            <a:spLocks noChangeArrowheads="1"/>
          </p:cNvSpPr>
          <p:nvPr/>
        </p:nvSpPr>
        <p:spPr bwMode="auto">
          <a:xfrm>
            <a:off x="7593013" y="4544999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400" b="1" dirty="0">
                <a:solidFill>
                  <a:srgbClr val="FF0000"/>
                </a:solidFill>
                <a:latin typeface="Calibri" pitchFamily="34" charset="0"/>
              </a:rPr>
              <a:t>NVR-B75 </a:t>
            </a:r>
          </a:p>
        </p:txBody>
      </p:sp>
      <p:cxnSp>
        <p:nvCxnSpPr>
          <p:cNvPr id="41" name="圖案 40"/>
          <p:cNvCxnSpPr/>
          <p:nvPr/>
        </p:nvCxnSpPr>
        <p:spPr>
          <a:xfrm rot="10800000" flipV="1">
            <a:off x="1706563" y="3325799"/>
            <a:ext cx="1804987" cy="1054100"/>
          </a:xfrm>
          <a:prstGeom prst="bentConnector2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58"/>
          <p:cNvCxnSpPr/>
          <p:nvPr/>
        </p:nvCxnSpPr>
        <p:spPr>
          <a:xfrm rot="16200000" flipH="1">
            <a:off x="5307012" y="4508487"/>
            <a:ext cx="720725" cy="863600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0072" y="4357070"/>
            <a:ext cx="2320719" cy="161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圖片 39" descr="圖片2拷貝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74782" y="4067164"/>
            <a:ext cx="1606767" cy="74459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6" name="圖片 45" descr="圖片3拷貝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60930" y="3622428"/>
            <a:ext cx="932611" cy="94480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4537" name="圖片 46" descr="圖片1拷貝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60763" y="2924161"/>
            <a:ext cx="14001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 descr="OC400V拷貝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89075" y="1781161"/>
            <a:ext cx="582613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3" descr="OC400V拷貝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203450" y="1781161"/>
            <a:ext cx="582613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3" descr="OC400V拷貝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74700" y="1781161"/>
            <a:ext cx="582613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75046" y="5281610"/>
            <a:ext cx="1661737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4" descr="DC402_EN拷貝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315200" y="1781161"/>
            <a:ext cx="388938" cy="44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4" descr="DC402_EN拷貝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704013" y="1781161"/>
            <a:ext cx="388937" cy="44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4" descr="DC402_EN拷貝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61075" y="1781161"/>
            <a:ext cx="388938" cy="44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45" name="文字方塊 62"/>
          <p:cNvSpPr txBox="1">
            <a:spLocks noChangeArrowheads="1"/>
          </p:cNvSpPr>
          <p:nvPr/>
        </p:nvSpPr>
        <p:spPr bwMode="auto">
          <a:xfrm>
            <a:off x="703263" y="2197086"/>
            <a:ext cx="2087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dirty="0"/>
              <a:t>IP</a:t>
            </a:r>
            <a:r>
              <a:rPr kumimoji="0" lang="zh-TW" altLang="en-US" dirty="0"/>
              <a:t> </a:t>
            </a:r>
            <a:r>
              <a:rPr kumimoji="0" lang="en-US" altLang="zh-TW" dirty="0"/>
              <a:t>Cam</a:t>
            </a:r>
            <a:endParaRPr kumimoji="0" lang="zh-TW" altLang="en-US" dirty="0"/>
          </a:p>
        </p:txBody>
      </p:sp>
      <p:sp>
        <p:nvSpPr>
          <p:cNvPr id="64" name="Text Box 35"/>
          <p:cNvSpPr txBox="1">
            <a:spLocks noChangeArrowheads="1"/>
          </p:cNvSpPr>
          <p:nvPr/>
        </p:nvSpPr>
        <p:spPr bwMode="auto">
          <a:xfrm>
            <a:off x="4560888" y="2281224"/>
            <a:ext cx="1357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400" dirty="0" smtClean="0">
                <a:ea typeface="+mn-ea"/>
              </a:rPr>
              <a:t>Video Server</a:t>
            </a:r>
            <a:endParaRPr kumimoji="0" lang="en-US" altLang="zh-TW" sz="1400" dirty="0">
              <a:ea typeface="+mn-ea"/>
            </a:endParaRPr>
          </a:p>
        </p:txBody>
      </p:sp>
      <p:pic>
        <p:nvPicPr>
          <p:cNvPr id="64547" name="圖片 93" descr="圖片3拷貝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846638" y="1709724"/>
            <a:ext cx="5715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48" name="文字方塊 65"/>
          <p:cNvSpPr txBox="1">
            <a:spLocks noChangeArrowheads="1"/>
          </p:cNvSpPr>
          <p:nvPr/>
        </p:nvSpPr>
        <p:spPr bwMode="auto">
          <a:xfrm>
            <a:off x="5900738" y="2197086"/>
            <a:ext cx="208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dirty="0">
                <a:latin typeface="Calibri" pitchFamily="34" charset="0"/>
              </a:rPr>
              <a:t>SD CCTV Cam 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39" name="標題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>
              <a:defRPr/>
            </a:pP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Connection Diagram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>
            <a:grpSpLocks/>
          </p:cNvGrpSpPr>
          <p:nvPr/>
        </p:nvGrpSpPr>
        <p:grpSpPr bwMode="auto">
          <a:xfrm>
            <a:off x="428625" y="1249363"/>
            <a:ext cx="2778125" cy="2251075"/>
            <a:chOff x="428654" y="1249363"/>
            <a:chExt cx="2778125" cy="2251075"/>
          </a:xfrm>
        </p:grpSpPr>
        <p:sp>
          <p:nvSpPr>
            <p:cNvPr id="48147" name="文字方塊 37"/>
            <p:cNvSpPr txBox="1">
              <a:spLocks noChangeArrowheads="1"/>
            </p:cNvSpPr>
            <p:nvPr/>
          </p:nvSpPr>
          <p:spPr bwMode="auto">
            <a:xfrm>
              <a:off x="1140659" y="1249363"/>
              <a:ext cx="13596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2400" b="1" dirty="0" smtClean="0">
                  <a:solidFill>
                    <a:srgbClr val="FF0000"/>
                  </a:solidFill>
                  <a:latin typeface="Calibri" pitchFamily="34" charset="0"/>
                </a:rPr>
                <a:t>NVR-Q67</a:t>
              </a:r>
              <a:endParaRPr kumimoji="0" lang="zh-TW" alt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48148" name="圖片 38" descr="NVR-Q67-A20-3D-Front01-small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28654" y="1782763"/>
              <a:ext cx="2778125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9" name="文字方塊 45"/>
            <p:cNvSpPr txBox="1">
              <a:spLocks noChangeArrowheads="1"/>
            </p:cNvSpPr>
            <p:nvPr/>
          </p:nvSpPr>
          <p:spPr bwMode="auto">
            <a:xfrm>
              <a:off x="714404" y="2854325"/>
              <a:ext cx="2255838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b="1" dirty="0">
                  <a:solidFill>
                    <a:srgbClr val="002060"/>
                  </a:solidFill>
                  <a:latin typeface="Calibri" pitchFamily="34" charset="0"/>
                </a:rPr>
                <a:t>6 x internal  HDD Bay </a:t>
              </a:r>
            </a:p>
            <a:p>
              <a:r>
                <a:rPr kumimoji="0" lang="en-US" altLang="zh-TW" b="1" dirty="0">
                  <a:solidFill>
                    <a:srgbClr val="002060"/>
                  </a:solidFill>
                  <a:latin typeface="Calibri" pitchFamily="34" charset="0"/>
                </a:rPr>
                <a:t> + 1 x  OS HDD </a:t>
              </a:r>
              <a:endParaRPr kumimoji="0" lang="zh-TW" altLang="en-US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群組 19"/>
          <p:cNvGrpSpPr>
            <a:grpSpLocks/>
          </p:cNvGrpSpPr>
          <p:nvPr/>
        </p:nvGrpSpPr>
        <p:grpSpPr bwMode="auto">
          <a:xfrm>
            <a:off x="5581650" y="1211263"/>
            <a:ext cx="3060700" cy="2289175"/>
            <a:chOff x="5581679" y="1211263"/>
            <a:chExt cx="3060700" cy="2289175"/>
          </a:xfrm>
        </p:grpSpPr>
        <p:sp>
          <p:nvSpPr>
            <p:cNvPr id="48144" name="文字方塊 39"/>
            <p:cNvSpPr txBox="1">
              <a:spLocks noChangeArrowheads="1"/>
            </p:cNvSpPr>
            <p:nvPr/>
          </p:nvSpPr>
          <p:spPr bwMode="auto">
            <a:xfrm>
              <a:off x="6283707" y="1211263"/>
              <a:ext cx="15744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2400" b="1" dirty="0" smtClean="0">
                  <a:solidFill>
                    <a:srgbClr val="FF0000"/>
                  </a:solidFill>
                  <a:latin typeface="Calibri" pitchFamily="34" charset="0"/>
                </a:rPr>
                <a:t>NVR-Q67S </a:t>
              </a:r>
              <a:endParaRPr kumimoji="0" lang="zh-TW" alt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48145" name="圖片 40" descr="NVR-Q67S-A20-3D-Front-OpenHDD-01-small.jpg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857904" y="1692275"/>
              <a:ext cx="250031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6" name="文字方塊 46"/>
            <p:cNvSpPr txBox="1">
              <a:spLocks noChangeArrowheads="1"/>
            </p:cNvSpPr>
            <p:nvPr/>
          </p:nvSpPr>
          <p:spPr bwMode="auto">
            <a:xfrm>
              <a:off x="5581679" y="2854325"/>
              <a:ext cx="30607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b="1" dirty="0">
                  <a:solidFill>
                    <a:srgbClr val="002060"/>
                  </a:solidFill>
                  <a:latin typeface="Calibri" pitchFamily="34" charset="0"/>
                </a:rPr>
                <a:t>8 x  Hot  Swappable HDD Tray </a:t>
              </a:r>
            </a:p>
            <a:p>
              <a:r>
                <a:rPr kumimoji="0" lang="en-US" altLang="zh-TW" b="1" dirty="0">
                  <a:solidFill>
                    <a:srgbClr val="002060"/>
                  </a:solidFill>
                  <a:latin typeface="Calibri" pitchFamily="34" charset="0"/>
                </a:rPr>
                <a:t> + 1 x  OS HDD </a:t>
              </a:r>
              <a:endParaRPr kumimoji="0" lang="zh-TW" altLang="en-US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群組 21"/>
          <p:cNvGrpSpPr>
            <a:grpSpLocks/>
          </p:cNvGrpSpPr>
          <p:nvPr/>
        </p:nvGrpSpPr>
        <p:grpSpPr bwMode="auto">
          <a:xfrm>
            <a:off x="5726113" y="3749675"/>
            <a:ext cx="3060700" cy="2679700"/>
            <a:chOff x="5726142" y="3749696"/>
            <a:chExt cx="3060700" cy="2679700"/>
          </a:xfrm>
        </p:grpSpPr>
        <p:sp>
          <p:nvSpPr>
            <p:cNvPr id="48141" name="文字方塊 42"/>
            <p:cNvSpPr txBox="1">
              <a:spLocks noChangeArrowheads="1"/>
            </p:cNvSpPr>
            <p:nvPr/>
          </p:nvSpPr>
          <p:spPr bwMode="auto">
            <a:xfrm>
              <a:off x="6726267" y="3749696"/>
              <a:ext cx="11842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2400" b="1">
                  <a:solidFill>
                    <a:srgbClr val="FF0000"/>
                  </a:solidFill>
                  <a:latin typeface="Calibri" pitchFamily="34" charset="0"/>
                </a:rPr>
                <a:t>NVR-CV</a:t>
              </a:r>
              <a:endParaRPr kumimoji="0" lang="zh-TW" altLang="en-US" sz="24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48142" name="圖片 44" descr="NVR-CV-3D-Open-02-small.jp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857902" y="4211659"/>
              <a:ext cx="2500312" cy="152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3" name="文字方塊 49"/>
            <p:cNvSpPr txBox="1">
              <a:spLocks noChangeArrowheads="1"/>
            </p:cNvSpPr>
            <p:nvPr/>
          </p:nvSpPr>
          <p:spPr bwMode="auto">
            <a:xfrm>
              <a:off x="5726142" y="5783284"/>
              <a:ext cx="30607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b="1">
                  <a:solidFill>
                    <a:srgbClr val="002060"/>
                  </a:solidFill>
                  <a:latin typeface="Calibri" pitchFamily="34" charset="0"/>
                </a:rPr>
                <a:t>4 x Hot  Swappable HDD Tray </a:t>
              </a:r>
            </a:p>
            <a:p>
              <a:r>
                <a:rPr kumimoji="0" lang="en-US" altLang="zh-TW" b="1">
                  <a:solidFill>
                    <a:srgbClr val="002060"/>
                  </a:solidFill>
                  <a:latin typeface="Calibri" pitchFamily="34" charset="0"/>
                </a:rPr>
                <a:t> + 1 x OS HDD </a:t>
              </a:r>
              <a:endParaRPr kumimoji="0" lang="zh-TW" altLang="en-US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群組 20"/>
          <p:cNvGrpSpPr>
            <a:grpSpLocks/>
          </p:cNvGrpSpPr>
          <p:nvPr/>
        </p:nvGrpSpPr>
        <p:grpSpPr bwMode="auto">
          <a:xfrm>
            <a:off x="571500" y="3749675"/>
            <a:ext cx="3006725" cy="2679700"/>
            <a:chOff x="571529" y="3749696"/>
            <a:chExt cx="3006725" cy="2679700"/>
          </a:xfrm>
        </p:grpSpPr>
        <p:sp>
          <p:nvSpPr>
            <p:cNvPr id="48138" name="文字方塊 41"/>
            <p:cNvSpPr txBox="1">
              <a:spLocks noChangeArrowheads="1"/>
            </p:cNvSpPr>
            <p:nvPr/>
          </p:nvSpPr>
          <p:spPr bwMode="auto">
            <a:xfrm>
              <a:off x="785842" y="3749696"/>
              <a:ext cx="13211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2400" b="1" dirty="0" smtClean="0">
                  <a:solidFill>
                    <a:srgbClr val="FF0000"/>
                  </a:solidFill>
                  <a:latin typeface="Calibri" pitchFamily="34" charset="0"/>
                </a:rPr>
                <a:t>NVR-B75</a:t>
              </a:r>
              <a:endParaRPr kumimoji="0" lang="zh-TW" alt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48139" name="圖片 43" descr="NVR-B75-Front-DoorOpen-small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42967" y="4267221"/>
              <a:ext cx="2143125" cy="146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0" name="文字方塊 50"/>
            <p:cNvSpPr txBox="1">
              <a:spLocks noChangeArrowheads="1"/>
            </p:cNvSpPr>
            <p:nvPr/>
          </p:nvSpPr>
          <p:spPr bwMode="auto">
            <a:xfrm>
              <a:off x="571529" y="5783284"/>
              <a:ext cx="300672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b="1">
                  <a:solidFill>
                    <a:srgbClr val="002060"/>
                  </a:solidFill>
                  <a:latin typeface="Calibri" pitchFamily="34" charset="0"/>
                </a:rPr>
                <a:t>5 x Hot  Swappable HDD Tray </a:t>
              </a:r>
            </a:p>
            <a:p>
              <a:r>
                <a:rPr kumimoji="0" lang="en-US" altLang="zh-TW" b="1">
                  <a:solidFill>
                    <a:srgbClr val="002060"/>
                  </a:solidFill>
                  <a:latin typeface="Calibri" pitchFamily="34" charset="0"/>
                </a:rPr>
                <a:t> + 1 x OS HDD</a:t>
              </a:r>
              <a:endParaRPr kumimoji="0" lang="zh-TW" altLang="en-US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2938444" y="2045347"/>
            <a:ext cx="3133783" cy="52322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2U Rackmount</a:t>
            </a:r>
            <a:endParaRPr kumimoji="0" lang="zh-TW" altLang="en-US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938444" y="4688575"/>
            <a:ext cx="3133783" cy="52322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Desktop Tower</a:t>
            </a:r>
            <a:endParaRPr kumimoji="0" lang="zh-TW" altLang="en-US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28625" y="3640159"/>
            <a:ext cx="8215370" cy="1588"/>
          </a:xfrm>
          <a:prstGeom prst="line">
            <a:avLst/>
          </a:prstGeom>
          <a:ln w="38100"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NVR Series (in MP)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33" name="Picture 29" descr="D-410_pj_9_R - 複製-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4531" y="2928934"/>
            <a:ext cx="4349681" cy="169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357688" y="1431935"/>
            <a:ext cx="4787900" cy="31085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Main Feature</a:t>
            </a:r>
            <a:r>
              <a:rPr kumimoji="0"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 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</a:rPr>
              <a:t>4U 19” Rackmount platform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</a:rPr>
              <a:t>Intel®  4</a:t>
            </a:r>
            <a:r>
              <a:rPr kumimoji="0" lang="en-US" altLang="zh-TW" sz="1600" baseline="30000" dirty="0">
                <a:solidFill>
                  <a:srgbClr val="000099"/>
                </a:solidFill>
              </a:rPr>
              <a:t>th</a:t>
            </a:r>
            <a:r>
              <a:rPr kumimoji="0" lang="en-US" altLang="zh-TW" sz="1600" dirty="0">
                <a:solidFill>
                  <a:srgbClr val="000099"/>
                </a:solidFill>
              </a:rPr>
              <a:t> Generation Core™ </a:t>
            </a:r>
            <a:r>
              <a:rPr kumimoji="0" lang="en-US" altLang="zh-TW" sz="1600" dirty="0" smtClean="0">
                <a:solidFill>
                  <a:srgbClr val="000099"/>
                </a:solidFill>
              </a:rPr>
              <a:t>i7/ i5/i3 </a:t>
            </a:r>
            <a:r>
              <a:rPr kumimoji="0" lang="en-US" altLang="zh-TW" sz="1600" dirty="0">
                <a:solidFill>
                  <a:srgbClr val="000099"/>
                </a:solidFill>
              </a:rPr>
              <a:t>Processors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</a:rPr>
              <a:t>Intel® Q87 chipset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</a:rPr>
              <a:t>DDR3 1333/1600 Hz Non-ECC, Un-buffered Memory, up to 32 GB 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C00000"/>
                </a:solidFill>
              </a:rPr>
              <a:t>14 x SATA  ports to support </a:t>
            </a:r>
            <a:r>
              <a:rPr kumimoji="0" lang="en-US" altLang="zh-TW" sz="1600" dirty="0" smtClean="0">
                <a:solidFill>
                  <a:srgbClr val="C00000"/>
                </a:solidFill>
              </a:rPr>
              <a:t>massive </a:t>
            </a:r>
            <a:r>
              <a:rPr kumimoji="0" lang="en-US" altLang="zh-TW" sz="1600" dirty="0">
                <a:solidFill>
                  <a:srgbClr val="C00000"/>
                </a:solidFill>
              </a:rPr>
              <a:t>storage  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pl-PL" altLang="zh-TW" sz="1600" dirty="0">
                <a:solidFill>
                  <a:srgbClr val="000099"/>
                </a:solidFill>
              </a:rPr>
              <a:t>1xPCIe </a:t>
            </a:r>
            <a:r>
              <a:rPr kumimoji="0" lang="en-US" altLang="zh-TW" sz="1600" dirty="0">
                <a:solidFill>
                  <a:srgbClr val="000099"/>
                </a:solidFill>
              </a:rPr>
              <a:t>[</a:t>
            </a:r>
            <a:r>
              <a:rPr kumimoji="0" lang="pl-PL" altLang="zh-TW" sz="1600" dirty="0">
                <a:solidFill>
                  <a:srgbClr val="000099"/>
                </a:solidFill>
              </a:rPr>
              <a:t>x</a:t>
            </a:r>
            <a:r>
              <a:rPr kumimoji="0" lang="en-US" altLang="zh-TW" sz="1600" dirty="0">
                <a:solidFill>
                  <a:srgbClr val="000099"/>
                </a:solidFill>
              </a:rPr>
              <a:t>16], </a:t>
            </a:r>
            <a:r>
              <a:rPr kumimoji="0" lang="pl-PL" altLang="zh-TW" sz="1600" dirty="0">
                <a:solidFill>
                  <a:srgbClr val="000099"/>
                </a:solidFill>
              </a:rPr>
              <a:t>1xPCIe </a:t>
            </a:r>
            <a:r>
              <a:rPr kumimoji="0" lang="en-US" altLang="zh-TW" sz="1600" dirty="0">
                <a:solidFill>
                  <a:srgbClr val="000099"/>
                </a:solidFill>
              </a:rPr>
              <a:t>[</a:t>
            </a:r>
            <a:r>
              <a:rPr kumimoji="0" lang="pl-PL" altLang="zh-TW" sz="1600" dirty="0">
                <a:solidFill>
                  <a:srgbClr val="000099"/>
                </a:solidFill>
              </a:rPr>
              <a:t>x</a:t>
            </a:r>
            <a:r>
              <a:rPr kumimoji="0" lang="en-US" altLang="zh-TW" sz="1600" dirty="0">
                <a:solidFill>
                  <a:srgbClr val="000099"/>
                </a:solidFill>
              </a:rPr>
              <a:t>4]  expansion support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</a:rPr>
              <a:t>2 x Gigabit LAN Controller, 7 x USB ports 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</a:rPr>
              <a:t>3 x Audio Jack ( </a:t>
            </a:r>
            <a:r>
              <a:rPr kumimoji="0" lang="en-US" altLang="zh-TW" sz="1600" dirty="0" err="1">
                <a:solidFill>
                  <a:srgbClr val="000099"/>
                </a:solidFill>
              </a:rPr>
              <a:t>Mic</a:t>
            </a:r>
            <a:r>
              <a:rPr kumimoji="0" lang="en-US" altLang="zh-TW" sz="1600" dirty="0">
                <a:solidFill>
                  <a:srgbClr val="000099"/>
                </a:solidFill>
              </a:rPr>
              <a:t>-in / Line-in / Line-out )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</a:rPr>
              <a:t>RAID 0/1/5/10 support</a:t>
            </a: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defRPr/>
            </a:pPr>
            <a:endParaRPr kumimoji="0" lang="en-US" altLang="zh-TW" sz="16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57688" y="4500563"/>
            <a:ext cx="4176712" cy="89255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Target Market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 smtClean="0">
                <a:solidFill>
                  <a:srgbClr val="000099"/>
                </a:solidFill>
                <a:ea typeface="+mn-ea"/>
              </a:rPr>
              <a:t>Multimedia </a:t>
            </a:r>
            <a:endParaRPr kumimoji="0" lang="en-US" altLang="zh-TW" sz="1600" dirty="0">
              <a:solidFill>
                <a:srgbClr val="000099"/>
              </a:solidFill>
              <a:ea typeface="+mn-ea"/>
            </a:endParaRP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0099"/>
                </a:solidFill>
                <a:ea typeface="+mn-ea"/>
              </a:rPr>
              <a:t>High End </a:t>
            </a:r>
            <a:r>
              <a:rPr kumimoji="0" lang="en-US" altLang="zh-TW" sz="1600" dirty="0" smtClean="0">
                <a:solidFill>
                  <a:srgbClr val="000099"/>
                </a:solidFill>
                <a:ea typeface="+mn-ea"/>
              </a:rPr>
              <a:t>Surveillance</a:t>
            </a:r>
            <a:endParaRPr kumimoji="0" lang="en-US" altLang="zh-TW" sz="1600" dirty="0">
              <a:solidFill>
                <a:srgbClr val="000099"/>
              </a:solidFill>
              <a:ea typeface="+mn-ea"/>
            </a:endParaRPr>
          </a:p>
        </p:txBody>
      </p:sp>
      <p:pic>
        <p:nvPicPr>
          <p:cNvPr id="17" name="圖片 7" descr="SMT-190DN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53290" y="4786322"/>
            <a:ext cx="1690710" cy="169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43702" y="5286388"/>
            <a:ext cx="824285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29256" y="5500702"/>
            <a:ext cx="1183830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群組 65"/>
          <p:cNvGrpSpPr>
            <a:grpSpLocks/>
          </p:cNvGrpSpPr>
          <p:nvPr/>
        </p:nvGrpSpPr>
        <p:grpSpPr bwMode="auto">
          <a:xfrm>
            <a:off x="71406" y="1558371"/>
            <a:ext cx="4429156" cy="4066242"/>
            <a:chOff x="-125767" y="1142984"/>
            <a:chExt cx="4429407" cy="4066899"/>
          </a:xfrm>
        </p:grpSpPr>
        <p:grpSp>
          <p:nvGrpSpPr>
            <p:cNvPr id="3" name="群組 59"/>
            <p:cNvGrpSpPr>
              <a:grpSpLocks/>
            </p:cNvGrpSpPr>
            <p:nvPr/>
          </p:nvGrpSpPr>
          <p:grpSpPr bwMode="auto">
            <a:xfrm>
              <a:off x="-125767" y="1142984"/>
              <a:ext cx="4429407" cy="4066899"/>
              <a:chOff x="-85839" y="1214422"/>
              <a:chExt cx="4429407" cy="4066899"/>
            </a:xfrm>
          </p:grpSpPr>
          <p:sp>
            <p:nvSpPr>
              <p:cNvPr id="44" name="文字方塊 43"/>
              <p:cNvSpPr txBox="1"/>
              <p:nvPr/>
            </p:nvSpPr>
            <p:spPr>
              <a:xfrm>
                <a:off x="642964" y="1214422"/>
                <a:ext cx="3289486" cy="4001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TW" sz="2000" b="1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Concept  Photo Only  </a:t>
                </a:r>
                <a:endParaRPr lang="zh-TW" altLang="en-US" sz="2000" b="1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4" name="群組 58"/>
              <p:cNvGrpSpPr>
                <a:grpSpLocks/>
              </p:cNvGrpSpPr>
              <p:nvPr/>
            </p:nvGrpSpPr>
            <p:grpSpPr bwMode="auto">
              <a:xfrm>
                <a:off x="-85839" y="1643103"/>
                <a:ext cx="4429407" cy="3638218"/>
                <a:chOff x="-87434" y="1643103"/>
                <a:chExt cx="4429407" cy="3638218"/>
              </a:xfrm>
            </p:grpSpPr>
            <p:grpSp>
              <p:nvGrpSpPr>
                <p:cNvPr id="5" name="群組 40"/>
                <p:cNvGrpSpPr>
                  <a:grpSpLocks/>
                </p:cNvGrpSpPr>
                <p:nvPr/>
              </p:nvGrpSpPr>
              <p:grpSpPr bwMode="auto">
                <a:xfrm>
                  <a:off x="1071538" y="1714488"/>
                  <a:ext cx="3270435" cy="3566833"/>
                  <a:chOff x="1214414" y="1695455"/>
                  <a:chExt cx="3270435" cy="3566833"/>
                </a:xfrm>
              </p:grpSpPr>
              <p:sp>
                <p:nvSpPr>
                  <p:cNvPr id="47125" name="文字方塊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14414" y="5000636"/>
                    <a:ext cx="2341688" cy="2616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0" lang="en-US" altLang="zh-TW" sz="1100" b="1" dirty="0">
                        <a:solidFill>
                          <a:srgbClr val="000099"/>
                        </a:solidFill>
                        <a:latin typeface="Calibri" pitchFamily="34" charset="0"/>
                      </a:rPr>
                      <a:t>3.5” Hot Swappable HDD Tray x </a:t>
                    </a:r>
                    <a:r>
                      <a:rPr kumimoji="0" lang="en-US" altLang="zh-TW" sz="1100" b="1" dirty="0" smtClean="0">
                        <a:solidFill>
                          <a:srgbClr val="000099"/>
                        </a:solidFill>
                        <a:latin typeface="Calibri" pitchFamily="34" charset="0"/>
                      </a:rPr>
                      <a:t>12 </a:t>
                    </a:r>
                    <a:endParaRPr kumimoji="0" lang="zh-TW" altLang="en-US" sz="1100" b="1" dirty="0">
                      <a:solidFill>
                        <a:srgbClr val="000099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47126" name="文字方塊 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4873" y="1909869"/>
                    <a:ext cx="1069976" cy="2651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kumimoji="0" lang="en-US" altLang="zh-TW" sz="1100" b="1" dirty="0">
                        <a:solidFill>
                          <a:srgbClr val="000099"/>
                        </a:solidFill>
                        <a:latin typeface="Calibri" pitchFamily="34" charset="0"/>
                      </a:rPr>
                      <a:t>Slim DVD/RW</a:t>
                    </a:r>
                    <a:endParaRPr kumimoji="0" lang="zh-TW" altLang="en-US" sz="1100" b="1" dirty="0">
                      <a:solidFill>
                        <a:srgbClr val="000099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47127" name="文字方塊 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7356" y="1695455"/>
                    <a:ext cx="1069975" cy="2667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kumimoji="0" lang="en-US" altLang="zh-TW" sz="1100" b="1">
                        <a:solidFill>
                          <a:srgbClr val="000099"/>
                        </a:solidFill>
                        <a:latin typeface="Calibri" pitchFamily="34" charset="0"/>
                      </a:rPr>
                      <a:t>Power Button</a:t>
                    </a:r>
                    <a:endParaRPr kumimoji="0" lang="zh-TW" altLang="en-US" sz="1100" b="1">
                      <a:solidFill>
                        <a:srgbClr val="000099"/>
                      </a:solidFill>
                      <a:latin typeface="Calibri" pitchFamily="34" charset="0"/>
                    </a:endParaRPr>
                  </a:p>
                </p:txBody>
              </p:sp>
              <p:cxnSp>
                <p:nvCxnSpPr>
                  <p:cNvPr id="22" name="直線接點 21"/>
                  <p:cNvCxnSpPr/>
                  <p:nvPr/>
                </p:nvCxnSpPr>
                <p:spPr bwMode="auto">
                  <a:xfrm rot="10800000" flipV="1">
                    <a:off x="2571871" y="2410023"/>
                    <a:ext cx="500090" cy="357245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 bwMode="auto">
                  <a:xfrm rot="16200000" flipH="1">
                    <a:off x="1081076" y="4420142"/>
                    <a:ext cx="909784" cy="35720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 bwMode="auto">
                  <a:xfrm rot="5400000">
                    <a:off x="3486285" y="2267131"/>
                    <a:ext cx="571596" cy="2857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接點 41"/>
                  <p:cNvCxnSpPr>
                    <a:endCxn id="43" idx="0"/>
                  </p:cNvCxnSpPr>
                  <p:nvPr/>
                </p:nvCxnSpPr>
                <p:spPr bwMode="auto">
                  <a:xfrm>
                    <a:off x="1424022" y="1873356"/>
                    <a:ext cx="103193" cy="82245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矩形 42"/>
                  <p:cNvSpPr/>
                  <p:nvPr/>
                </p:nvSpPr>
                <p:spPr bwMode="auto">
                  <a:xfrm>
                    <a:off x="1343053" y="2695813"/>
                    <a:ext cx="369909" cy="114318"/>
                  </a:xfrm>
                  <a:prstGeom prst="rect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zh-TW" altLang="en-US" dirty="0">
                      <a:solidFill>
                        <a:srgbClr val="000099"/>
                      </a:solidFill>
                    </a:endParaRPr>
                  </a:p>
                </p:txBody>
              </p:sp>
            </p:grpSp>
            <p:cxnSp>
              <p:nvCxnSpPr>
                <p:cNvPr id="45" name="直線接點 44"/>
                <p:cNvCxnSpPr/>
                <p:nvPr/>
              </p:nvCxnSpPr>
              <p:spPr bwMode="auto">
                <a:xfrm rot="5400000">
                  <a:off x="2536109" y="4465369"/>
                  <a:ext cx="928837" cy="28576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121" name="文字方塊 95"/>
                <p:cNvSpPr txBox="1">
                  <a:spLocks noChangeArrowheads="1"/>
                </p:cNvSpPr>
                <p:nvPr/>
              </p:nvSpPr>
              <p:spPr bwMode="auto">
                <a:xfrm>
                  <a:off x="857225" y="1643103"/>
                  <a:ext cx="1069975" cy="266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 dirty="0">
                      <a:solidFill>
                        <a:srgbClr val="000099"/>
                      </a:solidFill>
                      <a:latin typeface="Calibri" pitchFamily="34" charset="0"/>
                    </a:rPr>
                    <a:t>USB 3.0  x 2 </a:t>
                  </a:r>
                  <a:endParaRPr kumimoji="0" lang="zh-TW" altLang="en-US" sz="1100" b="1" dirty="0">
                    <a:solidFill>
                      <a:srgbClr val="000099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47122" name="文字方塊 95"/>
                <p:cNvSpPr txBox="1">
                  <a:spLocks noChangeArrowheads="1"/>
                </p:cNvSpPr>
                <p:nvPr/>
              </p:nvSpPr>
              <p:spPr bwMode="auto">
                <a:xfrm>
                  <a:off x="2714612" y="2214554"/>
                  <a:ext cx="1069975" cy="266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0099"/>
                      </a:solidFill>
                      <a:latin typeface="Calibri" pitchFamily="34" charset="0"/>
                    </a:rPr>
                    <a:t>USB 2.0  x 1 </a:t>
                  </a:r>
                  <a:endParaRPr kumimoji="0" lang="zh-TW" altLang="en-US" sz="1100" b="1">
                    <a:solidFill>
                      <a:srgbClr val="000099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51" name="直線接點 50"/>
                <p:cNvCxnSpPr>
                  <a:stCxn id="47127" idx="2"/>
                </p:cNvCxnSpPr>
                <p:nvPr/>
              </p:nvCxnSpPr>
              <p:spPr bwMode="auto">
                <a:xfrm rot="5400000">
                  <a:off x="1758200" y="2223455"/>
                  <a:ext cx="733543" cy="24925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124" name="文字方塊 54"/>
                <p:cNvSpPr txBox="1">
                  <a:spLocks noChangeArrowheads="1"/>
                </p:cNvSpPr>
                <p:nvPr/>
              </p:nvSpPr>
              <p:spPr bwMode="auto">
                <a:xfrm>
                  <a:off x="-87434" y="4738699"/>
                  <a:ext cx="2213017" cy="2616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altLang="zh-TW" sz="1100" b="1" dirty="0">
                      <a:solidFill>
                        <a:srgbClr val="000099"/>
                      </a:solidFill>
                      <a:latin typeface="Calibri" pitchFamily="34" charset="0"/>
                    </a:rPr>
                    <a:t>2.5” Hot </a:t>
                  </a:r>
                  <a:r>
                    <a:rPr kumimoji="0" lang="en-US" altLang="zh-TW" sz="1100" b="1" dirty="0" smtClean="0">
                      <a:solidFill>
                        <a:srgbClr val="000099"/>
                      </a:solidFill>
                      <a:latin typeface="Calibri" pitchFamily="34" charset="0"/>
                    </a:rPr>
                    <a:t>Swappable HDD </a:t>
                  </a:r>
                  <a:endParaRPr kumimoji="0" lang="zh-TW" altLang="en-US" sz="1100" b="1" dirty="0">
                    <a:solidFill>
                      <a:srgbClr val="000099"/>
                    </a:solidFill>
                    <a:latin typeface="Calibri" pitchFamily="34" charset="0"/>
                  </a:endParaRPr>
                </a:p>
              </p:txBody>
            </p:sp>
          </p:grpSp>
        </p:grpSp>
        <p:cxnSp>
          <p:nvCxnSpPr>
            <p:cNvPr id="61" name="直線接點 60"/>
            <p:cNvCxnSpPr/>
            <p:nvPr/>
          </p:nvCxnSpPr>
          <p:spPr bwMode="auto">
            <a:xfrm rot="5400000">
              <a:off x="-276596" y="3634199"/>
              <a:ext cx="1786228" cy="2333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字方塊 27"/>
          <p:cNvSpPr txBox="1"/>
          <p:nvPr/>
        </p:nvSpPr>
        <p:spPr>
          <a:xfrm>
            <a:off x="716030" y="5844621"/>
            <a:ext cx="32908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i="1" dirty="0" smtClean="0">
                <a:solidFill>
                  <a:srgbClr val="FF0000"/>
                </a:solidFill>
              </a:rPr>
              <a:t>Launching Q2 2014 </a:t>
            </a:r>
            <a:endParaRPr lang="zh-TW" alt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0" name="標題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  <a:t>NVR-6300S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357688" y="1431925"/>
            <a:ext cx="4787900" cy="33543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Main Feature 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2U 19” Rackmount platform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Intel® Socket 1155 The 2nd Generation Core™ </a:t>
            </a:r>
            <a:r>
              <a:rPr lang="en-US" altLang="zh-TW" sz="1600" dirty="0" smtClean="0">
                <a:solidFill>
                  <a:srgbClr val="000099"/>
                </a:solidFill>
              </a:rPr>
              <a:t>i7/ i5/i3 Processors</a:t>
            </a:r>
            <a:endParaRPr kumimoji="0" lang="en-US" altLang="zh-TW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Intel® Q67 chipset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DDR3 1333/1066 Hz Non-ECC, Un-buffered Memory, up to 32 GB 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Integrated Graphics Processor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C00000"/>
                </a:solidFill>
              </a:rPr>
              <a:t>4 x SATA 3Gb/s port(s), blue; 3 x SATA 6Gb/s port(s), white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pl-PL" altLang="zh-TW" sz="1600" dirty="0">
                <a:solidFill>
                  <a:schemeClr val="accent1">
                    <a:lumMod val="50000"/>
                  </a:schemeClr>
                </a:solidFill>
              </a:rPr>
              <a:t>1 x PCIe 2.0 </a:t>
            </a: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kumimoji="0" lang="pl-PL" altLang="zh-TW" sz="1600" dirty="0">
                <a:solidFill>
                  <a:schemeClr val="accent1">
                    <a:lumMod val="50000"/>
                  </a:schemeClr>
                </a:solidFill>
              </a:rPr>
              <a:t>x4</a:t>
            </a: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], 2 x PCI expansion support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2 x Gigabit LAN Controller, 4 x USB2.0</a:t>
            </a: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defRPr/>
            </a:pPr>
            <a:endParaRPr kumimoji="0" lang="en-US" altLang="zh-TW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57688" y="4500563"/>
            <a:ext cx="4176712" cy="1323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Target Market</a:t>
            </a: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 smtClean="0">
                <a:solidFill>
                  <a:schemeClr val="accent1">
                    <a:lumMod val="50000"/>
                  </a:schemeClr>
                </a:solidFill>
                <a:ea typeface="+mn-ea"/>
              </a:rPr>
              <a:t>Multimedia</a:t>
            </a:r>
            <a:endParaRPr kumimoji="0" lang="en-US" altLang="zh-TW" sz="16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  <a:p>
            <a:pPr marL="457200" indent="-195263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Surveillance </a:t>
            </a: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endParaRPr kumimoji="0" lang="en-US" altLang="zh-TW" sz="1400" dirty="0">
              <a:latin typeface="Verdana" pitchFamily="34" charset="0"/>
              <a:ea typeface="+mn-ea"/>
            </a:endParaRP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endParaRPr kumimoji="0" lang="en-US" altLang="zh-TW" sz="1400" dirty="0">
              <a:latin typeface="Verdana" pitchFamily="34" charset="0"/>
              <a:ea typeface="+mn-ea"/>
            </a:endParaRPr>
          </a:p>
        </p:txBody>
      </p:sp>
      <p:pic>
        <p:nvPicPr>
          <p:cNvPr id="17" name="圖片 7" descr="SMT-190DN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53290" y="4714884"/>
            <a:ext cx="1690710" cy="169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43702" y="5286388"/>
            <a:ext cx="824285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29256" y="5500702"/>
            <a:ext cx="1183830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8417" name="Picture 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65835" y="1500174"/>
            <a:ext cx="378598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  <a:t>NVR-Q67 </a:t>
            </a:r>
            <a:r>
              <a:rPr lang="en-US" altLang="zh-TW" b="1" dirty="0" err="1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  <a:t>Rackmount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  <a:t> Networking Video Recorder System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214810" y="1714488"/>
            <a:ext cx="4787900" cy="193899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Highlights</a:t>
            </a:r>
            <a:endParaRPr kumimoji="0" lang="en-US" altLang="zh-TW" sz="2000" dirty="0">
              <a:solidFill>
                <a:srgbClr val="FF0000"/>
              </a:solidFill>
            </a:endParaRPr>
          </a:p>
          <a:p>
            <a:pPr marL="457200" indent="-457200" eaLnBrk="0" hangingPunct="0"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zh-TW" sz="1600" b="1" dirty="0">
                <a:solidFill>
                  <a:srgbClr val="FF0000"/>
                </a:solidFill>
              </a:rPr>
              <a:t>Small-size to Mid-size Scale: Retail industry, POS banking, household surveillance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…</a:t>
            </a:r>
            <a:endParaRPr lang="en-US" altLang="zh-TW" sz="1600" dirty="0">
              <a:solidFill>
                <a:srgbClr val="FF0000"/>
              </a:solidFill>
            </a:endParaRPr>
          </a:p>
          <a:p>
            <a:pPr marL="457200" indent="-457200" eaLnBrk="0" hangingPunct="0"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zh-TW" sz="1600" dirty="0">
                <a:solidFill>
                  <a:srgbClr val="000099"/>
                </a:solidFill>
              </a:rPr>
              <a:t>5</a:t>
            </a:r>
            <a:r>
              <a:rPr lang="en-US" altLang="zh-TW" sz="1600" dirty="0">
                <a:solidFill>
                  <a:srgbClr val="002060"/>
                </a:solidFill>
              </a:rPr>
              <a:t> x Hot Swappable HDD Tray standalone  </a:t>
            </a:r>
            <a:r>
              <a:rPr lang="en-US" altLang="zh-TW" sz="1600" dirty="0" smtClean="0">
                <a:solidFill>
                  <a:srgbClr val="002060"/>
                </a:solidFill>
              </a:rPr>
              <a:t>system</a:t>
            </a:r>
            <a:endParaRPr lang="en-US" altLang="zh-TW" sz="1600" dirty="0">
              <a:solidFill>
                <a:srgbClr val="002060"/>
              </a:solidFill>
            </a:endParaRP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zh-TW" sz="1600" dirty="0" smtClean="0">
                <a:solidFill>
                  <a:srgbClr val="002060"/>
                </a:solidFill>
              </a:rPr>
              <a:t>Supports </a:t>
            </a:r>
            <a:r>
              <a:rPr lang="en-US" altLang="zh-TW" sz="1600" dirty="0">
                <a:solidFill>
                  <a:srgbClr val="002060"/>
                </a:solidFill>
              </a:rPr>
              <a:t>up to 25TB of storage </a:t>
            </a:r>
            <a:r>
              <a:rPr lang="en-US" altLang="zh-TW" sz="1600" dirty="0" smtClean="0">
                <a:solidFill>
                  <a:srgbClr val="002060"/>
                </a:solidFill>
              </a:rPr>
              <a:t>capacity</a:t>
            </a:r>
            <a:endParaRPr kumimoji="0" lang="en-US" altLang="zh-TW" sz="1600" dirty="0">
              <a:solidFill>
                <a:srgbClr val="002060"/>
              </a:solidFill>
            </a:endParaRP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rgbClr val="002060"/>
                </a:solidFill>
              </a:rPr>
              <a:t>Display Support: 1 x VGA, 3 x HDMI</a:t>
            </a: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endParaRPr kumimoji="0" lang="en-US" altLang="zh-TW" sz="2000" dirty="0"/>
          </a:p>
        </p:txBody>
      </p:sp>
      <p:pic>
        <p:nvPicPr>
          <p:cNvPr id="69" name="Picture 5"/>
          <p:cNvPicPr preferRelativeResize="0"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71698" y="5049708"/>
            <a:ext cx="1792790" cy="1259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群組 38"/>
          <p:cNvGrpSpPr>
            <a:grpSpLocks/>
          </p:cNvGrpSpPr>
          <p:nvPr/>
        </p:nvGrpSpPr>
        <p:grpSpPr bwMode="auto">
          <a:xfrm>
            <a:off x="252416" y="1285860"/>
            <a:ext cx="4819650" cy="5167789"/>
            <a:chOff x="71406" y="714357"/>
            <a:chExt cx="4819653" cy="5742238"/>
          </a:xfrm>
        </p:grpSpPr>
        <p:grpSp>
          <p:nvGrpSpPr>
            <p:cNvPr id="3" name="群組 74"/>
            <p:cNvGrpSpPr>
              <a:grpSpLocks/>
            </p:cNvGrpSpPr>
            <p:nvPr/>
          </p:nvGrpSpPr>
          <p:grpSpPr bwMode="auto">
            <a:xfrm>
              <a:off x="71406" y="714357"/>
              <a:ext cx="4819653" cy="5742238"/>
              <a:chOff x="253033" y="1124744"/>
              <a:chExt cx="4391818" cy="5507500"/>
            </a:xfrm>
          </p:grpSpPr>
          <p:pic>
            <p:nvPicPr>
              <p:cNvPr id="55304" name="圖片 43" descr="NVR-B75-Rear-IO-01-small.jpg"/>
              <p:cNvPicPr>
                <a:picLocks noChangeAspect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971600" y="3933056"/>
                <a:ext cx="2429953" cy="2483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05" name="圖片 40" descr="NVR-B75-Front-DoorOpen-small.jpg"/>
              <p:cNvPicPr>
                <a:picLocks noChangeAspect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654663" y="1412776"/>
                <a:ext cx="2918266" cy="1994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群組 36"/>
              <p:cNvGrpSpPr>
                <a:grpSpLocks/>
              </p:cNvGrpSpPr>
              <p:nvPr/>
            </p:nvGrpSpPr>
            <p:grpSpPr bwMode="auto">
              <a:xfrm>
                <a:off x="1792183" y="1124744"/>
                <a:ext cx="2284145" cy="2382669"/>
                <a:chOff x="1863620" y="1196182"/>
                <a:chExt cx="2284146" cy="2382668"/>
              </a:xfrm>
            </p:grpSpPr>
            <p:sp>
              <p:nvSpPr>
                <p:cNvPr id="55325" name="文字方塊 54"/>
                <p:cNvSpPr txBox="1">
                  <a:spLocks noChangeArrowheads="1"/>
                </p:cNvSpPr>
                <p:nvPr/>
              </p:nvSpPr>
              <p:spPr bwMode="auto">
                <a:xfrm>
                  <a:off x="2411190" y="1196182"/>
                  <a:ext cx="1727200" cy="2509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Swappable HDD bay x 5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51" name="直線接點 50"/>
                <p:cNvCxnSpPr/>
                <p:nvPr/>
              </p:nvCxnSpPr>
              <p:spPr bwMode="auto">
                <a:xfrm>
                  <a:off x="2196345" y="1340836"/>
                  <a:ext cx="1446" cy="57556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矩形 51"/>
                <p:cNvSpPr/>
                <p:nvPr/>
              </p:nvSpPr>
              <p:spPr bwMode="auto">
                <a:xfrm>
                  <a:off x="1863620" y="1916405"/>
                  <a:ext cx="934491" cy="100953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4" name="直線接點 53"/>
                <p:cNvCxnSpPr/>
                <p:nvPr/>
              </p:nvCxnSpPr>
              <p:spPr bwMode="auto">
                <a:xfrm flipH="1">
                  <a:off x="2196345" y="1340836"/>
                  <a:ext cx="21554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329" name="文字方塊 95"/>
                <p:cNvSpPr txBox="1">
                  <a:spLocks noChangeArrowheads="1"/>
                </p:cNvSpPr>
                <p:nvPr/>
              </p:nvSpPr>
              <p:spPr bwMode="auto">
                <a:xfrm>
                  <a:off x="3284165" y="3327935"/>
                  <a:ext cx="863601" cy="2509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 dirty="0">
                      <a:solidFill>
                        <a:srgbClr val="002060"/>
                      </a:solidFill>
                      <a:latin typeface="Calibri" pitchFamily="34" charset="0"/>
                    </a:rPr>
                    <a:t>USB3.0 x 2</a:t>
                  </a:r>
                  <a:endParaRPr kumimoji="0" lang="zh-TW" altLang="en-US" sz="1100" b="1" dirty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57" name="直線接點 56"/>
                <p:cNvCxnSpPr>
                  <a:endCxn id="55329" idx="1"/>
                </p:cNvCxnSpPr>
                <p:nvPr/>
              </p:nvCxnSpPr>
              <p:spPr bwMode="auto">
                <a:xfrm>
                  <a:off x="2772085" y="3116265"/>
                  <a:ext cx="512080" cy="3371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群組 38"/>
              <p:cNvGrpSpPr>
                <a:grpSpLocks/>
              </p:cNvGrpSpPr>
              <p:nvPr/>
            </p:nvGrpSpPr>
            <p:grpSpPr bwMode="auto">
              <a:xfrm>
                <a:off x="253033" y="3501008"/>
                <a:ext cx="4391818" cy="3131236"/>
                <a:chOff x="35546" y="3777233"/>
                <a:chExt cx="4391817" cy="3131236"/>
              </a:xfrm>
            </p:grpSpPr>
            <p:cxnSp>
              <p:nvCxnSpPr>
                <p:cNvPr id="19" name="直線接點 18"/>
                <p:cNvCxnSpPr>
                  <a:stCxn id="25" idx="0"/>
                </p:cNvCxnSpPr>
                <p:nvPr/>
              </p:nvCxnSpPr>
              <p:spPr bwMode="auto">
                <a:xfrm flipV="1">
                  <a:off x="1690434" y="5002085"/>
                  <a:ext cx="1656334" cy="12957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矩形 24"/>
                <p:cNvSpPr/>
                <p:nvPr/>
              </p:nvSpPr>
              <p:spPr bwMode="auto">
                <a:xfrm>
                  <a:off x="1547222" y="6297878"/>
                  <a:ext cx="286423" cy="12638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5310" name="文字方塊 88"/>
                <p:cNvSpPr txBox="1">
                  <a:spLocks noChangeArrowheads="1"/>
                </p:cNvSpPr>
                <p:nvPr/>
              </p:nvSpPr>
              <p:spPr bwMode="auto">
                <a:xfrm>
                  <a:off x="3130376" y="4785345"/>
                  <a:ext cx="1296987" cy="250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Ethernet RJ-45 x 2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 bwMode="auto">
                <a:xfrm>
                  <a:off x="1516844" y="6441009"/>
                  <a:ext cx="316801" cy="144654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5312" name="文字方塊 95"/>
                <p:cNvSpPr txBox="1">
                  <a:spLocks noChangeArrowheads="1"/>
                </p:cNvSpPr>
                <p:nvPr/>
              </p:nvSpPr>
              <p:spPr bwMode="auto">
                <a:xfrm>
                  <a:off x="2266280" y="6657553"/>
                  <a:ext cx="863600" cy="250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USB x 4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29" name="直線接點 28"/>
                <p:cNvCxnSpPr/>
                <p:nvPr/>
              </p:nvCxnSpPr>
              <p:spPr bwMode="auto">
                <a:xfrm>
                  <a:off x="1833645" y="6585663"/>
                  <a:ext cx="504857" cy="143131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矩形 30"/>
                <p:cNvSpPr/>
                <p:nvPr/>
              </p:nvSpPr>
              <p:spPr bwMode="auto">
                <a:xfrm>
                  <a:off x="1833645" y="6275038"/>
                  <a:ext cx="108494" cy="237537"/>
                </a:xfrm>
                <a:prstGeom prst="rect">
                  <a:avLst/>
                </a:prstGeom>
                <a:noFill/>
                <a:ln w="158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2" name="直線接點 31"/>
                <p:cNvCxnSpPr>
                  <a:stCxn id="31" idx="3"/>
                </p:cNvCxnSpPr>
                <p:nvPr/>
              </p:nvCxnSpPr>
              <p:spPr bwMode="auto">
                <a:xfrm flipV="1">
                  <a:off x="1942138" y="6297878"/>
                  <a:ext cx="324034" cy="95929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316" name="文字方塊 104"/>
                <p:cNvSpPr txBox="1">
                  <a:spLocks noChangeArrowheads="1"/>
                </p:cNvSpPr>
                <p:nvPr/>
              </p:nvSpPr>
              <p:spPr bwMode="auto">
                <a:xfrm>
                  <a:off x="2266280" y="6153496"/>
                  <a:ext cx="647700" cy="250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Audio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35" name="直線接點 34"/>
                <p:cNvCxnSpPr/>
                <p:nvPr/>
              </p:nvCxnSpPr>
              <p:spPr bwMode="auto">
                <a:xfrm flipH="1" flipV="1">
                  <a:off x="609838" y="5649220"/>
                  <a:ext cx="504857" cy="791789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矩形 35"/>
                <p:cNvSpPr/>
                <p:nvPr/>
              </p:nvSpPr>
              <p:spPr bwMode="auto">
                <a:xfrm>
                  <a:off x="970037" y="6441009"/>
                  <a:ext cx="503410" cy="14465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5319" name="文字方塊 88"/>
                <p:cNvSpPr txBox="1">
                  <a:spLocks noChangeArrowheads="1"/>
                </p:cNvSpPr>
                <p:nvPr/>
              </p:nvSpPr>
              <p:spPr bwMode="auto">
                <a:xfrm>
                  <a:off x="106041" y="5433417"/>
                  <a:ext cx="792162" cy="250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HDMI x 3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40" name="直線接點 39"/>
                <p:cNvCxnSpPr/>
                <p:nvPr/>
              </p:nvCxnSpPr>
              <p:spPr bwMode="auto">
                <a:xfrm flipH="1" flipV="1">
                  <a:off x="538956" y="4930519"/>
                  <a:ext cx="863608" cy="129579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321" name="文字方塊 88"/>
                <p:cNvSpPr txBox="1">
                  <a:spLocks noChangeArrowheads="1"/>
                </p:cNvSpPr>
                <p:nvPr/>
              </p:nvSpPr>
              <p:spPr bwMode="auto">
                <a:xfrm>
                  <a:off x="250057" y="4713337"/>
                  <a:ext cx="576263" cy="250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VGA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43" name="直線接點 42"/>
                <p:cNvCxnSpPr/>
                <p:nvPr/>
              </p:nvCxnSpPr>
              <p:spPr bwMode="auto">
                <a:xfrm flipH="1" flipV="1">
                  <a:off x="465180" y="6297878"/>
                  <a:ext cx="432528" cy="73088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323" name="文字方塊 88"/>
                <p:cNvSpPr txBox="1">
                  <a:spLocks noChangeArrowheads="1"/>
                </p:cNvSpPr>
                <p:nvPr/>
              </p:nvSpPr>
              <p:spPr bwMode="auto">
                <a:xfrm>
                  <a:off x="35546" y="6113487"/>
                  <a:ext cx="790575" cy="413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KB &amp; Mouse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5324" name="文字方塊 20"/>
                <p:cNvSpPr txBox="1">
                  <a:spLocks noChangeArrowheads="1"/>
                </p:cNvSpPr>
                <p:nvPr/>
              </p:nvSpPr>
              <p:spPr bwMode="auto">
                <a:xfrm>
                  <a:off x="1114153" y="3777233"/>
                  <a:ext cx="1223963" cy="413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TW" sz="1100" b="1">
                      <a:solidFill>
                        <a:srgbClr val="002060"/>
                      </a:solidFill>
                      <a:latin typeface="Calibri" pitchFamily="34" charset="0"/>
                    </a:rPr>
                    <a:t>400W Power Supply</a:t>
                  </a:r>
                  <a:endParaRPr kumimoji="0" lang="zh-TW" altLang="en-US" sz="1100" b="1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</p:grpSp>
        </p:grpSp>
        <p:cxnSp>
          <p:nvCxnSpPr>
            <p:cNvPr id="48" name="直線接點 47"/>
            <p:cNvCxnSpPr/>
            <p:nvPr/>
          </p:nvCxnSpPr>
          <p:spPr bwMode="auto">
            <a:xfrm rot="16200000" flipH="1">
              <a:off x="1558883" y="3727566"/>
              <a:ext cx="576287" cy="1222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標題 3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  <a:t>NVR-B75 Retail Appliance NVR System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357686" y="1320800"/>
            <a:ext cx="4787900" cy="3108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a typeface="+mn-ea"/>
              </a:rPr>
              <a:t>Main Feature 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4 Hot Swappable HDD Bay standard  Mini Tower system   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Intel® Atom™ </a:t>
            </a:r>
            <a:r>
              <a:rPr lang="en-US" altLang="zh-TW" sz="1600" dirty="0" smtClean="0">
                <a:solidFill>
                  <a:schemeClr val="accent1">
                    <a:lumMod val="50000"/>
                  </a:schemeClr>
                </a:solidFill>
              </a:rPr>
              <a:t>D2550</a:t>
            </a:r>
            <a:r>
              <a:rPr kumimoji="0" lang="en-US" altLang="zh-TW" sz="1600" dirty="0" smtClean="0">
                <a:solidFill>
                  <a:schemeClr val="accent1">
                    <a:lumMod val="50000"/>
                  </a:schemeClr>
                </a:solidFill>
              </a:rPr>
              <a:t> Processor</a:t>
            </a:r>
            <a:endParaRPr kumimoji="0" lang="zh-TW" altLang="zh-TW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Intel® ICH10R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Supports DDR3 1066 SO-DIMM x 2, max. 4GB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6 x SATA ports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6 x USB2.0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Audio Jack : Line in, Mic in, Line out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Display support:  VGA , DVI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>
                <a:solidFill>
                  <a:schemeClr val="accent1">
                    <a:lumMod val="50000"/>
                  </a:schemeClr>
                </a:solidFill>
              </a:rPr>
              <a:t>2 x COM ports </a:t>
            </a: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endParaRPr kumimoji="0" lang="en-US" altLang="zh-TW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57686" y="4143375"/>
            <a:ext cx="4176713" cy="1323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ea typeface="+mn-ea"/>
              </a:rPr>
              <a:t>Target Market</a:t>
            </a: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 smtClean="0">
                <a:solidFill>
                  <a:schemeClr val="accent1">
                    <a:lumMod val="50000"/>
                  </a:schemeClr>
                </a:solidFill>
                <a:ea typeface="+mn-ea"/>
              </a:rPr>
              <a:t>Multimedia</a:t>
            </a:r>
            <a:endParaRPr kumimoji="0" lang="en-US" altLang="zh-TW" sz="16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  <a:p>
            <a:pPr marL="457200" indent="-18415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kumimoji="0" lang="en-US" altLang="zh-TW" sz="1600" dirty="0" smtClean="0">
                <a:solidFill>
                  <a:schemeClr val="accent1">
                    <a:lumMod val="50000"/>
                  </a:schemeClr>
                </a:solidFill>
                <a:ea typeface="+mn-ea"/>
              </a:rPr>
              <a:t>Surveillance</a:t>
            </a:r>
            <a:endParaRPr kumimoji="0" lang="en-US" altLang="zh-TW" sz="16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endParaRPr kumimoji="0" lang="en-US" altLang="zh-TW" sz="1400" dirty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+mn-ea"/>
            </a:endParaRPr>
          </a:p>
          <a:p>
            <a:pPr marL="457200" indent="-4572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endParaRPr kumimoji="0" lang="en-US" altLang="zh-TW" sz="1400" dirty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47" name="Picture 4" descr="https://encrypted-tbn1.google.com/images?q=tbn:ANd9GcRCrsnS9pw4g6p5kp0YzfLRKu-UKOfeFcjxVErwAZEa-aO15YH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001024" y="5214950"/>
            <a:ext cx="1009110" cy="935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8" name="Picture 8" descr="https://encrypted-tbn1.google.com/images?q=tbn:ANd9GcT43xbXqVvkITLY8zjg8NfLZSjf_VpFmCVQ1eDYyvgG1ztInMikz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29454" y="5286388"/>
            <a:ext cx="918989" cy="918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8" y="5143512"/>
            <a:ext cx="1661737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1285860"/>
            <a:ext cx="400105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  <a:t>NVR-CV Standalone NVR System</a:t>
            </a:r>
            <a:endParaRPr lang="zh-TW" altLang="en-US" b="1" dirty="0" smtClean="0">
              <a:solidFill>
                <a:schemeClr val="accent1">
                  <a:lumMod val="75000"/>
                </a:schemeClr>
              </a:solidFill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10" descr="https://encrypted-tbn2.google.com/images?q=tbn:ANd9GcREa1yRxKBM1pa0lFoiJVYVggjwynb55Zu4QtvYA2lp5K3RrrlMtw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87599" y="3429000"/>
            <a:ext cx="1240185" cy="88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圓角矩形 41"/>
          <p:cNvSpPr/>
          <p:nvPr/>
        </p:nvSpPr>
        <p:spPr>
          <a:xfrm>
            <a:off x="3345408" y="1357298"/>
            <a:ext cx="2798228" cy="8572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/>
              <a:t>Integration Server</a:t>
            </a:r>
            <a:endParaRPr kumimoji="0" lang="zh-TW" altLang="en-US" sz="2400" dirty="0"/>
          </a:p>
        </p:txBody>
      </p:sp>
      <p:cxnSp>
        <p:nvCxnSpPr>
          <p:cNvPr id="38" name="肘形接點 37"/>
          <p:cNvCxnSpPr>
            <a:stCxn id="5" idx="0"/>
            <a:endCxn id="42" idx="1"/>
          </p:cNvCxnSpPr>
          <p:nvPr/>
        </p:nvCxnSpPr>
        <p:spPr>
          <a:xfrm rot="5400000" flipH="1" flipV="1">
            <a:off x="2289505" y="1515842"/>
            <a:ext cx="785818" cy="1325987"/>
          </a:xfrm>
          <a:prstGeom prst="bentConnector2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214438" y="1512888"/>
            <a:ext cx="901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Event</a:t>
            </a:r>
            <a:endParaRPr kumimoji="0" lang="zh-TW" altLang="en-US" sz="2000" b="1" dirty="0">
              <a:solidFill>
                <a:schemeClr val="accent1">
                  <a:lumMod val="50000"/>
                </a:schemeClr>
              </a:solidFill>
              <a:latin typeface="+mj-lt"/>
              <a:ea typeface="+mn-ea"/>
            </a:endParaRPr>
          </a:p>
        </p:txBody>
      </p:sp>
      <p:cxnSp>
        <p:nvCxnSpPr>
          <p:cNvPr id="50" name="肘形接點 49"/>
          <p:cNvCxnSpPr>
            <a:stCxn id="6" idx="0"/>
            <a:endCxn id="42" idx="3"/>
          </p:cNvCxnSpPr>
          <p:nvPr/>
        </p:nvCxnSpPr>
        <p:spPr>
          <a:xfrm rot="16200000" flipV="1">
            <a:off x="6360230" y="1569332"/>
            <a:ext cx="785818" cy="1219006"/>
          </a:xfrm>
          <a:prstGeom prst="bentConnector2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/>
          <p:cNvSpPr txBox="1"/>
          <p:nvPr/>
        </p:nvSpPr>
        <p:spPr>
          <a:xfrm>
            <a:off x="7464425" y="1519238"/>
            <a:ext cx="13223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</a:rPr>
              <a:t>Video</a:t>
            </a:r>
            <a:endParaRPr kumimoji="0" lang="zh-TW" altLang="en-US" sz="2000" b="1" dirty="0">
              <a:solidFill>
                <a:schemeClr val="accent1">
                  <a:lumMod val="50000"/>
                </a:schemeClr>
              </a:solidFill>
              <a:latin typeface="+mj-lt"/>
              <a:ea typeface="+mn-ea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609850" y="2571744"/>
            <a:ext cx="2819142" cy="79379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/>
              <a:t>Access Control System</a:t>
            </a:r>
            <a:endParaRPr kumimoji="0" lang="zh-TW" altLang="en-US" sz="2400" dirty="0"/>
          </a:p>
        </p:txBody>
      </p:sp>
      <p:sp>
        <p:nvSpPr>
          <p:cNvPr id="6" name="圓角矩形 5"/>
          <p:cNvSpPr/>
          <p:nvPr/>
        </p:nvSpPr>
        <p:spPr>
          <a:xfrm>
            <a:off x="5867004" y="2571744"/>
            <a:ext cx="2991276" cy="79379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/>
              <a:t>Video Management System</a:t>
            </a:r>
            <a:endParaRPr kumimoji="0" lang="zh-TW" altLang="en-US" sz="2400" dirty="0"/>
          </a:p>
        </p:txBody>
      </p:sp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8409" y="4235467"/>
            <a:ext cx="3149211" cy="219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00496" y="2584210"/>
            <a:ext cx="4714908" cy="363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Access Control </a:t>
            </a:r>
            <a:r>
              <a:rPr lang="en-US" altLang="zh-TW" sz="44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Diagram</a:t>
            </a:r>
            <a:endParaRPr lang="zh-TW" alt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內容版面配置區 4" descr="Application Architecture.tif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11188" y="1071563"/>
            <a:ext cx="7885112" cy="5357812"/>
          </a:xfrm>
        </p:spPr>
      </p:pic>
      <p:pic>
        <p:nvPicPr>
          <p:cNvPr id="6" name="Picture 21" descr="ARC-640-F-CMYK-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9063" y="2286000"/>
            <a:ext cx="1195387" cy="78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5524.png"/>
          <p:cNvPicPr>
            <a:picLocks noChangeAspect="1"/>
          </p:cNvPicPr>
          <p:nvPr/>
        </p:nvPicPr>
        <p:blipFill>
          <a:blip r:embed="rId5" cstate="email">
            <a:lum bright="10000"/>
          </a:blip>
          <a:stretch>
            <a:fillRect/>
          </a:stretch>
        </p:blipFill>
        <p:spPr bwMode="auto">
          <a:xfrm>
            <a:off x="2143125" y="1214438"/>
            <a:ext cx="928688" cy="74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 descr="20110914819拷貝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1633538" y="4506913"/>
            <a:ext cx="787400" cy="42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字方塊 8"/>
          <p:cNvSpPr txBox="1"/>
          <p:nvPr/>
        </p:nvSpPr>
        <p:spPr>
          <a:xfrm>
            <a:off x="3929063" y="3000375"/>
            <a:ext cx="135731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>
                <a:latin typeface="+mj-lt"/>
                <a:ea typeface="+mn-ea"/>
              </a:rPr>
              <a:t>CMS Server</a:t>
            </a:r>
            <a:endParaRPr kumimoji="0" lang="zh-TW" altLang="en-US" sz="1600" b="1" dirty="0">
              <a:latin typeface="+mj-lt"/>
              <a:ea typeface="+mn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214563" y="1763713"/>
            <a:ext cx="11430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b="1" dirty="0">
                <a:solidFill>
                  <a:srgbClr val="FF0000"/>
                </a:solidFill>
                <a:latin typeface="+mj-lt"/>
                <a:ea typeface="+mn-ea"/>
              </a:rPr>
              <a:t>NVR Server</a:t>
            </a:r>
            <a:endParaRPr kumimoji="0" lang="zh-TW" altLang="en-US" sz="1200" b="1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pic>
        <p:nvPicPr>
          <p:cNvPr id="11" name="圖片 10" descr="5524.png"/>
          <p:cNvPicPr>
            <a:picLocks noChangeAspect="1"/>
          </p:cNvPicPr>
          <p:nvPr/>
        </p:nvPicPr>
        <p:blipFill>
          <a:blip r:embed="rId5" cstate="email">
            <a:lum bright="10000"/>
          </a:blip>
          <a:stretch>
            <a:fillRect/>
          </a:stretch>
        </p:blipFill>
        <p:spPr bwMode="auto">
          <a:xfrm>
            <a:off x="2143125" y="2000250"/>
            <a:ext cx="928688" cy="74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 descr="5524.png"/>
          <p:cNvPicPr>
            <a:picLocks noChangeAspect="1"/>
          </p:cNvPicPr>
          <p:nvPr/>
        </p:nvPicPr>
        <p:blipFill>
          <a:blip r:embed="rId7" cstate="email">
            <a:lum bright="10000"/>
          </a:blip>
          <a:stretch>
            <a:fillRect/>
          </a:stretch>
        </p:blipFill>
        <p:spPr bwMode="auto">
          <a:xfrm>
            <a:off x="2143125" y="2786063"/>
            <a:ext cx="1000125" cy="74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OC400V拷貝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14375" y="1143000"/>
            <a:ext cx="862013" cy="66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OC400V拷貝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2938" y="1928813"/>
            <a:ext cx="862012" cy="66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OC400V拷貝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38" y="2714625"/>
            <a:ext cx="862012" cy="66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字方塊 15"/>
          <p:cNvSpPr txBox="1"/>
          <p:nvPr/>
        </p:nvSpPr>
        <p:spPr>
          <a:xfrm>
            <a:off x="2214563" y="2549525"/>
            <a:ext cx="11430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b="1" dirty="0">
                <a:solidFill>
                  <a:srgbClr val="FF0000"/>
                </a:solidFill>
                <a:latin typeface="+mj-lt"/>
                <a:ea typeface="+mn-ea"/>
              </a:rPr>
              <a:t>NVR Server</a:t>
            </a:r>
            <a:endParaRPr kumimoji="0" lang="zh-TW" altLang="en-US" sz="1200" b="1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286000" y="3357563"/>
            <a:ext cx="1143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b="1" dirty="0">
                <a:solidFill>
                  <a:srgbClr val="FF0000"/>
                </a:solidFill>
                <a:latin typeface="+mj-lt"/>
                <a:ea typeface="+mn-ea"/>
              </a:rPr>
              <a:t>NVR Server</a:t>
            </a:r>
            <a:endParaRPr kumimoji="0" lang="zh-TW" altLang="en-US" sz="1200" b="1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pic>
        <p:nvPicPr>
          <p:cNvPr id="19" name="圖片 18" descr="20110914819拷貝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2500313" y="4500563"/>
            <a:ext cx="787400" cy="42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kern="0" dirty="0" smtClean="0">
                <a:solidFill>
                  <a:schemeClr val="accent1">
                    <a:lumMod val="75000"/>
                  </a:schemeClr>
                </a:solidFill>
                <a:ea typeface="微軟正黑體" pitchFamily="34" charset="-120"/>
              </a:rPr>
              <a:t>Retail Application Diagram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1571612"/>
            <a:ext cx="789368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ISD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Vertical Solutions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AutoShape 70"/>
          <p:cNvSpPr>
            <a:spLocks noChangeAspect="1" noChangeArrowheads="1" noTextEdit="1"/>
          </p:cNvSpPr>
          <p:nvPr/>
        </p:nvSpPr>
        <p:spPr bwMode="auto">
          <a:xfrm>
            <a:off x="0" y="1643063"/>
            <a:ext cx="9144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44"/>
          <p:cNvGrpSpPr>
            <a:grpSpLocks/>
          </p:cNvGrpSpPr>
          <p:nvPr/>
        </p:nvGrpSpPr>
        <p:grpSpPr bwMode="auto">
          <a:xfrm>
            <a:off x="542925" y="1765317"/>
            <a:ext cx="8601075" cy="4257377"/>
            <a:chOff x="542823" y="1571625"/>
            <a:chExt cx="8745639" cy="4257878"/>
          </a:xfrm>
        </p:grpSpPr>
        <p:cxnSp>
          <p:nvCxnSpPr>
            <p:cNvPr id="34821" name="AutoShape 68"/>
            <p:cNvCxnSpPr>
              <a:cxnSpLocks noChangeShapeType="1"/>
            </p:cNvCxnSpPr>
            <p:nvPr/>
          </p:nvCxnSpPr>
          <p:spPr bwMode="auto">
            <a:xfrm>
              <a:off x="1901769" y="2322513"/>
              <a:ext cx="1384347" cy="1149350"/>
            </a:xfrm>
            <a:prstGeom prst="bentConnector3">
              <a:avLst>
                <a:gd name="adj1" fmla="val 49977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4822" name="AutoShape 67"/>
            <p:cNvCxnSpPr>
              <a:cxnSpLocks noChangeShapeType="1"/>
            </p:cNvCxnSpPr>
            <p:nvPr/>
          </p:nvCxnSpPr>
          <p:spPr bwMode="auto">
            <a:xfrm>
              <a:off x="1901769" y="3465513"/>
              <a:ext cx="1384347" cy="63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823" name="AutoShape 66"/>
            <p:cNvCxnSpPr>
              <a:cxnSpLocks noChangeShapeType="1"/>
            </p:cNvCxnSpPr>
            <p:nvPr/>
          </p:nvCxnSpPr>
          <p:spPr bwMode="auto">
            <a:xfrm flipV="1">
              <a:off x="1901769" y="3471863"/>
              <a:ext cx="1384347" cy="1136650"/>
            </a:xfrm>
            <a:prstGeom prst="bentConnector3">
              <a:avLst>
                <a:gd name="adj1" fmla="val 49977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4824" name="Text Box 63"/>
            <p:cNvSpPr txBox="1">
              <a:spLocks noChangeArrowheads="1"/>
            </p:cNvSpPr>
            <p:nvPr/>
          </p:nvSpPr>
          <p:spPr bwMode="auto">
            <a:xfrm>
              <a:off x="542823" y="2557463"/>
              <a:ext cx="800127" cy="3429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kumimoji="0" lang="en-US" altLang="zh-TW" sz="1000">
                  <a:latin typeface="Calibri" pitchFamily="34" charset="0"/>
                  <a:ea typeface="微軟正黑體" pitchFamily="34" charset="-120"/>
                </a:rPr>
                <a:t>Card Reader</a:t>
              </a:r>
            </a:p>
          </p:txBody>
        </p:sp>
        <p:sp>
          <p:nvSpPr>
            <p:cNvPr id="34825" name="Text Box 62"/>
            <p:cNvSpPr txBox="1">
              <a:spLocks noChangeArrowheads="1"/>
            </p:cNvSpPr>
            <p:nvPr/>
          </p:nvSpPr>
          <p:spPr bwMode="auto">
            <a:xfrm>
              <a:off x="542823" y="3700463"/>
              <a:ext cx="800127" cy="3429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kumimoji="0" lang="zh-TW" altLang="zh-TW" sz="1000">
                  <a:latin typeface="Calibri" pitchFamily="34" charset="0"/>
                  <a:ea typeface="微軟正黑體" pitchFamily="34" charset="-120"/>
                </a:rPr>
                <a:t>C</a:t>
              </a:r>
              <a:r>
                <a:rPr kumimoji="0" lang="en-US" altLang="zh-TW" sz="1000">
                  <a:latin typeface="Calibri" pitchFamily="34" charset="0"/>
                  <a:ea typeface="微軟正黑體" pitchFamily="34" charset="-120"/>
                </a:rPr>
                <a:t>ard Reader</a:t>
              </a:r>
            </a:p>
          </p:txBody>
        </p:sp>
        <p:sp>
          <p:nvSpPr>
            <p:cNvPr id="34826" name="Text Box 61"/>
            <p:cNvSpPr txBox="1">
              <a:spLocks noChangeArrowheads="1"/>
            </p:cNvSpPr>
            <p:nvPr/>
          </p:nvSpPr>
          <p:spPr bwMode="auto">
            <a:xfrm>
              <a:off x="542823" y="4843463"/>
              <a:ext cx="800127" cy="3429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kumimoji="0" lang="zh-TW" altLang="zh-TW" sz="1000">
                  <a:latin typeface="Calibri" pitchFamily="34" charset="0"/>
                  <a:ea typeface="微軟正黑體" pitchFamily="34" charset="-120"/>
                </a:rPr>
                <a:t>C</a:t>
              </a:r>
              <a:r>
                <a:rPr kumimoji="0" lang="en-US" altLang="zh-TW" sz="1000">
                  <a:latin typeface="Calibri" pitchFamily="34" charset="0"/>
                  <a:ea typeface="微軟正黑體" pitchFamily="34" charset="-120"/>
                </a:rPr>
                <a:t>ard Reader</a:t>
              </a:r>
            </a:p>
          </p:txBody>
        </p:sp>
        <p:sp>
          <p:nvSpPr>
            <p:cNvPr id="34827" name="Text Box 48"/>
            <p:cNvSpPr txBox="1">
              <a:spLocks noChangeArrowheads="1"/>
            </p:cNvSpPr>
            <p:nvPr/>
          </p:nvSpPr>
          <p:spPr bwMode="auto">
            <a:xfrm>
              <a:off x="2971901" y="3929063"/>
              <a:ext cx="1485950" cy="3429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kumimoji="0" lang="en-US" altLang="zh-TW">
                  <a:latin typeface="Calibri" pitchFamily="34" charset="0"/>
                  <a:ea typeface="微軟正黑體" pitchFamily="34" charset="-120"/>
                </a:rPr>
                <a:t>NVR</a:t>
              </a:r>
              <a:endParaRPr kumimoji="0" lang="zh-TW" altLang="en-US">
                <a:latin typeface="Calibri" pitchFamily="34" charset="0"/>
                <a:ea typeface="微軟正黑體" pitchFamily="34" charset="-120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657127" y="1870393"/>
              <a:ext cx="1714558" cy="3201670"/>
              <a:chOff x="1980" y="1528"/>
              <a:chExt cx="2700" cy="5042"/>
            </a:xfrm>
          </p:grpSpPr>
          <p:grpSp>
            <p:nvGrpSpPr>
              <p:cNvPr id="5" name="Group 43"/>
              <p:cNvGrpSpPr>
                <a:grpSpLocks/>
              </p:cNvGrpSpPr>
              <p:nvPr/>
            </p:nvGrpSpPr>
            <p:grpSpPr bwMode="auto">
              <a:xfrm>
                <a:off x="2700" y="1530"/>
                <a:ext cx="1241" cy="1440"/>
                <a:chOff x="3780" y="1710"/>
                <a:chExt cx="1241" cy="1440"/>
              </a:xfrm>
            </p:grpSpPr>
            <p:pic>
              <p:nvPicPr>
                <p:cNvPr id="34857" name="Picture 46" descr="FG70-Small-1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4620" y="2279"/>
                  <a:ext cx="401" cy="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858" name="Picture 45" descr="FG70-Small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3780" y="2279"/>
                  <a:ext cx="401" cy="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140" y="1710"/>
                  <a:ext cx="540" cy="1440"/>
                </a:xfrm>
                <a:prstGeom prst="rect">
                  <a:avLst/>
                </a:prstGeom>
                <a:blipFill>
                  <a:blip r:embed="rId5" cstate="email"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dirty="0">
                      <a:latin typeface="+mn-lt"/>
                      <a:ea typeface="+mn-ea"/>
                    </a:rPr>
                    <a:t>Door</a:t>
                  </a:r>
                  <a:r>
                    <a:rPr kumimoji="0" lang="zh-TW" altLang="en-US" sz="1600" dirty="0">
                      <a:latin typeface="+mn-lt"/>
                      <a:ea typeface="+mn-ea"/>
                    </a:rPr>
                    <a:t> </a:t>
                  </a:r>
                  <a:r>
                    <a:rPr kumimoji="0" lang="en-US" altLang="zh-TW" sz="1600" dirty="0">
                      <a:latin typeface="+mn-lt"/>
                      <a:ea typeface="+mn-ea"/>
                    </a:rPr>
                    <a:t>#1</a:t>
                  </a:r>
                  <a:endParaRPr kumimoji="0" lang="zh-TW" sz="1600" b="1" dirty="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" name="Group 39"/>
              <p:cNvGrpSpPr>
                <a:grpSpLocks/>
              </p:cNvGrpSpPr>
              <p:nvPr/>
            </p:nvGrpSpPr>
            <p:grpSpPr bwMode="auto">
              <a:xfrm>
                <a:off x="2700" y="3330"/>
                <a:ext cx="1241" cy="1440"/>
                <a:chOff x="3780" y="1710"/>
                <a:chExt cx="1241" cy="1440"/>
              </a:xfrm>
            </p:grpSpPr>
            <p:pic>
              <p:nvPicPr>
                <p:cNvPr id="34854" name="Picture 42" descr="FG70-Small-1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4620" y="2280"/>
                  <a:ext cx="401" cy="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855" name="Picture 41" descr="FG70-Small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3780" y="2280"/>
                  <a:ext cx="401" cy="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140" y="1710"/>
                  <a:ext cx="540" cy="1440"/>
                </a:xfrm>
                <a:prstGeom prst="rect">
                  <a:avLst/>
                </a:prstGeom>
                <a:blipFill>
                  <a:blip r:embed="rId6" cstate="email"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dirty="0">
                      <a:latin typeface="+mn-lt"/>
                      <a:ea typeface="+mn-ea"/>
                      <a:cs typeface="Times New Roman" pitchFamily="18" charset="0"/>
                    </a:rPr>
                    <a:t>Door #2</a:t>
                  </a:r>
                  <a:endParaRPr kumimoji="0" lang="zh-TW" sz="2400" dirty="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7" name="Group 35"/>
              <p:cNvGrpSpPr>
                <a:grpSpLocks/>
              </p:cNvGrpSpPr>
              <p:nvPr/>
            </p:nvGrpSpPr>
            <p:grpSpPr bwMode="auto">
              <a:xfrm>
                <a:off x="2700" y="5130"/>
                <a:ext cx="1241" cy="1440"/>
                <a:chOff x="3780" y="1710"/>
                <a:chExt cx="1241" cy="1440"/>
              </a:xfrm>
            </p:grpSpPr>
            <p:pic>
              <p:nvPicPr>
                <p:cNvPr id="34851" name="Picture 38" descr="FG70-Small-1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4620" y="2280"/>
                  <a:ext cx="401" cy="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852" name="Picture 37" descr="FG70-Small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3780" y="2280"/>
                  <a:ext cx="401" cy="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140" y="1710"/>
                  <a:ext cx="540" cy="1440"/>
                </a:xfrm>
                <a:prstGeom prst="rect">
                  <a:avLst/>
                </a:prstGeom>
                <a:blipFill>
                  <a:blip r:embed="rId7" cstate="email"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vert270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dirty="0">
                      <a:latin typeface="+mn-lt"/>
                      <a:ea typeface="+mn-ea"/>
                      <a:cs typeface="Times New Roman" pitchFamily="18" charset="0"/>
                    </a:rPr>
                    <a:t>Door #3</a:t>
                  </a:r>
                  <a:endParaRPr kumimoji="0" lang="zh-TW" sz="2400" dirty="0">
                    <a:latin typeface="+mn-lt"/>
                    <a:ea typeface="+mn-ea"/>
                  </a:endParaRPr>
                </a:p>
              </p:txBody>
            </p:sp>
          </p:grpSp>
          <p:cxnSp>
            <p:nvCxnSpPr>
              <p:cNvPr id="34843" name="AutoShape 34"/>
              <p:cNvCxnSpPr>
                <a:cxnSpLocks noChangeShapeType="1"/>
              </p:cNvCxnSpPr>
              <p:nvPr/>
            </p:nvCxnSpPr>
            <p:spPr bwMode="auto">
              <a:xfrm>
                <a:off x="3330" y="2970"/>
                <a:ext cx="0" cy="360"/>
              </a:xfrm>
              <a:prstGeom prst="straightConnector1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4844" name="AutoShape 33"/>
              <p:cNvCxnSpPr>
                <a:cxnSpLocks noChangeShapeType="1"/>
              </p:cNvCxnSpPr>
              <p:nvPr/>
            </p:nvCxnSpPr>
            <p:spPr bwMode="auto">
              <a:xfrm>
                <a:off x="3330" y="4770"/>
                <a:ext cx="0" cy="360"/>
              </a:xfrm>
              <a:prstGeom prst="straightConnector1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34845" name="Text Box 32"/>
              <p:cNvSpPr txBox="1">
                <a:spLocks noChangeArrowheads="1"/>
              </p:cNvSpPr>
              <p:nvPr/>
            </p:nvSpPr>
            <p:spPr bwMode="auto">
              <a:xfrm>
                <a:off x="1980" y="5127"/>
                <a:ext cx="10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kumimoji="0" lang="en-US" altLang="zh-TW" dirty="0">
                    <a:ea typeface="微軟正黑體" pitchFamily="34" charset="-120"/>
                    <a:cs typeface="Times New Roman" pitchFamily="18" charset="0"/>
                  </a:rPr>
                  <a:t>In</a:t>
                </a:r>
                <a:endParaRPr kumimoji="0" lang="zh-TW" altLang="zh-TW" dirty="0">
                  <a:ea typeface="微軟正黑體" pitchFamily="34" charset="-120"/>
                  <a:cs typeface="Times New Roman" pitchFamily="18" charset="0"/>
                </a:endParaRPr>
              </a:p>
              <a:p>
                <a:pPr eaLnBrk="0" hangingPunct="0"/>
                <a:endParaRPr kumimoji="0" lang="zh-TW" altLang="zh-TW" dirty="0">
                  <a:latin typeface="Calibri" pitchFamily="34" charset="0"/>
                  <a:ea typeface="微軟正黑體" pitchFamily="34" charset="-120"/>
                  <a:cs typeface="Times New Roman" pitchFamily="18" charset="0"/>
                </a:endParaRPr>
              </a:p>
            </p:txBody>
          </p:sp>
          <p:sp>
            <p:nvSpPr>
              <p:cNvPr id="34846" name="Text Box 31"/>
              <p:cNvSpPr txBox="1">
                <a:spLocks noChangeArrowheads="1"/>
              </p:cNvSpPr>
              <p:nvPr/>
            </p:nvSpPr>
            <p:spPr bwMode="auto">
              <a:xfrm>
                <a:off x="3600" y="5127"/>
                <a:ext cx="10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kumimoji="0" lang="en-US" altLang="zh-TW" dirty="0">
                    <a:ea typeface="微軟正黑體" pitchFamily="34" charset="-120"/>
                    <a:cs typeface="Times New Roman" pitchFamily="18" charset="0"/>
                  </a:rPr>
                  <a:t>Out</a:t>
                </a:r>
                <a:endParaRPr kumimoji="0" lang="zh-TW" altLang="zh-TW" dirty="0">
                  <a:ea typeface="微軟正黑體" pitchFamily="34" charset="-120"/>
                  <a:cs typeface="Times New Roman" pitchFamily="18" charset="0"/>
                </a:endParaRPr>
              </a:p>
              <a:p>
                <a:pPr eaLnBrk="0" hangingPunct="0"/>
                <a:endParaRPr kumimoji="0" lang="zh-TW" altLang="zh-TW" dirty="0">
                  <a:latin typeface="Calibri" pitchFamily="34" charset="0"/>
                  <a:ea typeface="微軟正黑體" pitchFamily="34" charset="-120"/>
                  <a:cs typeface="Times New Roman" pitchFamily="18" charset="0"/>
                </a:endParaRPr>
              </a:p>
            </p:txBody>
          </p:sp>
          <p:sp>
            <p:nvSpPr>
              <p:cNvPr id="34847" name="Text Box 30"/>
              <p:cNvSpPr txBox="1">
                <a:spLocks noChangeArrowheads="1"/>
              </p:cNvSpPr>
              <p:nvPr/>
            </p:nvSpPr>
            <p:spPr bwMode="auto">
              <a:xfrm>
                <a:off x="1980" y="1530"/>
                <a:ext cx="10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kumimoji="0" lang="en-US" altLang="zh-TW" dirty="0">
                    <a:ea typeface="微軟正黑體" pitchFamily="34" charset="-120"/>
                    <a:cs typeface="Times New Roman" pitchFamily="18" charset="0"/>
                  </a:rPr>
                  <a:t>In</a:t>
                </a:r>
                <a:endParaRPr kumimoji="0" lang="zh-TW" altLang="zh-TW" dirty="0">
                  <a:ea typeface="微軟正黑體" pitchFamily="34" charset="-120"/>
                  <a:cs typeface="Times New Roman" pitchFamily="18" charset="0"/>
                </a:endParaRPr>
              </a:p>
              <a:p>
                <a:pPr eaLnBrk="0" hangingPunct="0"/>
                <a:endParaRPr kumimoji="0" lang="zh-TW" altLang="zh-TW" dirty="0">
                  <a:latin typeface="Calibri" pitchFamily="34" charset="0"/>
                  <a:ea typeface="微軟正黑體" pitchFamily="34" charset="-120"/>
                  <a:cs typeface="Times New Roman" pitchFamily="18" charset="0"/>
                </a:endParaRPr>
              </a:p>
            </p:txBody>
          </p:sp>
          <p:sp>
            <p:nvSpPr>
              <p:cNvPr id="34848" name="Text Box 29"/>
              <p:cNvSpPr txBox="1">
                <a:spLocks noChangeArrowheads="1"/>
              </p:cNvSpPr>
              <p:nvPr/>
            </p:nvSpPr>
            <p:spPr bwMode="auto">
              <a:xfrm>
                <a:off x="1980" y="3330"/>
                <a:ext cx="10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kumimoji="0" lang="en-US" altLang="zh-TW" dirty="0">
                    <a:latin typeface="Calibri" pitchFamily="34" charset="0"/>
                    <a:ea typeface="微軟正黑體" pitchFamily="34" charset="-120"/>
                  </a:rPr>
                  <a:t>In</a:t>
                </a:r>
                <a:endParaRPr kumimoji="0" lang="zh-TW" altLang="zh-TW" dirty="0">
                  <a:latin typeface="Calibri" pitchFamily="34" charset="0"/>
                  <a:ea typeface="微軟正黑體" pitchFamily="34" charset="-120"/>
                </a:endParaRPr>
              </a:p>
            </p:txBody>
          </p:sp>
          <p:sp>
            <p:nvSpPr>
              <p:cNvPr id="34849" name="Text Box 28"/>
              <p:cNvSpPr txBox="1">
                <a:spLocks noChangeArrowheads="1"/>
              </p:cNvSpPr>
              <p:nvPr/>
            </p:nvSpPr>
            <p:spPr bwMode="auto">
              <a:xfrm>
                <a:off x="3600" y="3330"/>
                <a:ext cx="10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kumimoji="0" lang="en-US" altLang="zh-TW" dirty="0">
                    <a:ea typeface="微軟正黑體" pitchFamily="34" charset="-120"/>
                    <a:cs typeface="Times New Roman" pitchFamily="18" charset="0"/>
                  </a:rPr>
                  <a:t>Out</a:t>
                </a:r>
                <a:endParaRPr kumimoji="0" lang="zh-TW" altLang="zh-TW" dirty="0">
                  <a:ea typeface="微軟正黑體" pitchFamily="34" charset="-120"/>
                  <a:cs typeface="Times New Roman" pitchFamily="18" charset="0"/>
                </a:endParaRPr>
              </a:p>
              <a:p>
                <a:pPr eaLnBrk="0" hangingPunct="0"/>
                <a:endParaRPr kumimoji="0" lang="zh-TW" altLang="zh-TW" dirty="0">
                  <a:latin typeface="Calibri" pitchFamily="34" charset="0"/>
                  <a:ea typeface="微軟正黑體" pitchFamily="34" charset="-120"/>
                  <a:cs typeface="Times New Roman" pitchFamily="18" charset="0"/>
                </a:endParaRPr>
              </a:p>
            </p:txBody>
          </p:sp>
          <p:sp>
            <p:nvSpPr>
              <p:cNvPr id="34850" name="Text Box 27"/>
              <p:cNvSpPr txBox="1">
                <a:spLocks noChangeArrowheads="1"/>
              </p:cNvSpPr>
              <p:nvPr/>
            </p:nvSpPr>
            <p:spPr bwMode="auto">
              <a:xfrm>
                <a:off x="3600" y="1527"/>
                <a:ext cx="10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kumimoji="0" lang="en-US" altLang="zh-TW" dirty="0">
                    <a:ea typeface="微軟正黑體" pitchFamily="34" charset="-120"/>
                    <a:cs typeface="Times New Roman" pitchFamily="18" charset="0"/>
                  </a:rPr>
                  <a:t>Out</a:t>
                </a:r>
                <a:endParaRPr kumimoji="0" lang="zh-TW" altLang="zh-TW" dirty="0">
                  <a:ea typeface="微軟正黑體" pitchFamily="34" charset="-120"/>
                  <a:cs typeface="Times New Roman" pitchFamily="18" charset="0"/>
                </a:endParaRPr>
              </a:p>
              <a:p>
                <a:pPr eaLnBrk="0" hangingPunct="0"/>
                <a:endParaRPr kumimoji="0" lang="zh-TW" altLang="zh-TW" dirty="0">
                  <a:latin typeface="Calibri" pitchFamily="34" charset="0"/>
                  <a:ea typeface="微軟正黑體" pitchFamily="34" charset="-120"/>
                  <a:cs typeface="Times New Roman" pitchFamily="18" charset="0"/>
                </a:endParaRPr>
              </a:p>
            </p:txBody>
          </p:sp>
        </p:grpSp>
        <p:grpSp>
          <p:nvGrpSpPr>
            <p:cNvPr id="8" name="群組 43"/>
            <p:cNvGrpSpPr>
              <a:grpSpLocks/>
            </p:cNvGrpSpPr>
            <p:nvPr/>
          </p:nvGrpSpPr>
          <p:grpSpPr bwMode="auto">
            <a:xfrm>
              <a:off x="2786049" y="1571625"/>
              <a:ext cx="6502413" cy="4257878"/>
              <a:chOff x="2143181" y="1571625"/>
              <a:chExt cx="7145282" cy="4257878"/>
            </a:xfrm>
          </p:grpSpPr>
          <p:pic>
            <p:nvPicPr>
              <p:cNvPr id="55" name="圖片 54" descr="5524.png"/>
              <p:cNvPicPr>
                <a:picLocks noChangeAspect="1"/>
              </p:cNvPicPr>
              <p:nvPr/>
            </p:nvPicPr>
            <p:blipFill>
              <a:blip r:embed="rId8" cstate="email"/>
              <a:stretch>
                <a:fillRect/>
              </a:stretch>
            </p:blipFill>
            <p:spPr bwMode="auto">
              <a:xfrm>
                <a:off x="2714705" y="3071823"/>
                <a:ext cx="1143047" cy="785818"/>
              </a:xfrm>
              <a:prstGeom prst="rect">
                <a:avLst/>
              </a:prstGeom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34831" name="Picture 2" descr="G:\20 Solution Development\Vertical Market Solution\00-Document\Diagrams\Building automation.jp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2143181" y="1785939"/>
                <a:ext cx="6974973" cy="3878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" name="文字方塊 57"/>
              <p:cNvSpPr txBox="1"/>
              <p:nvPr/>
            </p:nvSpPr>
            <p:spPr bwMode="auto">
              <a:xfrm>
                <a:off x="2214636" y="2643314"/>
                <a:ext cx="835602" cy="46201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FF0000"/>
                    </a:solidFill>
                    <a:latin typeface="+mj-lt"/>
                    <a:ea typeface="+mn-ea"/>
                  </a:rPr>
                  <a:t>Access Control</a:t>
                </a:r>
                <a:endParaRPr kumimoji="0" lang="zh-TW" altLang="en-US" sz="1200" b="1" dirty="0">
                  <a:solidFill>
                    <a:srgbClr val="FF0000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59" name="文字方塊 58"/>
              <p:cNvSpPr txBox="1"/>
              <p:nvPr/>
            </p:nvSpPr>
            <p:spPr bwMode="auto">
              <a:xfrm>
                <a:off x="6286229" y="1571625"/>
                <a:ext cx="837346" cy="4620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FF0000"/>
                    </a:solidFill>
                    <a:latin typeface="+mj-lt"/>
                    <a:ea typeface="+mn-ea"/>
                  </a:rPr>
                  <a:t>Access Control</a:t>
                </a:r>
                <a:endParaRPr kumimoji="0" lang="zh-TW" altLang="en-US" sz="1200" b="1" dirty="0">
                  <a:solidFill>
                    <a:srgbClr val="FF0000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60" name="文字方塊 59"/>
              <p:cNvSpPr txBox="1"/>
              <p:nvPr/>
            </p:nvSpPr>
            <p:spPr bwMode="auto">
              <a:xfrm>
                <a:off x="5499474" y="2643314"/>
                <a:ext cx="1001326" cy="2762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006600"/>
                    </a:solidFill>
                    <a:latin typeface="+mj-lt"/>
                    <a:ea typeface="+mn-ea"/>
                  </a:rPr>
                  <a:t>IP Camera</a:t>
                </a:r>
                <a:endParaRPr kumimoji="0" lang="zh-TW" altLang="en-US" sz="1200" b="1" dirty="0">
                  <a:solidFill>
                    <a:srgbClr val="006600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61" name="文字方塊 60"/>
              <p:cNvSpPr txBox="1"/>
              <p:nvPr/>
            </p:nvSpPr>
            <p:spPr bwMode="auto">
              <a:xfrm>
                <a:off x="8287137" y="2143192"/>
                <a:ext cx="1001326" cy="2762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006600"/>
                    </a:solidFill>
                    <a:latin typeface="+mj-lt"/>
                    <a:ea typeface="+mn-ea"/>
                  </a:rPr>
                  <a:t>IP Camera</a:t>
                </a:r>
                <a:endParaRPr kumimoji="0" lang="zh-TW" altLang="en-US" sz="1200" b="1" dirty="0">
                  <a:solidFill>
                    <a:srgbClr val="006600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62" name="文字方塊 61"/>
              <p:cNvSpPr txBox="1"/>
              <p:nvPr/>
            </p:nvSpPr>
            <p:spPr bwMode="auto">
              <a:xfrm>
                <a:off x="6212961" y="4367542"/>
                <a:ext cx="1003071" cy="2762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006600"/>
                    </a:solidFill>
                    <a:latin typeface="+mj-lt"/>
                    <a:ea typeface="+mn-ea"/>
                  </a:rPr>
                  <a:t>IP Camera</a:t>
                </a:r>
                <a:endParaRPr kumimoji="0" lang="zh-TW" altLang="en-US" sz="1200" b="1" dirty="0">
                  <a:solidFill>
                    <a:srgbClr val="006600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63" name="文字方塊 62"/>
              <p:cNvSpPr txBox="1"/>
              <p:nvPr/>
            </p:nvSpPr>
            <p:spPr bwMode="auto">
              <a:xfrm>
                <a:off x="3355519" y="3510191"/>
                <a:ext cx="1001326" cy="2762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006600"/>
                    </a:solidFill>
                    <a:latin typeface="+mj-lt"/>
                    <a:ea typeface="+mn-ea"/>
                  </a:rPr>
                  <a:t>IP Camera</a:t>
                </a:r>
                <a:endParaRPr kumimoji="0" lang="zh-TW" altLang="en-US" sz="1200" b="1" dirty="0">
                  <a:solidFill>
                    <a:srgbClr val="006600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64" name="文字方塊 63"/>
              <p:cNvSpPr txBox="1"/>
              <p:nvPr/>
            </p:nvSpPr>
            <p:spPr bwMode="auto">
              <a:xfrm>
                <a:off x="2908935" y="2152718"/>
                <a:ext cx="877469" cy="2762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7030A0"/>
                    </a:solidFill>
                    <a:latin typeface="+mj-lt"/>
                    <a:ea typeface="+mn-ea"/>
                  </a:rPr>
                  <a:t>NVR Client</a:t>
                </a:r>
                <a:endParaRPr kumimoji="0" lang="zh-TW" altLang="en-US" sz="1200" b="1" dirty="0">
                  <a:solidFill>
                    <a:srgbClr val="7030A0"/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65" name="文字方塊 64"/>
              <p:cNvSpPr txBox="1"/>
              <p:nvPr/>
            </p:nvSpPr>
            <p:spPr bwMode="auto">
              <a:xfrm>
                <a:off x="2924635" y="5367784"/>
                <a:ext cx="1432210" cy="461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>
                    <a:solidFill>
                      <a:srgbClr val="7030A0"/>
                    </a:solidFill>
                    <a:latin typeface="+mj-lt"/>
                    <a:ea typeface="+mn-ea"/>
                  </a:rPr>
                  <a:t>Command Center</a:t>
                </a:r>
                <a:endParaRPr kumimoji="0" lang="zh-TW" altLang="en-US" sz="1200" b="1" dirty="0">
                  <a:solidFill>
                    <a:srgbClr val="7030A0"/>
                  </a:solidFill>
                  <a:latin typeface="+mj-lt"/>
                  <a:ea typeface="+mn-ea"/>
                </a:endParaRPr>
              </a:p>
            </p:txBody>
          </p:sp>
        </p:grpSp>
      </p:grpSp>
      <p:sp>
        <p:nvSpPr>
          <p:cNvPr id="46" name="標題 4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微軟正黑體" pitchFamily="34" charset="-120"/>
                <a:cs typeface="+mj-cs"/>
              </a:rPr>
              <a:t>Attendance Management System </a:t>
            </a:r>
            <a:endParaRPr lang="zh-TW" altLang="en-US" sz="4400" b="1" dirty="0">
              <a:solidFill>
                <a:schemeClr val="accent1">
                  <a:lumMod val="75000"/>
                </a:schemeClr>
              </a:solidFill>
              <a:latin typeface="+mj-lt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90"/>
          <p:cNvGrpSpPr>
            <a:grpSpLocks/>
          </p:cNvGrpSpPr>
          <p:nvPr/>
        </p:nvGrpSpPr>
        <p:grpSpPr bwMode="auto">
          <a:xfrm>
            <a:off x="362382" y="571480"/>
            <a:ext cx="8781618" cy="5703891"/>
            <a:chOff x="479428" y="642918"/>
            <a:chExt cx="8781647" cy="5703907"/>
          </a:xfrm>
        </p:grpSpPr>
        <p:pic>
          <p:nvPicPr>
            <p:cNvPr id="1030" name="圖片 89" descr="圖片1.png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000511" y="642918"/>
              <a:ext cx="5260564" cy="3739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群組 88"/>
            <p:cNvGrpSpPr>
              <a:grpSpLocks/>
            </p:cNvGrpSpPr>
            <p:nvPr/>
          </p:nvGrpSpPr>
          <p:grpSpPr bwMode="auto">
            <a:xfrm>
              <a:off x="479428" y="3286125"/>
              <a:ext cx="4449762" cy="3060700"/>
              <a:chOff x="122238" y="2538413"/>
              <a:chExt cx="5676900" cy="3824390"/>
            </a:xfrm>
          </p:grpSpPr>
          <p:sp>
            <p:nvSpPr>
              <p:cNvPr id="1039" name="Rectangle 22">
                <a:hlinkClick r:id="rId5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4500925" y="4323657"/>
                <a:ext cx="1282011" cy="1930048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kumimoji="0" lang="zh-TW" altLang="en-US" sz="1400">
                  <a:latin typeface="Calibri" pitchFamily="34" charset="0"/>
                </a:endParaRPr>
              </a:p>
            </p:txBody>
          </p:sp>
          <p:sp>
            <p:nvSpPr>
              <p:cNvPr id="11" name="Rectangle 26">
                <a:hlinkClick r:id="rId5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122238" y="2609811"/>
                <a:ext cx="2476944" cy="1106855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12" name="Rectangle 62"/>
              <p:cNvSpPr>
                <a:spLocks noChangeArrowheads="1"/>
              </p:cNvSpPr>
              <p:nvPr/>
            </p:nvSpPr>
            <p:spPr bwMode="auto">
              <a:xfrm>
                <a:off x="122238" y="5025849"/>
                <a:ext cx="2476944" cy="1104872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13" name="Rectangle 46">
                <a:hlinkClick r:id="rId5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122238" y="3813863"/>
                <a:ext cx="2476944" cy="1104871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3214874" y="2538401"/>
                <a:ext cx="1034928" cy="317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dirty="0">
                    <a:latin typeface="+mn-lt"/>
                    <a:ea typeface="標楷體" pitchFamily="65" charset="-120"/>
                  </a:rPr>
                  <a:t>Anywhere</a:t>
                </a:r>
              </a:p>
            </p:txBody>
          </p:sp>
          <p:sp>
            <p:nvSpPr>
              <p:cNvPr id="1044" name="Text Box 7"/>
              <p:cNvSpPr txBox="1">
                <a:spLocks noChangeArrowheads="1"/>
              </p:cNvSpPr>
              <p:nvPr/>
            </p:nvSpPr>
            <p:spPr bwMode="auto">
              <a:xfrm>
                <a:off x="2973853" y="3520298"/>
                <a:ext cx="429362" cy="327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kumimoji="0" lang="en-US" altLang="zh-TW" sz="1100" b="1">
                    <a:latin typeface="Calibri" pitchFamily="34" charset="0"/>
                    <a:ea typeface="標楷體" pitchFamily="65" charset="-120"/>
                  </a:rPr>
                  <a:t>IE</a:t>
                </a:r>
              </a:p>
            </p:txBody>
          </p:sp>
          <p:graphicFrame>
            <p:nvGraphicFramePr>
              <p:cNvPr id="1026" name="Object 2"/>
              <p:cNvGraphicFramePr>
                <a:graphicFrameLocks noChangeAspect="1"/>
              </p:cNvGraphicFramePr>
              <p:nvPr/>
            </p:nvGraphicFramePr>
            <p:xfrm>
              <a:off x="3329945" y="5225255"/>
              <a:ext cx="431534" cy="434780"/>
            </p:xfrm>
            <a:graphic>
              <a:graphicData uri="http://schemas.openxmlformats.org/presentationml/2006/ole">
                <p:oleObj spid="_x0000_s64514" name="CorelDRAW" r:id="rId6" imgW="1195920" imgH="1232280" progId="">
                  <p:embed/>
                </p:oleObj>
              </a:graphicData>
            </a:graphic>
          </p:graphicFrame>
          <p:sp>
            <p:nvSpPr>
              <p:cNvPr id="1045" name="Line 9"/>
              <p:cNvSpPr>
                <a:spLocks noChangeShapeType="1"/>
              </p:cNvSpPr>
              <p:nvPr/>
            </p:nvSpPr>
            <p:spPr bwMode="auto">
              <a:xfrm>
                <a:off x="3445746" y="3415166"/>
                <a:ext cx="68860" cy="501853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46" name="Rectangle 10"/>
              <p:cNvSpPr>
                <a:spLocks noChangeArrowheads="1"/>
              </p:cNvSpPr>
              <p:nvPr/>
            </p:nvSpPr>
            <p:spPr bwMode="auto">
              <a:xfrm>
                <a:off x="3071067" y="5125034"/>
                <a:ext cx="901255" cy="914442"/>
              </a:xfrm>
              <a:prstGeom prst="rect">
                <a:avLst/>
              </a:prstGeom>
              <a:noFill/>
              <a:ln w="9525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kumimoji="0" lang="zh-TW" altLang="en-US" sz="1400">
                  <a:latin typeface="Calibri" pitchFamily="34" charset="0"/>
                </a:endParaRPr>
              </a:p>
            </p:txBody>
          </p:sp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2929306" y="5611015"/>
                <a:ext cx="1182776" cy="499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ts val="12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b="1" dirty="0">
                    <a:latin typeface="+mn-lt"/>
                    <a:ea typeface="標楷體" pitchFamily="65" charset="-120"/>
                  </a:rPr>
                  <a:t>Remote management</a:t>
                </a:r>
                <a:endParaRPr kumimoji="0" lang="zh-TW" altLang="en-US" sz="1050" b="1" dirty="0">
                  <a:latin typeface="+mn-lt"/>
                  <a:ea typeface="標楷體" pitchFamily="65" charset="-120"/>
                </a:endParaRPr>
              </a:p>
            </p:txBody>
          </p:sp>
          <p:sp>
            <p:nvSpPr>
              <p:cNvPr id="1048" name="Text Box 12"/>
              <p:cNvSpPr txBox="1">
                <a:spLocks noChangeArrowheads="1"/>
              </p:cNvSpPr>
              <p:nvPr/>
            </p:nvSpPr>
            <p:spPr bwMode="auto">
              <a:xfrm>
                <a:off x="3500429" y="4767985"/>
                <a:ext cx="475944" cy="327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kumimoji="0" lang="en-US" altLang="zh-TW" sz="1100" b="1">
                    <a:latin typeface="Calibri" pitchFamily="34" charset="0"/>
                    <a:ea typeface="標楷體" pitchFamily="65" charset="-120"/>
                  </a:rPr>
                  <a:t>IE</a:t>
                </a:r>
              </a:p>
            </p:txBody>
          </p:sp>
          <p:sp>
            <p:nvSpPr>
              <p:cNvPr id="1049" name="Rectangle 14"/>
              <p:cNvSpPr>
                <a:spLocks noChangeArrowheads="1"/>
              </p:cNvSpPr>
              <p:nvPr/>
            </p:nvSpPr>
            <p:spPr bwMode="auto">
              <a:xfrm>
                <a:off x="4588012" y="4395067"/>
                <a:ext cx="1126064" cy="1430180"/>
              </a:xfrm>
              <a:prstGeom prst="rect">
                <a:avLst/>
              </a:prstGeom>
              <a:noFill/>
              <a:ln w="9525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kumimoji="0" lang="zh-TW" altLang="en-US" sz="1400">
                  <a:latin typeface="Calibri" pitchFamily="34" charset="0"/>
                </a:endParaRPr>
              </a:p>
            </p:txBody>
          </p:sp>
          <p:sp>
            <p:nvSpPr>
              <p:cNvPr id="22" name="Text Box 15"/>
              <p:cNvSpPr txBox="1">
                <a:spLocks noChangeArrowheads="1"/>
              </p:cNvSpPr>
              <p:nvPr/>
            </p:nvSpPr>
            <p:spPr bwMode="auto">
              <a:xfrm>
                <a:off x="4796634" y="4345471"/>
                <a:ext cx="751387" cy="327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b="1" dirty="0">
                    <a:solidFill>
                      <a:srgbClr val="FF0000"/>
                    </a:solidFill>
                    <a:latin typeface="+mn-lt"/>
                    <a:ea typeface="新細明體" charset="-120"/>
                  </a:rPr>
                  <a:t>NAS</a:t>
                </a:r>
              </a:p>
            </p:txBody>
          </p:sp>
          <p:sp>
            <p:nvSpPr>
              <p:cNvPr id="1051" name="Line 18"/>
              <p:cNvSpPr>
                <a:spLocks noChangeShapeType="1"/>
              </p:cNvSpPr>
              <p:nvPr/>
            </p:nvSpPr>
            <p:spPr bwMode="auto">
              <a:xfrm>
                <a:off x="3514606" y="4621198"/>
                <a:ext cx="46582" cy="503836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52" name="Line 19"/>
              <p:cNvSpPr>
                <a:spLocks noChangeShapeType="1"/>
              </p:cNvSpPr>
              <p:nvPr/>
            </p:nvSpPr>
            <p:spPr bwMode="auto">
              <a:xfrm>
                <a:off x="3881185" y="4470444"/>
                <a:ext cx="619740" cy="71211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53" name="Line 20"/>
              <p:cNvSpPr>
                <a:spLocks noChangeShapeType="1"/>
              </p:cNvSpPr>
              <p:nvPr/>
            </p:nvSpPr>
            <p:spPr bwMode="auto">
              <a:xfrm flipH="1">
                <a:off x="4063461" y="3538150"/>
                <a:ext cx="650119" cy="529623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4450308" y="3823781"/>
                <a:ext cx="1192902" cy="539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b="1" dirty="0">
                    <a:latin typeface="+mn-lt"/>
                    <a:ea typeface="標楷體" pitchFamily="65" charset="-120"/>
                  </a:rPr>
                  <a:t>Control </a:t>
                </a:r>
                <a:r>
                  <a:rPr kumimoji="0" lang="zh-TW" altLang="en-US" sz="1050" b="1" dirty="0">
                    <a:latin typeface="+mn-lt"/>
                    <a:ea typeface="標楷體" pitchFamily="65" charset="-120"/>
                  </a:rPr>
                  <a:t> </a:t>
                </a:r>
                <a:r>
                  <a:rPr kumimoji="0" lang="en-US" altLang="zh-TW" sz="1050" b="1" dirty="0">
                    <a:latin typeface="+mn-lt"/>
                    <a:ea typeface="標楷體" pitchFamily="65" charset="-120"/>
                  </a:rPr>
                  <a:t>Center</a:t>
                </a:r>
                <a:endParaRPr kumimoji="0" lang="zh-TW" altLang="en-US" sz="1050" b="1" dirty="0">
                  <a:latin typeface="+mn-lt"/>
                  <a:ea typeface="標楷體" pitchFamily="65" charset="-12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2232602" y="3113648"/>
                <a:ext cx="411137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28" name="Text Box 25"/>
              <p:cNvSpPr txBox="1">
                <a:spLocks noChangeArrowheads="1"/>
              </p:cNvSpPr>
              <p:nvPr/>
            </p:nvSpPr>
            <p:spPr bwMode="auto">
              <a:xfrm>
                <a:off x="1544000" y="2708991"/>
                <a:ext cx="964043" cy="327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100" b="1" dirty="0">
                    <a:latin typeface="+mj-lt"/>
                    <a:ea typeface="新細明體" charset="-120"/>
                  </a:rPr>
                  <a:t>NVR</a:t>
                </a:r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1359698" y="3071993"/>
                <a:ext cx="413161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0" name="Text Box 28"/>
              <p:cNvSpPr txBox="1">
                <a:spLocks noChangeArrowheads="1"/>
              </p:cNvSpPr>
              <p:nvPr/>
            </p:nvSpPr>
            <p:spPr bwMode="auto">
              <a:xfrm>
                <a:off x="671095" y="2629647"/>
                <a:ext cx="935689" cy="317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dirty="0">
                    <a:latin typeface="+mj-lt"/>
                    <a:ea typeface="新細明體" charset="-120"/>
                  </a:rPr>
                  <a:t>IP CAM </a:t>
                </a:r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1130838" y="3373501"/>
                <a:ext cx="228860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>
                <a:off x="541476" y="2869664"/>
                <a:ext cx="818222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1359698" y="2869664"/>
                <a:ext cx="0" cy="20232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4" name="Line 32"/>
              <p:cNvSpPr>
                <a:spLocks noChangeShapeType="1"/>
              </p:cNvSpPr>
              <p:nvPr/>
            </p:nvSpPr>
            <p:spPr bwMode="auto">
              <a:xfrm>
                <a:off x="1359698" y="3171173"/>
                <a:ext cx="0" cy="200344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>
                <a:off x="397679" y="3020419"/>
                <a:ext cx="0" cy="2519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1359698" y="3171173"/>
                <a:ext cx="457718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7" name="Text Box 35"/>
              <p:cNvSpPr txBox="1">
                <a:spLocks noChangeArrowheads="1"/>
              </p:cNvSpPr>
              <p:nvPr/>
            </p:nvSpPr>
            <p:spPr bwMode="auto">
              <a:xfrm>
                <a:off x="533375" y="3492518"/>
                <a:ext cx="1893656" cy="317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dirty="0">
                    <a:latin typeface="+mj-lt"/>
                    <a:ea typeface="新細明體" charset="-120"/>
                  </a:rPr>
                  <a:t>CCD+ VIDEO</a:t>
                </a:r>
                <a:r>
                  <a:rPr kumimoji="0" lang="zh-TW" altLang="en-US" sz="1050" dirty="0">
                    <a:latin typeface="+mj-lt"/>
                    <a:ea typeface="新細明體" charset="-120"/>
                  </a:rPr>
                  <a:t> </a:t>
                </a:r>
                <a:r>
                  <a:rPr kumimoji="0" lang="en-US" altLang="zh-TW" sz="1050" dirty="0">
                    <a:latin typeface="+mj-lt"/>
                    <a:ea typeface="新細明體" charset="-120"/>
                  </a:rPr>
                  <a:t>SERVER</a:t>
                </a:r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>
                <a:off x="579956" y="3425075"/>
                <a:ext cx="184303" cy="0"/>
              </a:xfrm>
              <a:prstGeom prst="line">
                <a:avLst/>
              </a:prstGeom>
              <a:noFill/>
              <a:ln w="222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4571826" y="5825245"/>
                <a:ext cx="1227333" cy="537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sz="1050" b="1" dirty="0">
                    <a:latin typeface="+mj-lt"/>
                    <a:ea typeface="新細明體" charset="-120"/>
                  </a:rPr>
                  <a:t>Computer Facilities</a:t>
                </a:r>
                <a:endParaRPr kumimoji="0" lang="zh-TW" altLang="en-US" sz="1050" b="1" dirty="0">
                  <a:latin typeface="+mj-lt"/>
                  <a:ea typeface="標楷體" pitchFamily="65" charset="-120"/>
                </a:endParaRPr>
              </a:p>
            </p:txBody>
          </p:sp>
          <p:sp>
            <p:nvSpPr>
              <p:cNvPr id="1068" name="Line 44"/>
              <p:cNvSpPr>
                <a:spLocks noChangeShapeType="1"/>
              </p:cNvSpPr>
              <p:nvPr/>
            </p:nvSpPr>
            <p:spPr bwMode="auto">
              <a:xfrm flipV="1">
                <a:off x="2232595" y="4268116"/>
                <a:ext cx="639993" cy="1984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" name="Line 47"/>
              <p:cNvSpPr>
                <a:spLocks noChangeShapeType="1"/>
              </p:cNvSpPr>
              <p:nvPr/>
            </p:nvSpPr>
            <p:spPr bwMode="auto">
              <a:xfrm>
                <a:off x="1359698" y="4228437"/>
                <a:ext cx="413161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42" name="Text Box 48"/>
              <p:cNvSpPr txBox="1">
                <a:spLocks noChangeArrowheads="1"/>
              </p:cNvSpPr>
              <p:nvPr/>
            </p:nvSpPr>
            <p:spPr bwMode="auto">
              <a:xfrm>
                <a:off x="671095" y="3788076"/>
                <a:ext cx="935689" cy="317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dirty="0">
                    <a:latin typeface="+mj-lt"/>
                    <a:ea typeface="新細明體" charset="-120"/>
                  </a:rPr>
                  <a:t>IP CAM </a:t>
                </a:r>
              </a:p>
            </p:txBody>
          </p:sp>
          <p:sp>
            <p:nvSpPr>
              <p:cNvPr id="43" name="Line 49"/>
              <p:cNvSpPr>
                <a:spLocks noChangeShapeType="1"/>
              </p:cNvSpPr>
              <p:nvPr/>
            </p:nvSpPr>
            <p:spPr bwMode="auto">
              <a:xfrm>
                <a:off x="1177421" y="4522012"/>
                <a:ext cx="182277" cy="7934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44" name="Line 50"/>
              <p:cNvSpPr>
                <a:spLocks noChangeShapeType="1"/>
              </p:cNvSpPr>
              <p:nvPr/>
            </p:nvSpPr>
            <p:spPr bwMode="auto">
              <a:xfrm>
                <a:off x="579956" y="4018174"/>
                <a:ext cx="779742" cy="9919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45" name="Line 51"/>
              <p:cNvSpPr>
                <a:spLocks noChangeShapeType="1"/>
              </p:cNvSpPr>
              <p:nvPr/>
            </p:nvSpPr>
            <p:spPr bwMode="auto">
              <a:xfrm>
                <a:off x="1359698" y="4028093"/>
                <a:ext cx="0" cy="200344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46" name="Line 52"/>
              <p:cNvSpPr>
                <a:spLocks noChangeShapeType="1"/>
              </p:cNvSpPr>
              <p:nvPr/>
            </p:nvSpPr>
            <p:spPr bwMode="auto">
              <a:xfrm>
                <a:off x="1359698" y="4331585"/>
                <a:ext cx="0" cy="198361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47" name="Line 53"/>
              <p:cNvSpPr>
                <a:spLocks noChangeShapeType="1"/>
              </p:cNvSpPr>
              <p:nvPr/>
            </p:nvSpPr>
            <p:spPr bwMode="auto">
              <a:xfrm>
                <a:off x="397679" y="4178848"/>
                <a:ext cx="0" cy="2519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48" name="Line 54"/>
              <p:cNvSpPr>
                <a:spLocks noChangeShapeType="1"/>
              </p:cNvSpPr>
              <p:nvPr/>
            </p:nvSpPr>
            <p:spPr bwMode="auto">
              <a:xfrm>
                <a:off x="1359698" y="4331585"/>
                <a:ext cx="457718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49" name="Text Box 55"/>
              <p:cNvSpPr txBox="1">
                <a:spLocks noChangeArrowheads="1"/>
              </p:cNvSpPr>
              <p:nvPr/>
            </p:nvSpPr>
            <p:spPr bwMode="auto">
              <a:xfrm>
                <a:off x="533375" y="4680701"/>
                <a:ext cx="1711379" cy="317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dirty="0">
                    <a:latin typeface="+mj-lt"/>
                    <a:ea typeface="新細明體" charset="-120"/>
                  </a:rPr>
                  <a:t>CCD+ VIDEO SERVER</a:t>
                </a:r>
              </a:p>
            </p:txBody>
          </p:sp>
          <p:sp>
            <p:nvSpPr>
              <p:cNvPr id="50" name="Line 57"/>
              <p:cNvSpPr>
                <a:spLocks noChangeShapeType="1"/>
              </p:cNvSpPr>
              <p:nvPr/>
            </p:nvSpPr>
            <p:spPr bwMode="auto">
              <a:xfrm>
                <a:off x="579956" y="4581520"/>
                <a:ext cx="184303" cy="0"/>
              </a:xfrm>
              <a:prstGeom prst="line">
                <a:avLst/>
              </a:prstGeom>
              <a:noFill/>
              <a:ln w="222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1" name="Line 60"/>
              <p:cNvSpPr>
                <a:spLocks noChangeShapeType="1"/>
              </p:cNvSpPr>
              <p:nvPr/>
            </p:nvSpPr>
            <p:spPr bwMode="auto">
              <a:xfrm>
                <a:off x="2232602" y="5527703"/>
                <a:ext cx="27341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2" name="Line 63"/>
              <p:cNvSpPr>
                <a:spLocks noChangeShapeType="1"/>
              </p:cNvSpPr>
              <p:nvPr/>
            </p:nvSpPr>
            <p:spPr bwMode="auto">
              <a:xfrm>
                <a:off x="1359698" y="5486047"/>
                <a:ext cx="413161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3" name="Text Box 64"/>
              <p:cNvSpPr txBox="1">
                <a:spLocks noChangeArrowheads="1"/>
              </p:cNvSpPr>
              <p:nvPr/>
            </p:nvSpPr>
            <p:spPr bwMode="auto">
              <a:xfrm>
                <a:off x="719703" y="5041718"/>
                <a:ext cx="887082" cy="317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dirty="0">
                    <a:latin typeface="+mj-lt"/>
                    <a:ea typeface="新細明體" charset="-120"/>
                  </a:rPr>
                  <a:t>IP CAM </a:t>
                </a:r>
              </a:p>
            </p:txBody>
          </p:sp>
          <p:sp>
            <p:nvSpPr>
              <p:cNvPr id="54" name="Line 65"/>
              <p:cNvSpPr>
                <a:spLocks noChangeShapeType="1"/>
              </p:cNvSpPr>
              <p:nvPr/>
            </p:nvSpPr>
            <p:spPr bwMode="auto">
              <a:xfrm>
                <a:off x="535399" y="5777638"/>
                <a:ext cx="824298" cy="9917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5" name="Line 66"/>
              <p:cNvSpPr>
                <a:spLocks noChangeShapeType="1"/>
              </p:cNvSpPr>
              <p:nvPr/>
            </p:nvSpPr>
            <p:spPr bwMode="auto">
              <a:xfrm>
                <a:off x="626539" y="5277768"/>
                <a:ext cx="733159" cy="7934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6" name="Line 67"/>
              <p:cNvSpPr>
                <a:spLocks noChangeShapeType="1"/>
              </p:cNvSpPr>
              <p:nvPr/>
            </p:nvSpPr>
            <p:spPr bwMode="auto">
              <a:xfrm>
                <a:off x="1359698" y="5285703"/>
                <a:ext cx="0" cy="200344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7" name="Line 68"/>
              <p:cNvSpPr>
                <a:spLocks noChangeShapeType="1"/>
              </p:cNvSpPr>
              <p:nvPr/>
            </p:nvSpPr>
            <p:spPr bwMode="auto">
              <a:xfrm>
                <a:off x="1359698" y="5587212"/>
                <a:ext cx="0" cy="200344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8" name="Line 69"/>
              <p:cNvSpPr>
                <a:spLocks noChangeShapeType="1"/>
              </p:cNvSpPr>
              <p:nvPr/>
            </p:nvSpPr>
            <p:spPr bwMode="auto">
              <a:xfrm>
                <a:off x="397679" y="5436457"/>
                <a:ext cx="0" cy="2519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59" name="Line 70"/>
              <p:cNvSpPr>
                <a:spLocks noChangeShapeType="1"/>
              </p:cNvSpPr>
              <p:nvPr/>
            </p:nvSpPr>
            <p:spPr bwMode="auto">
              <a:xfrm>
                <a:off x="1359698" y="5587212"/>
                <a:ext cx="457718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400">
                  <a:latin typeface="+mj-lt"/>
                  <a:ea typeface="新細明體" charset="-120"/>
                </a:endParaRPr>
              </a:p>
            </p:txBody>
          </p:sp>
          <p:sp>
            <p:nvSpPr>
              <p:cNvPr id="1088" name="Line 73"/>
              <p:cNvSpPr>
                <a:spLocks noChangeShapeType="1"/>
              </p:cNvSpPr>
              <p:nvPr/>
            </p:nvSpPr>
            <p:spPr bwMode="auto">
              <a:xfrm>
                <a:off x="2643729" y="3113658"/>
                <a:ext cx="595437" cy="852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89" name="Line 74"/>
              <p:cNvSpPr>
                <a:spLocks noChangeShapeType="1"/>
              </p:cNvSpPr>
              <p:nvPr/>
            </p:nvSpPr>
            <p:spPr bwMode="auto">
              <a:xfrm flipV="1">
                <a:off x="2506009" y="4571609"/>
                <a:ext cx="826320" cy="954113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2" name="Text Box 75"/>
              <p:cNvSpPr txBox="1">
                <a:spLocks noChangeArrowheads="1"/>
              </p:cNvSpPr>
              <p:nvPr/>
            </p:nvSpPr>
            <p:spPr bwMode="auto">
              <a:xfrm>
                <a:off x="669069" y="5753835"/>
                <a:ext cx="937715" cy="317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dirty="0">
                    <a:latin typeface="+mj-lt"/>
                    <a:ea typeface="新細明體" charset="-120"/>
                  </a:rPr>
                  <a:t>IP CAM </a:t>
                </a:r>
              </a:p>
            </p:txBody>
          </p:sp>
          <p:graphicFrame>
            <p:nvGraphicFramePr>
              <p:cNvPr id="1027" name="Object 3"/>
              <p:cNvGraphicFramePr>
                <a:graphicFrameLocks noChangeAspect="1"/>
              </p:cNvGraphicFramePr>
              <p:nvPr/>
            </p:nvGraphicFramePr>
            <p:xfrm>
              <a:off x="3846371" y="3401841"/>
              <a:ext cx="154625" cy="455853"/>
            </p:xfrm>
            <a:graphic>
              <a:graphicData uri="http://schemas.openxmlformats.org/presentationml/2006/ole">
                <p:oleObj spid="_x0000_s64515" name="繪圖" r:id="rId7" imgW="676800" imgH="716400" progId="">
                  <p:embed/>
                </p:oleObj>
              </a:graphicData>
            </a:graphic>
          </p:graphicFrame>
          <p:sp>
            <p:nvSpPr>
              <p:cNvPr id="64" name="Text Box 78"/>
              <p:cNvSpPr txBox="1">
                <a:spLocks noChangeArrowheads="1"/>
              </p:cNvSpPr>
              <p:nvPr/>
            </p:nvSpPr>
            <p:spPr bwMode="auto">
              <a:xfrm>
                <a:off x="3500441" y="3520289"/>
                <a:ext cx="479997" cy="327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b="1" dirty="0">
                    <a:latin typeface="+mn-lt"/>
                    <a:ea typeface="標楷體" pitchFamily="65" charset="-120"/>
                  </a:rPr>
                  <a:t>3G</a:t>
                </a:r>
              </a:p>
            </p:txBody>
          </p:sp>
          <p:sp>
            <p:nvSpPr>
              <p:cNvPr id="65" name="Text Box 79"/>
              <p:cNvSpPr txBox="1">
                <a:spLocks noChangeArrowheads="1"/>
              </p:cNvSpPr>
              <p:nvPr/>
            </p:nvSpPr>
            <p:spPr bwMode="auto">
              <a:xfrm>
                <a:off x="4642711" y="5111145"/>
                <a:ext cx="1071385" cy="315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b="1" dirty="0">
                    <a:solidFill>
                      <a:srgbClr val="FF0000"/>
                    </a:solidFill>
                    <a:latin typeface="+mn-lt"/>
                    <a:ea typeface="新細明體" charset="-120"/>
                  </a:rPr>
                  <a:t>CMS Server</a:t>
                </a:r>
              </a:p>
            </p:txBody>
          </p:sp>
          <p:pic>
            <p:nvPicPr>
              <p:cNvPr id="66" name="Picture 4" descr="DC402_EN拷貝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27554" y="5666556"/>
                <a:ext cx="324048" cy="363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7" name="Picture 3" descr="NC422拷貝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180972" y="4291913"/>
                <a:ext cx="409111" cy="5276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8" name="Picture 3" descr="RC4061_RC8061_EN拷貝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227554" y="3222747"/>
                <a:ext cx="362530" cy="4086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9" name="Picture 3" descr="OC400V拷貝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180972" y="5119079"/>
                <a:ext cx="516451" cy="3887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0" name="Picture 7" descr="圖片1拷貝"/>
              <p:cNvPicPr>
                <a:picLocks noChangeAspect="1" noChangeArrowheads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227554" y="3827748"/>
                <a:ext cx="362530" cy="3927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圖片 70" descr="圖片4拷貝.png"/>
              <p:cNvPicPr>
                <a:picLocks noChangeAspect="1"/>
              </p:cNvPicPr>
              <p:nvPr/>
            </p:nvPicPr>
            <p:blipFill>
              <a:blip r:embed="rId13" cstate="email"/>
              <a:stretch>
                <a:fillRect/>
              </a:stretch>
            </p:blipFill>
            <p:spPr bwMode="auto">
              <a:xfrm>
                <a:off x="227554" y="2621712"/>
                <a:ext cx="271390" cy="4919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99" name="圖片 93" descr="圖片3拷貝.png"/>
              <p:cNvPicPr>
                <a:picLocks noChangeAspect="1"/>
              </p:cNvPicPr>
              <p:nvPr/>
            </p:nvPicPr>
            <p:blipFill>
              <a:blip r:embed="rId14" cstate="email"/>
              <a:srcRect/>
              <a:stretch>
                <a:fillRect/>
              </a:stretch>
            </p:blipFill>
            <p:spPr bwMode="auto">
              <a:xfrm>
                <a:off x="772066" y="3222162"/>
                <a:ext cx="393131" cy="342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00" name="圖片 94" descr="圖片3拷貝.png"/>
              <p:cNvPicPr>
                <a:picLocks noChangeAspect="1"/>
              </p:cNvPicPr>
              <p:nvPr/>
            </p:nvPicPr>
            <p:blipFill>
              <a:blip r:embed="rId14" cstate="email"/>
              <a:srcRect/>
              <a:stretch>
                <a:fillRect/>
              </a:stretch>
            </p:blipFill>
            <p:spPr bwMode="auto">
              <a:xfrm>
                <a:off x="772066" y="4370114"/>
                <a:ext cx="393131" cy="342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872597" y="3895191"/>
                <a:ext cx="1377205" cy="726002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lIns="93662" tIns="46832" rIns="93662" bIns="46832"/>
              <a:lstStyle/>
              <a:p>
                <a:pPr algn="ctr" defTabSz="93662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050" b="1" dirty="0">
                    <a:latin typeface="+mj-lt"/>
                    <a:ea typeface="新細明體" charset="-120"/>
                  </a:rPr>
                  <a:t>Internet</a:t>
                </a:r>
              </a:p>
              <a:p>
                <a:pPr algn="ctr" defTabSz="93662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1050" b="1" dirty="0" smtClean="0">
                    <a:latin typeface="+mj-lt"/>
                    <a:ea typeface="新細明體" charset="-120"/>
                  </a:rPr>
                  <a:t>o</a:t>
                </a:r>
                <a:r>
                  <a:rPr kumimoji="0" lang="en-US" altLang="zh-TW" sz="1050" b="1" dirty="0" smtClean="0">
                    <a:latin typeface="+mj-lt"/>
                    <a:ea typeface="新細明體" charset="-120"/>
                  </a:rPr>
                  <a:t>r VPN  </a:t>
                </a:r>
                <a:endParaRPr kumimoji="0" lang="en-US" altLang="zh-TW" sz="1050" dirty="0">
                  <a:latin typeface="+mj-lt"/>
                  <a:ea typeface="新細明體" charset="-120"/>
                </a:endParaRPr>
              </a:p>
            </p:txBody>
          </p:sp>
          <p:pic>
            <p:nvPicPr>
              <p:cNvPr id="75" name="Picture 5" descr="hpg terminal 256"/>
              <p:cNvPicPr>
                <a:picLocks noChangeAspect="1" noChangeArrowheads="1"/>
              </p:cNvPicPr>
              <p:nvPr/>
            </p:nvPicPr>
            <p:blipFill>
              <a:blip r:embed="rId15" cstate="email">
                <a:clrChange>
                  <a:clrFrom>
                    <a:srgbClr val="C0C0FF"/>
                  </a:clrFrom>
                  <a:clrTo>
                    <a:srgbClr val="C0C0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079178" y="2909336"/>
                <a:ext cx="542781" cy="5990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6" name="Text Box 25"/>
              <p:cNvSpPr txBox="1">
                <a:spLocks noChangeArrowheads="1"/>
              </p:cNvSpPr>
              <p:nvPr/>
            </p:nvSpPr>
            <p:spPr bwMode="auto">
              <a:xfrm>
                <a:off x="1544000" y="3857503"/>
                <a:ext cx="964043" cy="327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100" b="1" dirty="0">
                    <a:latin typeface="+mj-lt"/>
                    <a:ea typeface="新細明體" charset="-120"/>
                  </a:rPr>
                  <a:t>NVR</a:t>
                </a:r>
              </a:p>
            </p:txBody>
          </p:sp>
          <p:sp>
            <p:nvSpPr>
              <p:cNvPr id="77" name="Text Box 25"/>
              <p:cNvSpPr txBox="1">
                <a:spLocks noChangeArrowheads="1"/>
              </p:cNvSpPr>
              <p:nvPr/>
            </p:nvSpPr>
            <p:spPr bwMode="auto">
              <a:xfrm>
                <a:off x="1544000" y="5105193"/>
                <a:ext cx="964043" cy="327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100" b="1" dirty="0">
                    <a:latin typeface="+mj-lt"/>
                    <a:ea typeface="新細明體" charset="-120"/>
                  </a:rPr>
                  <a:t>NVR</a:t>
                </a:r>
              </a:p>
            </p:txBody>
          </p:sp>
          <p:pic>
            <p:nvPicPr>
              <p:cNvPr id="78" name="圖片 77" descr="imagesCADN4KPX拷貝.png"/>
              <p:cNvPicPr>
                <a:picLocks noChangeAspect="1"/>
              </p:cNvPicPr>
              <p:nvPr/>
            </p:nvPicPr>
            <p:blipFill>
              <a:blip r:embed="rId16" cstate="email"/>
              <a:stretch>
                <a:fillRect/>
              </a:stretch>
            </p:blipFill>
            <p:spPr bwMode="auto">
              <a:xfrm>
                <a:off x="3862970" y="2909336"/>
                <a:ext cx="228858" cy="4502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9" name="Picture 17" descr="aa_08"/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4357685" y="2752804"/>
                <a:ext cx="1283487" cy="120784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4" name="圖片 83" descr="5524.png"/>
              <p:cNvPicPr>
                <a:picLocks noChangeAspect="1"/>
              </p:cNvPicPr>
              <p:nvPr/>
            </p:nvPicPr>
            <p:blipFill>
              <a:blip r:embed="rId18" cstate="email"/>
              <a:stretch>
                <a:fillRect/>
              </a:stretch>
            </p:blipFill>
            <p:spPr>
              <a:xfrm>
                <a:off x="4857752" y="5395945"/>
                <a:ext cx="714380" cy="410768"/>
              </a:xfrm>
              <a:prstGeom prst="rect">
                <a:avLst/>
              </a:prstGeom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85" name="圖片 84" descr="nas拷貝.png"/>
              <p:cNvPicPr>
                <a:picLocks noChangeAspect="1"/>
              </p:cNvPicPr>
              <p:nvPr/>
            </p:nvPicPr>
            <p:blipFill>
              <a:blip r:embed="rId19" cstate="email"/>
              <a:stretch>
                <a:fillRect/>
              </a:stretch>
            </p:blipFill>
            <p:spPr>
              <a:xfrm>
                <a:off x="4854373" y="4610127"/>
                <a:ext cx="574883" cy="480669"/>
              </a:xfrm>
              <a:prstGeom prst="rect">
                <a:avLst/>
              </a:prstGeom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86" name="圖片 85" descr="5524.png"/>
              <p:cNvPicPr>
                <a:picLocks noChangeAspect="1"/>
              </p:cNvPicPr>
              <p:nvPr/>
            </p:nvPicPr>
            <p:blipFill>
              <a:blip r:embed="rId18" cstate="email"/>
              <a:stretch>
                <a:fillRect/>
              </a:stretch>
            </p:blipFill>
            <p:spPr>
              <a:xfrm>
                <a:off x="1714480" y="2967053"/>
                <a:ext cx="714380" cy="410768"/>
              </a:xfrm>
              <a:prstGeom prst="rect">
                <a:avLst/>
              </a:prstGeom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87" name="圖片 86" descr="5524.png"/>
              <p:cNvPicPr>
                <a:picLocks noChangeAspect="1"/>
              </p:cNvPicPr>
              <p:nvPr/>
            </p:nvPicPr>
            <p:blipFill>
              <a:blip r:embed="rId18" cstate="email"/>
              <a:stretch>
                <a:fillRect/>
              </a:stretch>
            </p:blipFill>
            <p:spPr>
              <a:xfrm>
                <a:off x="1714480" y="4110061"/>
                <a:ext cx="714380" cy="410768"/>
              </a:xfrm>
              <a:prstGeom prst="rect">
                <a:avLst/>
              </a:prstGeom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88" name="圖片 87" descr="5524.png"/>
              <p:cNvPicPr>
                <a:picLocks noChangeAspect="1"/>
              </p:cNvPicPr>
              <p:nvPr/>
            </p:nvPicPr>
            <p:blipFill>
              <a:blip r:embed="rId18" cstate="email"/>
              <a:stretch>
                <a:fillRect/>
              </a:stretch>
            </p:blipFill>
            <p:spPr>
              <a:xfrm>
                <a:off x="1714480" y="5395945"/>
                <a:ext cx="714380" cy="410768"/>
              </a:xfrm>
              <a:prstGeom prst="rect">
                <a:avLst/>
              </a:prstGeom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</p:pic>
        </p:grpSp>
        <p:sp>
          <p:nvSpPr>
            <p:cNvPr id="1034" name="文字方塊 91"/>
            <p:cNvSpPr txBox="1">
              <a:spLocks noChangeArrowheads="1"/>
            </p:cNvSpPr>
            <p:nvPr/>
          </p:nvSpPr>
          <p:spPr bwMode="auto">
            <a:xfrm>
              <a:off x="7215231" y="1643035"/>
              <a:ext cx="1143000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12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倉儲監控</a:t>
              </a:r>
              <a:r>
                <a:rPr kumimoji="0" lang="en-US" altLang="zh-TW" sz="12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12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35" name="文字方塊 92"/>
            <p:cNvSpPr txBox="1">
              <a:spLocks noChangeArrowheads="1"/>
            </p:cNvSpPr>
            <p:nvPr/>
          </p:nvSpPr>
          <p:spPr bwMode="auto">
            <a:xfrm>
              <a:off x="5643602" y="1643035"/>
              <a:ext cx="1143000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12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分公司</a:t>
              </a:r>
              <a:r>
                <a:rPr kumimoji="0" lang="en-US" altLang="zh-TW" sz="1200" b="1" dirty="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12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09" name="文字方塊 13"/>
            <p:cNvSpPr txBox="1">
              <a:spLocks noChangeArrowheads="1"/>
            </p:cNvSpPr>
            <p:nvPr/>
          </p:nvSpPr>
          <p:spPr bwMode="auto">
            <a:xfrm>
              <a:off x="642914" y="1142984"/>
              <a:ext cx="4079532" cy="5232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en-US" altLang="zh-TW" sz="28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ea typeface="微軟正黑體" pitchFamily="34" charset="-120"/>
                </a:rPr>
                <a:t>Enterprise Management</a:t>
              </a:r>
              <a:endParaRPr kumimoji="0" lang="zh-TW" altLang="en-US" sz="2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89" name="標題 8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Diagram for Video </a:t>
            </a:r>
            <a:r>
              <a:rPr lang="en-US" altLang="zh-TW" sz="44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Security</a:t>
            </a:r>
            <a:endParaRPr lang="zh-TW" altLang="en-US" sz="4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直線接點 116"/>
          <p:cNvCxnSpPr>
            <a:endCxn id="22" idx="1"/>
          </p:cNvCxnSpPr>
          <p:nvPr/>
        </p:nvCxnSpPr>
        <p:spPr>
          <a:xfrm>
            <a:off x="4633489" y="4162772"/>
            <a:ext cx="920153" cy="8608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接點 112"/>
          <p:cNvCxnSpPr>
            <a:stCxn id="35906" idx="3"/>
          </p:cNvCxnSpPr>
          <p:nvPr/>
        </p:nvCxnSpPr>
        <p:spPr>
          <a:xfrm>
            <a:off x="3197785" y="3596072"/>
            <a:ext cx="1029730" cy="2456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24"/>
          <p:cNvGrpSpPr>
            <a:grpSpLocks/>
          </p:cNvGrpSpPr>
          <p:nvPr/>
        </p:nvGrpSpPr>
        <p:grpSpPr bwMode="auto">
          <a:xfrm>
            <a:off x="5337178" y="1500174"/>
            <a:ext cx="3592540" cy="2500330"/>
            <a:chOff x="4214810" y="1714488"/>
            <a:chExt cx="4663440" cy="3383280"/>
          </a:xfrm>
        </p:grpSpPr>
        <p:pic>
          <p:nvPicPr>
            <p:cNvPr id="24" name="圖片 23" descr="圖片2.jp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214810" y="1714488"/>
              <a:ext cx="4663440" cy="3383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10" descr="GES-2200F-3D-Back-T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266000" y="3042000"/>
              <a:ext cx="552076" cy="320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sp>
        <p:nvSpPr>
          <p:cNvPr id="35847" name="Text Box 26"/>
          <p:cNvSpPr txBox="1">
            <a:spLocks noChangeArrowheads="1"/>
          </p:cNvSpPr>
          <p:nvPr/>
        </p:nvSpPr>
        <p:spPr bwMode="auto">
          <a:xfrm>
            <a:off x="3000377" y="4552600"/>
            <a:ext cx="788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1200" dirty="0">
                <a:latin typeface="Calibri" pitchFamily="34" charset="0"/>
                <a:ea typeface="微軟正黑體" pitchFamily="34" charset="-120"/>
              </a:rPr>
              <a:t>Router</a:t>
            </a:r>
          </a:p>
        </p:txBody>
      </p:sp>
      <p:sp>
        <p:nvSpPr>
          <p:cNvPr id="35848" name="Rectangle 69"/>
          <p:cNvSpPr>
            <a:spLocks noChangeArrowheads="1"/>
          </p:cNvSpPr>
          <p:nvPr/>
        </p:nvSpPr>
        <p:spPr bwMode="auto">
          <a:xfrm>
            <a:off x="857224" y="4800320"/>
            <a:ext cx="2591497" cy="1456017"/>
          </a:xfrm>
          <a:prstGeom prst="rect">
            <a:avLst/>
          </a:prstGeom>
          <a:noFill/>
          <a:ln w="9525" cap="rnd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sz="1600"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35849" name="Line 71"/>
          <p:cNvSpPr>
            <a:spLocks noChangeShapeType="1"/>
          </p:cNvSpPr>
          <p:nvPr/>
        </p:nvSpPr>
        <p:spPr bwMode="auto">
          <a:xfrm rot="180000">
            <a:off x="3310237" y="5071425"/>
            <a:ext cx="45719" cy="922966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zh-TW" altLang="en-US" sz="1600"/>
          </a:p>
        </p:txBody>
      </p:sp>
      <p:sp>
        <p:nvSpPr>
          <p:cNvPr id="35850" name="Line 72"/>
          <p:cNvSpPr>
            <a:spLocks noChangeShapeType="1"/>
          </p:cNvSpPr>
          <p:nvPr/>
        </p:nvSpPr>
        <p:spPr bwMode="auto">
          <a:xfrm flipH="1" flipV="1">
            <a:off x="2552702" y="5286374"/>
            <a:ext cx="808082" cy="45719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zh-TW" altLang="en-US" sz="1600"/>
          </a:p>
        </p:txBody>
      </p:sp>
      <p:sp>
        <p:nvSpPr>
          <p:cNvPr id="35851" name="Line 73"/>
          <p:cNvSpPr>
            <a:spLocks noChangeShapeType="1"/>
          </p:cNvSpPr>
          <p:nvPr/>
        </p:nvSpPr>
        <p:spPr bwMode="auto">
          <a:xfrm flipH="1" flipV="1">
            <a:off x="2265365" y="5955031"/>
            <a:ext cx="1055984" cy="45719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zh-TW" altLang="en-US" sz="1600"/>
          </a:p>
        </p:txBody>
      </p:sp>
      <p:sp>
        <p:nvSpPr>
          <p:cNvPr id="35852" name="Text Box 89"/>
          <p:cNvSpPr txBox="1">
            <a:spLocks noChangeArrowheads="1"/>
          </p:cNvSpPr>
          <p:nvPr/>
        </p:nvSpPr>
        <p:spPr bwMode="auto">
          <a:xfrm>
            <a:off x="1145366" y="4904638"/>
            <a:ext cx="783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100" b="1" dirty="0">
                <a:solidFill>
                  <a:srgbClr val="0000FF"/>
                </a:solidFill>
                <a:latin typeface="Calibri" pitchFamily="34" charset="0"/>
                <a:ea typeface="微軟正黑體" pitchFamily="34" charset="-120"/>
              </a:rPr>
              <a:t>CMS Server</a:t>
            </a:r>
          </a:p>
        </p:txBody>
      </p:sp>
      <p:sp>
        <p:nvSpPr>
          <p:cNvPr id="35853" name="Text Box 90"/>
          <p:cNvSpPr txBox="1">
            <a:spLocks noChangeArrowheads="1"/>
          </p:cNvSpPr>
          <p:nvPr/>
        </p:nvSpPr>
        <p:spPr bwMode="auto">
          <a:xfrm>
            <a:off x="1406464" y="5761888"/>
            <a:ext cx="8080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100" b="1" dirty="0">
                <a:solidFill>
                  <a:srgbClr val="0000FF"/>
                </a:solidFill>
                <a:latin typeface="Calibri" pitchFamily="34" charset="0"/>
                <a:ea typeface="微軟正黑體" pitchFamily="34" charset="-120"/>
              </a:rPr>
              <a:t>NVR</a:t>
            </a:r>
          </a:p>
        </p:txBody>
      </p:sp>
      <p:pic>
        <p:nvPicPr>
          <p:cNvPr id="87" name="圖片 86" descr="圖片5拷貝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1928793" y="5653394"/>
            <a:ext cx="378109" cy="51079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21" descr="ARC-640-F-CMYK-T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14479" y="4852798"/>
            <a:ext cx="862873" cy="50502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56" name="Text Box 20"/>
          <p:cNvSpPr txBox="1">
            <a:spLocks noChangeArrowheads="1"/>
          </p:cNvSpPr>
          <p:nvPr/>
        </p:nvSpPr>
        <p:spPr bwMode="auto">
          <a:xfrm>
            <a:off x="854419" y="5956608"/>
            <a:ext cx="43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1400" b="1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  <a:t>ISP</a:t>
            </a:r>
          </a:p>
        </p:txBody>
      </p:sp>
      <p:grpSp>
        <p:nvGrpSpPr>
          <p:cNvPr id="3" name="群組 109"/>
          <p:cNvGrpSpPr>
            <a:grpSpLocks/>
          </p:cNvGrpSpPr>
          <p:nvPr/>
        </p:nvGrpSpPr>
        <p:grpSpPr bwMode="auto">
          <a:xfrm>
            <a:off x="928690" y="1806018"/>
            <a:ext cx="2462595" cy="2532217"/>
            <a:chOff x="857224" y="285728"/>
            <a:chExt cx="3054678" cy="3346089"/>
          </a:xfrm>
        </p:grpSpPr>
        <p:sp>
          <p:nvSpPr>
            <p:cNvPr id="35879" name="Text Box 7"/>
            <p:cNvSpPr txBox="1">
              <a:spLocks noChangeArrowheads="1"/>
            </p:cNvSpPr>
            <p:nvPr/>
          </p:nvSpPr>
          <p:spPr bwMode="auto">
            <a:xfrm>
              <a:off x="1989138" y="2011355"/>
              <a:ext cx="914399" cy="3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1100" b="1">
                  <a:solidFill>
                    <a:srgbClr val="0000FF"/>
                  </a:solidFill>
                  <a:latin typeface="Calibri" pitchFamily="34" charset="0"/>
                  <a:ea typeface="微軟正黑體" pitchFamily="34" charset="-120"/>
                </a:rPr>
                <a:t>NVR 1</a:t>
              </a:r>
            </a:p>
          </p:txBody>
        </p:sp>
        <p:sp>
          <p:nvSpPr>
            <p:cNvPr id="35880" name="Line 8"/>
            <p:cNvSpPr>
              <a:spLocks noChangeShapeType="1"/>
            </p:cNvSpPr>
            <p:nvPr/>
          </p:nvSpPr>
          <p:spPr bwMode="auto">
            <a:xfrm>
              <a:off x="2446338" y="733401"/>
              <a:ext cx="0" cy="990600"/>
            </a:xfrm>
            <a:prstGeom prst="line">
              <a:avLst/>
            </a:prstGeom>
            <a:no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 sz="1600"/>
            </a:p>
          </p:txBody>
        </p:sp>
        <p:sp>
          <p:nvSpPr>
            <p:cNvPr id="35881" name="Line 9"/>
            <p:cNvSpPr>
              <a:spLocks noChangeShapeType="1"/>
            </p:cNvSpPr>
            <p:nvPr/>
          </p:nvSpPr>
          <p:spPr bwMode="auto">
            <a:xfrm>
              <a:off x="1760538" y="733401"/>
              <a:ext cx="685800" cy="0"/>
            </a:xfrm>
            <a:prstGeom prst="line">
              <a:avLst/>
            </a:prstGeom>
            <a:no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 sz="1600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012825" y="747703"/>
              <a:ext cx="749299" cy="1068388"/>
              <a:chOff x="633" y="912"/>
              <a:chExt cx="472" cy="673"/>
            </a:xfrm>
          </p:grpSpPr>
          <p:sp>
            <p:nvSpPr>
              <p:cNvPr id="35913" name="Line 13"/>
              <p:cNvSpPr>
                <a:spLocks noChangeShapeType="1"/>
              </p:cNvSpPr>
              <p:nvPr/>
            </p:nvSpPr>
            <p:spPr bwMode="auto">
              <a:xfrm>
                <a:off x="1104" y="912"/>
                <a:ext cx="1" cy="672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14" name="Line 14"/>
              <p:cNvSpPr>
                <a:spLocks noChangeShapeType="1"/>
              </p:cNvSpPr>
              <p:nvPr/>
            </p:nvSpPr>
            <p:spPr bwMode="auto">
              <a:xfrm>
                <a:off x="960" y="912"/>
                <a:ext cx="144" cy="1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15" name="Line 15"/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144" cy="1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16" name="Line 16"/>
              <p:cNvSpPr>
                <a:spLocks noChangeShapeType="1"/>
              </p:cNvSpPr>
              <p:nvPr/>
            </p:nvSpPr>
            <p:spPr bwMode="auto">
              <a:xfrm>
                <a:off x="960" y="1584"/>
                <a:ext cx="144" cy="1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17" name="Text Box 18"/>
              <p:cNvSpPr txBox="1">
                <a:spLocks noChangeArrowheads="1"/>
              </p:cNvSpPr>
              <p:nvPr/>
            </p:nvSpPr>
            <p:spPr bwMode="auto">
              <a:xfrm>
                <a:off x="633" y="1152"/>
                <a:ext cx="385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kumimoji="0" lang="en-US" altLang="zh-TW" sz="2000">
                    <a:latin typeface="Calibri" pitchFamily="34" charset="0"/>
                    <a:ea typeface="微軟正黑體" pitchFamily="34" charset="-120"/>
                  </a:rPr>
                  <a:t>…</a:t>
                </a:r>
              </a:p>
            </p:txBody>
          </p:sp>
        </p:grpSp>
        <p:sp>
          <p:nvSpPr>
            <p:cNvPr id="35883" name="Text Box 19"/>
            <p:cNvSpPr txBox="1">
              <a:spLocks noChangeArrowheads="1"/>
            </p:cNvSpPr>
            <p:nvPr/>
          </p:nvSpPr>
          <p:spPr bwMode="auto">
            <a:xfrm>
              <a:off x="1142976" y="285728"/>
              <a:ext cx="1752333" cy="3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zh-TW" sz="1100" dirty="0">
                  <a:latin typeface="Calibri" pitchFamily="34" charset="0"/>
                  <a:ea typeface="微軟正黑體" pitchFamily="34" charset="-120"/>
                </a:rPr>
                <a:t>CCD</a:t>
              </a:r>
              <a:r>
                <a:rPr kumimoji="0" lang="zh-TW" altLang="en-US" sz="1100" dirty="0">
                  <a:latin typeface="Calibri" pitchFamily="34" charset="0"/>
                  <a:ea typeface="微軟正黑體" pitchFamily="34" charset="-120"/>
                </a:rPr>
                <a:t> </a:t>
              </a:r>
              <a:r>
                <a:rPr kumimoji="0" lang="en-US" altLang="zh-TW" sz="1100" dirty="0">
                  <a:latin typeface="Calibri" pitchFamily="34" charset="0"/>
                  <a:ea typeface="微軟正黑體" pitchFamily="34" charset="-120"/>
                </a:rPr>
                <a:t>+</a:t>
              </a:r>
              <a:r>
                <a:rPr kumimoji="0" lang="zh-TW" altLang="en-US" sz="1100" dirty="0">
                  <a:latin typeface="Calibri" pitchFamily="34" charset="0"/>
                  <a:ea typeface="微軟正黑體" pitchFamily="34" charset="-120"/>
                </a:rPr>
                <a:t> </a:t>
              </a:r>
              <a:r>
                <a:rPr kumimoji="0" lang="en-US" altLang="zh-TW" sz="1100" dirty="0">
                  <a:latin typeface="Calibri" pitchFamily="34" charset="0"/>
                  <a:ea typeface="微軟正黑體" pitchFamily="34" charset="-120"/>
                </a:rPr>
                <a:t>Video server</a:t>
              </a:r>
            </a:p>
          </p:txBody>
        </p:sp>
        <p:sp>
          <p:nvSpPr>
            <p:cNvPr id="35884" name="Text Box 27"/>
            <p:cNvSpPr txBox="1">
              <a:spLocks noChangeArrowheads="1"/>
            </p:cNvSpPr>
            <p:nvPr/>
          </p:nvSpPr>
          <p:spPr bwMode="auto">
            <a:xfrm>
              <a:off x="3073942" y="1450062"/>
              <a:ext cx="685801" cy="3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1100">
                  <a:latin typeface="Calibri" pitchFamily="34" charset="0"/>
                  <a:ea typeface="微軟正黑體" pitchFamily="34" charset="-120"/>
                </a:rPr>
                <a:t>Hub</a:t>
              </a:r>
            </a:p>
          </p:txBody>
        </p:sp>
        <p:sp>
          <p:nvSpPr>
            <p:cNvPr id="35885" name="Text Box 28"/>
            <p:cNvSpPr txBox="1">
              <a:spLocks noChangeArrowheads="1"/>
            </p:cNvSpPr>
            <p:nvPr/>
          </p:nvSpPr>
          <p:spPr bwMode="auto">
            <a:xfrm>
              <a:off x="2997503" y="2780508"/>
              <a:ext cx="914399" cy="3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1100">
                  <a:latin typeface="Calibri" pitchFamily="34" charset="0"/>
                  <a:ea typeface="微軟正黑體" pitchFamily="34" charset="-120"/>
                </a:rPr>
                <a:t>Router</a:t>
              </a:r>
            </a:p>
          </p:txBody>
        </p:sp>
        <p:sp>
          <p:nvSpPr>
            <p:cNvPr id="35886" name="Line 31"/>
            <p:cNvSpPr>
              <a:spLocks noChangeShapeType="1"/>
            </p:cNvSpPr>
            <p:nvPr/>
          </p:nvSpPr>
          <p:spPr bwMode="auto">
            <a:xfrm rot="720000">
              <a:off x="3369353" y="1872000"/>
              <a:ext cx="152400" cy="7560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 sz="1600"/>
            </a:p>
          </p:txBody>
        </p:sp>
        <p:sp>
          <p:nvSpPr>
            <p:cNvPr id="35887" name="Line 35"/>
            <p:cNvSpPr>
              <a:spLocks noChangeShapeType="1"/>
            </p:cNvSpPr>
            <p:nvPr/>
          </p:nvSpPr>
          <p:spPr bwMode="auto">
            <a:xfrm rot="2340000" flipV="1">
              <a:off x="2712150" y="2340000"/>
              <a:ext cx="381000" cy="3240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 sz="1600"/>
            </a:p>
          </p:txBody>
        </p:sp>
        <p:sp>
          <p:nvSpPr>
            <p:cNvPr id="35888" name="Text Box 36"/>
            <p:cNvSpPr txBox="1">
              <a:spLocks noChangeArrowheads="1"/>
            </p:cNvSpPr>
            <p:nvPr/>
          </p:nvSpPr>
          <p:spPr bwMode="auto">
            <a:xfrm>
              <a:off x="1989138" y="3019401"/>
              <a:ext cx="914399" cy="3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1100" b="1">
                  <a:solidFill>
                    <a:srgbClr val="0000FF"/>
                  </a:solidFill>
                  <a:latin typeface="Calibri" pitchFamily="34" charset="0"/>
                  <a:ea typeface="微軟正黑體" pitchFamily="34" charset="-120"/>
                </a:rPr>
                <a:t>NVR 2</a:t>
              </a:r>
            </a:p>
          </p:txBody>
        </p: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012825" y="2066902"/>
              <a:ext cx="749299" cy="1068388"/>
              <a:chOff x="633" y="912"/>
              <a:chExt cx="472" cy="673"/>
            </a:xfrm>
          </p:grpSpPr>
          <p:sp>
            <p:nvSpPr>
              <p:cNvPr id="35908" name="Line 43"/>
              <p:cNvSpPr>
                <a:spLocks noChangeShapeType="1"/>
              </p:cNvSpPr>
              <p:nvPr/>
            </p:nvSpPr>
            <p:spPr bwMode="auto">
              <a:xfrm>
                <a:off x="1104" y="912"/>
                <a:ext cx="1" cy="672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09" name="Line 44"/>
              <p:cNvSpPr>
                <a:spLocks noChangeShapeType="1"/>
              </p:cNvSpPr>
              <p:nvPr/>
            </p:nvSpPr>
            <p:spPr bwMode="auto">
              <a:xfrm>
                <a:off x="960" y="912"/>
                <a:ext cx="144" cy="1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10" name="Line 45"/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144" cy="1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11" name="Line 46"/>
              <p:cNvSpPr>
                <a:spLocks noChangeShapeType="1"/>
              </p:cNvSpPr>
              <p:nvPr/>
            </p:nvSpPr>
            <p:spPr bwMode="auto">
              <a:xfrm>
                <a:off x="960" y="1584"/>
                <a:ext cx="144" cy="1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 sz="1600"/>
              </a:p>
            </p:txBody>
          </p:sp>
          <p:sp>
            <p:nvSpPr>
              <p:cNvPr id="35912" name="Text Box 48"/>
              <p:cNvSpPr txBox="1">
                <a:spLocks noChangeArrowheads="1"/>
              </p:cNvSpPr>
              <p:nvPr/>
            </p:nvSpPr>
            <p:spPr bwMode="auto">
              <a:xfrm>
                <a:off x="633" y="1152"/>
                <a:ext cx="385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kumimoji="0" lang="en-US" altLang="zh-TW" sz="2000">
                    <a:latin typeface="Calibri" pitchFamily="34" charset="0"/>
                    <a:ea typeface="微軟正黑體" pitchFamily="34" charset="-120"/>
                  </a:rPr>
                  <a:t>…</a:t>
                </a:r>
              </a:p>
            </p:txBody>
          </p:sp>
        </p:grpSp>
        <p:sp>
          <p:nvSpPr>
            <p:cNvPr id="35890" name="Line 49"/>
            <p:cNvSpPr>
              <a:spLocks noChangeShapeType="1"/>
            </p:cNvSpPr>
            <p:nvPr/>
          </p:nvSpPr>
          <p:spPr bwMode="auto">
            <a:xfrm>
              <a:off x="1760538" y="2486001"/>
              <a:ext cx="685800" cy="0"/>
            </a:xfrm>
            <a:prstGeom prst="line">
              <a:avLst/>
            </a:prstGeom>
            <a:no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 sz="1600"/>
            </a:p>
          </p:txBody>
        </p:sp>
        <p:sp>
          <p:nvSpPr>
            <p:cNvPr id="35891" name="Line 50"/>
            <p:cNvSpPr>
              <a:spLocks noChangeShapeType="1"/>
            </p:cNvSpPr>
            <p:nvPr/>
          </p:nvSpPr>
          <p:spPr bwMode="auto">
            <a:xfrm>
              <a:off x="2446338" y="2486001"/>
              <a:ext cx="0" cy="152400"/>
            </a:xfrm>
            <a:prstGeom prst="line">
              <a:avLst/>
            </a:prstGeom>
            <a:no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 sz="1600"/>
            </a:p>
          </p:txBody>
        </p:sp>
        <p:sp>
          <p:nvSpPr>
            <p:cNvPr id="35892" name="Rectangle 61"/>
            <p:cNvSpPr>
              <a:spLocks noChangeArrowheads="1"/>
            </p:cNvSpPr>
            <p:nvPr/>
          </p:nvSpPr>
          <p:spPr bwMode="auto">
            <a:xfrm>
              <a:off x="857224" y="285729"/>
              <a:ext cx="3036914" cy="3214710"/>
            </a:xfrm>
            <a:prstGeom prst="rect">
              <a:avLst/>
            </a:prstGeom>
            <a:noFill/>
            <a:ln w="9525" cap="rnd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 sz="1600">
                <a:latin typeface="Calibri" pitchFamily="34" charset="0"/>
                <a:ea typeface="微軟正黑體" pitchFamily="34" charset="-120"/>
              </a:endParaRPr>
            </a:p>
          </p:txBody>
        </p:sp>
        <p:sp>
          <p:nvSpPr>
            <p:cNvPr id="35893" name="Text Box 65"/>
            <p:cNvSpPr txBox="1">
              <a:spLocks noChangeArrowheads="1"/>
            </p:cNvSpPr>
            <p:nvPr/>
          </p:nvSpPr>
          <p:spPr bwMode="auto">
            <a:xfrm>
              <a:off x="2643174" y="285728"/>
              <a:ext cx="1214446" cy="406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0" lang="en-US" altLang="zh-TW" sz="1400" b="1" dirty="0">
                  <a:solidFill>
                    <a:srgbClr val="FF0000"/>
                  </a:solidFill>
                  <a:ea typeface="標楷體" pitchFamily="65" charset="-120"/>
                </a:rPr>
                <a:t>Factory I</a:t>
              </a:r>
            </a:p>
          </p:txBody>
        </p:sp>
        <p:pic>
          <p:nvPicPr>
            <p:cNvPr id="94" name="圖片 93" descr="圖片5拷貝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 bwMode="auto">
            <a:xfrm>
              <a:off x="2214546" y="2357430"/>
              <a:ext cx="438256" cy="592049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895" name="圖片 93" descr="圖片3拷貝.png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928794" y="571480"/>
              <a:ext cx="393131" cy="34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3" descr="OC400V拷貝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032213" y="571021"/>
              <a:ext cx="538562" cy="370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1" name="Picture 3" descr="OC400V拷貝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032213" y="929378"/>
              <a:ext cx="538562" cy="368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" name="Picture 3" descr="OC400V拷貝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032213" y="1499965"/>
              <a:ext cx="538562" cy="370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" name="圖片 102" descr="圖片4拷貝.png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 bwMode="auto">
            <a:xfrm>
              <a:off x="1214000" y="2143614"/>
              <a:ext cx="373765" cy="60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4" name="圖片 103" descr="圖片4拷貝.png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 bwMode="auto">
            <a:xfrm>
              <a:off x="1198709" y="2818577"/>
              <a:ext cx="372066" cy="6105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0" name="圖片 99" descr="圖片4拷貝.png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 bwMode="auto">
            <a:xfrm>
              <a:off x="1198709" y="1713934"/>
              <a:ext cx="372066" cy="610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902" name="Text Box 19"/>
            <p:cNvSpPr txBox="1">
              <a:spLocks noChangeArrowheads="1"/>
            </p:cNvSpPr>
            <p:nvPr/>
          </p:nvSpPr>
          <p:spPr bwMode="auto">
            <a:xfrm>
              <a:off x="1500166" y="3286124"/>
              <a:ext cx="1129300" cy="3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zh-TW" sz="1100" dirty="0">
                  <a:latin typeface="Calibri" pitchFamily="34" charset="0"/>
                  <a:ea typeface="微軟正黑體" pitchFamily="34" charset="-120"/>
                </a:rPr>
                <a:t>IP Camera</a:t>
              </a:r>
            </a:p>
          </p:txBody>
        </p:sp>
        <p:sp>
          <p:nvSpPr>
            <p:cNvPr id="35903" name="Line 31"/>
            <p:cNvSpPr>
              <a:spLocks noChangeShapeType="1"/>
            </p:cNvSpPr>
            <p:nvPr/>
          </p:nvSpPr>
          <p:spPr bwMode="auto">
            <a:xfrm rot="-4740000">
              <a:off x="2682000" y="1332000"/>
              <a:ext cx="152400" cy="7560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 sz="1600"/>
            </a:p>
          </p:txBody>
        </p:sp>
        <p:sp>
          <p:nvSpPr>
            <p:cNvPr id="35904" name="Line 31"/>
            <p:cNvSpPr>
              <a:spLocks noChangeShapeType="1"/>
            </p:cNvSpPr>
            <p:nvPr/>
          </p:nvSpPr>
          <p:spPr bwMode="auto">
            <a:xfrm rot="660000">
              <a:off x="3056258" y="1727607"/>
              <a:ext cx="152400" cy="75600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 sz="1600"/>
            </a:p>
          </p:txBody>
        </p:sp>
        <p:pic>
          <p:nvPicPr>
            <p:cNvPr id="35905" name="圖片 105" descr="圖片1拷貝.png"/>
            <p:cNvPicPr>
              <a:picLocks noChangeAspect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071802" y="1785926"/>
              <a:ext cx="585168" cy="268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06" name="Picture 29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/>
            </a:blip>
            <a:srcRect/>
            <a:stretch>
              <a:fillRect/>
            </a:stretch>
          </p:blipFill>
          <p:spPr bwMode="auto">
            <a:xfrm>
              <a:off x="3214678" y="2500306"/>
              <a:ext cx="457200" cy="3016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93" name="圖片 92" descr="圖片5拷貝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 bwMode="auto">
            <a:xfrm>
              <a:off x="2214546" y="1357298"/>
              <a:ext cx="438256" cy="592049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群組 113"/>
          <p:cNvGrpSpPr>
            <a:grpSpLocks/>
          </p:cNvGrpSpPr>
          <p:nvPr/>
        </p:nvGrpSpPr>
        <p:grpSpPr bwMode="auto">
          <a:xfrm>
            <a:off x="5500690" y="4281786"/>
            <a:ext cx="3143276" cy="2085012"/>
            <a:chOff x="0" y="4214818"/>
            <a:chExt cx="3357554" cy="2514281"/>
          </a:xfrm>
        </p:grpSpPr>
        <p:grpSp>
          <p:nvGrpSpPr>
            <p:cNvPr id="7" name="群組 20"/>
            <p:cNvGrpSpPr>
              <a:grpSpLocks/>
            </p:cNvGrpSpPr>
            <p:nvPr/>
          </p:nvGrpSpPr>
          <p:grpSpPr bwMode="auto">
            <a:xfrm>
              <a:off x="214283" y="4214818"/>
              <a:ext cx="3000396" cy="2428892"/>
              <a:chOff x="142844" y="3214686"/>
              <a:chExt cx="4169664" cy="2743200"/>
            </a:xfrm>
          </p:grpSpPr>
          <p:pic>
            <p:nvPicPr>
              <p:cNvPr id="15" name="圖片 14" descr="圖片3.jpg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>
                <a:off x="142844" y="3214686"/>
                <a:ext cx="4169664" cy="27432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6" name="文字方塊 15"/>
              <p:cNvSpPr txBox="1"/>
              <p:nvPr/>
            </p:nvSpPr>
            <p:spPr>
              <a:xfrm>
                <a:off x="2953519" y="4742270"/>
                <a:ext cx="785389" cy="4610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800" b="1" dirty="0">
                    <a:latin typeface="+mj-lt"/>
                    <a:ea typeface="+mn-ea"/>
                  </a:rPr>
                  <a:t>Camera</a:t>
                </a:r>
                <a:endParaRPr kumimoji="0" lang="zh-TW" altLang="en-US" sz="800" b="1" dirty="0">
                  <a:latin typeface="+mj-lt"/>
                  <a:ea typeface="+mn-ea"/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1049612" y="4867776"/>
                <a:ext cx="999386" cy="50300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900" b="1" dirty="0">
                    <a:latin typeface="+mj-lt"/>
                    <a:ea typeface="+mn-ea"/>
                  </a:rPr>
                  <a:t>RFID Reader</a:t>
                </a:r>
                <a:endParaRPr kumimoji="0" lang="zh-TW" altLang="en-US" sz="900" b="1" dirty="0">
                  <a:latin typeface="+mj-lt"/>
                  <a:ea typeface="+mn-ea"/>
                </a:endParaRP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2662308" y="5165404"/>
                <a:ext cx="924377" cy="50300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900" b="1" dirty="0">
                    <a:latin typeface="+mj-lt"/>
                    <a:ea typeface="+mn-ea"/>
                  </a:rPr>
                  <a:t>EPC Tags</a:t>
                </a:r>
                <a:endParaRPr kumimoji="0" lang="zh-TW" altLang="en-US" sz="900" b="1" dirty="0">
                  <a:latin typeface="+mj-lt"/>
                  <a:ea typeface="+mn-ea"/>
                </a:endParaRPr>
              </a:p>
            </p:txBody>
          </p:sp>
          <p:cxnSp>
            <p:nvCxnSpPr>
              <p:cNvPr id="20" name="直線接點 19"/>
              <p:cNvCxnSpPr/>
              <p:nvPr/>
            </p:nvCxnSpPr>
            <p:spPr>
              <a:xfrm rot="5400000">
                <a:off x="-194421" y="3850283"/>
                <a:ext cx="8731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866" name="Picture 51" descr="4000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1452546" y="4286256"/>
              <a:ext cx="193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7" name="Picture 52" descr="4000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1833546" y="4286256"/>
              <a:ext cx="193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8" name="Picture 53" descr="4000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2214546" y="4286256"/>
              <a:ext cx="193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9" name="Text Box 64"/>
            <p:cNvSpPr txBox="1">
              <a:spLocks noChangeArrowheads="1"/>
            </p:cNvSpPr>
            <p:nvPr/>
          </p:nvSpPr>
          <p:spPr bwMode="auto">
            <a:xfrm>
              <a:off x="2428860" y="4357693"/>
              <a:ext cx="500065" cy="315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1100">
                  <a:latin typeface="Calibri" pitchFamily="34" charset="0"/>
                  <a:ea typeface="微軟正黑體" pitchFamily="34" charset="-120"/>
                </a:rPr>
                <a:t>I/O</a:t>
              </a:r>
            </a:p>
          </p:txBody>
        </p:sp>
        <p:sp>
          <p:nvSpPr>
            <p:cNvPr id="35870" name="Rectangle 66"/>
            <p:cNvSpPr>
              <a:spLocks noChangeArrowheads="1"/>
            </p:cNvSpPr>
            <p:nvPr/>
          </p:nvSpPr>
          <p:spPr bwMode="auto">
            <a:xfrm>
              <a:off x="80954" y="4214818"/>
              <a:ext cx="3276600" cy="2484452"/>
            </a:xfrm>
            <a:prstGeom prst="rect">
              <a:avLst/>
            </a:prstGeom>
            <a:noFill/>
            <a:ln w="9525" cap="rnd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 sz="1600">
                <a:latin typeface="Calibri" pitchFamily="34" charset="0"/>
                <a:ea typeface="微軟正黑體" pitchFamily="34" charset="-120"/>
              </a:endParaRPr>
            </a:p>
          </p:txBody>
        </p:sp>
        <p:sp>
          <p:nvSpPr>
            <p:cNvPr id="92" name="Text Box 67"/>
            <p:cNvSpPr txBox="1">
              <a:spLocks noChangeArrowheads="1"/>
            </p:cNvSpPr>
            <p:nvPr/>
          </p:nvSpPr>
          <p:spPr bwMode="auto">
            <a:xfrm>
              <a:off x="0" y="6357956"/>
              <a:ext cx="1371598" cy="3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b="1" dirty="0">
                  <a:solidFill>
                    <a:srgbClr val="FF0000"/>
                  </a:solidFill>
                  <a:latin typeface="+mj-lt"/>
                  <a:ea typeface="+mn-ea"/>
                </a:rPr>
                <a:t>Factory</a:t>
              </a:r>
              <a:r>
                <a:rPr kumimoji="0" lang="en-US" altLang="zh-TW" sz="1400" b="1" dirty="0">
                  <a:solidFill>
                    <a:srgbClr val="FF0000"/>
                  </a:solidFill>
                  <a:latin typeface="+mj-lt"/>
                  <a:ea typeface="標楷體" pitchFamily="65" charset="-120"/>
                </a:rPr>
                <a:t> II</a:t>
              </a:r>
            </a:p>
          </p:txBody>
        </p:sp>
        <p:sp>
          <p:nvSpPr>
            <p:cNvPr id="35872" name="Text Box 7"/>
            <p:cNvSpPr txBox="1">
              <a:spLocks noChangeArrowheads="1"/>
            </p:cNvSpPr>
            <p:nvPr/>
          </p:nvSpPr>
          <p:spPr bwMode="auto">
            <a:xfrm>
              <a:off x="74081" y="5429264"/>
              <a:ext cx="854581" cy="519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1100" b="1">
                  <a:solidFill>
                    <a:srgbClr val="0000FF"/>
                  </a:solidFill>
                  <a:latin typeface="Calibri" pitchFamily="34" charset="0"/>
                  <a:ea typeface="微軟正黑體" pitchFamily="34" charset="-120"/>
                </a:rPr>
                <a:t>VMS(CMS+NVR)</a:t>
              </a:r>
            </a:p>
          </p:txBody>
        </p:sp>
        <p:pic>
          <p:nvPicPr>
            <p:cNvPr id="22" name="Picture 21" descr="ARC-640-F-CMYK-T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56562" y="4857760"/>
              <a:ext cx="943538" cy="50322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16" name="直線接點 115"/>
          <p:cNvCxnSpPr/>
          <p:nvPr/>
        </p:nvCxnSpPr>
        <p:spPr>
          <a:xfrm rot="5400000" flipH="1" flipV="1">
            <a:off x="3472659" y="4093370"/>
            <a:ext cx="1006475" cy="8080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60" name="Picture 25"/>
          <p:cNvPicPr>
            <a:picLocks noChangeAspect="1" noChangeArrowheads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3214690" y="4834460"/>
            <a:ext cx="460196" cy="30268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21" name="直線接點 120"/>
          <p:cNvCxnSpPr/>
          <p:nvPr/>
        </p:nvCxnSpPr>
        <p:spPr>
          <a:xfrm rot="5400000">
            <a:off x="4536285" y="2964653"/>
            <a:ext cx="1143004" cy="7858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雲朵形 80"/>
          <p:cNvSpPr/>
          <p:nvPr/>
        </p:nvSpPr>
        <p:spPr>
          <a:xfrm>
            <a:off x="3857620" y="3571876"/>
            <a:ext cx="1428760" cy="92869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chemeClr val="tx2">
                    <a:lumMod val="75000"/>
                  </a:schemeClr>
                </a:solidFill>
              </a:rPr>
              <a:t>Internet</a:t>
            </a:r>
            <a:endParaRPr lang="zh-TW" alt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9" name="標題 7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TW" sz="4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Factory</a:t>
            </a:r>
            <a:r>
              <a:rPr lang="zh-TW" altLang="en-US" sz="4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zh-TW" sz="4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Monitoring</a:t>
            </a:r>
            <a:r>
              <a:rPr lang="zh-TW" altLang="en-US" sz="4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zh-TW" sz="41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Lucida Sans Unicode" pitchFamily="34" charset="0"/>
              </a:rPr>
              <a:t>Surveillance Diagram</a:t>
            </a:r>
            <a:r>
              <a:rPr lang="en-US" altLang="zh-TW" sz="41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zh-TW" altLang="en-US" sz="41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1" name="Group 95"/>
          <p:cNvGraphicFramePr>
            <a:graphicFrameLocks noGrp="1"/>
          </p:cNvGraphicFramePr>
          <p:nvPr>
            <p:ph idx="1"/>
          </p:nvPr>
        </p:nvGraphicFramePr>
        <p:xfrm>
          <a:off x="465138" y="1393766"/>
          <a:ext cx="8607425" cy="4821316"/>
        </p:xfrm>
        <a:graphic>
          <a:graphicData uri="http://schemas.openxmlformats.org/drawingml/2006/table">
            <a:tbl>
              <a:tblPr/>
              <a:tblGrid>
                <a:gridCol w="820738"/>
                <a:gridCol w="857250"/>
                <a:gridCol w="857250"/>
                <a:gridCol w="857250"/>
                <a:gridCol w="928687"/>
                <a:gridCol w="830263"/>
                <a:gridCol w="863600"/>
                <a:gridCol w="865187"/>
                <a:gridCol w="863600"/>
                <a:gridCol w="863600"/>
              </a:tblGrid>
              <a:tr h="3291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Arial" pitchFamily="34" charset="0"/>
                        </a:rPr>
                        <a:t>Company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Advantech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Advantech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Advantech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Advantech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Nexcom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Nexcom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Nexcom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AAEON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AAEON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89020"/>
                      </a:srgbClr>
                    </a:solidFill>
                  </a:tcPr>
                </a:tc>
              </a:tr>
              <a:tr h="35179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Model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NVS-3520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(Video Server)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PVS-2200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(Fanless DVR)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PVS-640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(4U NDVR)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PVS-5120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(16 channel  DVR)</a:t>
                      </a:r>
                      <a:endParaRPr kumimoji="0" lang="zh-TW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NViS 2140H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NViS 7281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NViS 8480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NVR-CV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NVR-Q67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61250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Photo</a:t>
                      </a:r>
                      <a:endParaRPr kumimoji="0" lang="en-US" altLang="zh-TW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zh-TW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41553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CPU/Chipset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ATOM(D525)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+ NVIDA ION2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ATOM D510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+NM10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Intel 945G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+ ICH7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Intel 945G + ICH7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ATOM D525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+ICH8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Intel Core i3 /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i5 / i7+ Q57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Intel Core i3 /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i5 / i7+ Q67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Cedarview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D2500+</a:t>
                      </a:r>
                      <a:r>
                        <a:rPr kumimoji="0" lang="en-US" altLang="zh-TW" sz="800" dirty="0" smtClean="0">
                          <a:solidFill>
                            <a:srgbClr val="000099"/>
                          </a:solidFill>
                          <a:latin typeface="+mn-lt"/>
                        </a:rPr>
                        <a:t>ICH10R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Intel Core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i3/ i5 / i7+ Q67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36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Compression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Format</a:t>
                      </a:r>
                      <a:endParaRPr kumimoji="0" lang="en-US" altLang="zh-TW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H.264/MPEG4/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MJPEG 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H.264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H.264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H.264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微軟正黑體" pitchFamily="34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55580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Display/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Video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VGA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HDMI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VGA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VGA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VGA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VGA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4-channel Full-D1 Display/ Recording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VGA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VGA+DVI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VGA+DVI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DB-15 x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DVI-D x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HDMI x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LVDS x 1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29950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x Giga LAN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55580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Expansion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MiniPCIe x 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1 x PCI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1 x PCIe x 4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1 x PCIe X8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1 x PCIe X4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1 x PCIe X1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1 x PCIe X1 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1 x PCIe X 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1 x PCIe X4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2 x PCI  slot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1 x TPM (option)</a:t>
                      </a:r>
                      <a:endParaRPr kumimoji="0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3226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Arial" pitchFamily="34" charset="0"/>
                        </a:rPr>
                        <a:t>Storage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2.5”HDD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2.5”HDD x1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3.5”HDD x3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3.5” HDD x 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2.5”HDD x1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3.5”HDD x2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CFast x 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3.5”HDD x6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3.5” HDD x 4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3.5” HDD x 6 + 2.5” x 2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3642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Operating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Temperature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-10~60°C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0~40°C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0~50°C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0~40°C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0~45°C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0~40°C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0~45°C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0~40°C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0~40°C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3226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Power Input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DC 19V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DC 12V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100~240VAC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100~240VAC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DC 9V~36V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AC 100V to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240V input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AC 100V to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微軟正黑體" pitchFamily="34" charset="-120"/>
                        </a:rPr>
                        <a:t>240V input</a:t>
                      </a:r>
                      <a:endParaRPr kumimoji="0" lang="en-US" altLang="zh-TW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DC 12V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100~240VAC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  <a:tr h="22665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COM/USB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0 / 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/ 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 / 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/ 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/ 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 / 4(USB 3.0)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 / 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5/6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 / 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98"/>
                    </a:solidFill>
                  </a:tcPr>
                </a:tc>
              </a:tr>
            </a:tbl>
          </a:graphicData>
        </a:graphic>
      </p:graphicFrame>
      <p:pic>
        <p:nvPicPr>
          <p:cNvPr id="37012" name="圖片 6" descr="圖片2拷貝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08" y="2329130"/>
            <a:ext cx="645438" cy="21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13" name="圖片 7" descr="圖片1拷貝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88" y="2282906"/>
            <a:ext cx="500062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14" name="圖片 7" descr="圖片1拷貝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72264" y="2216606"/>
            <a:ext cx="706939" cy="39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15" name="圖片 9" descr="圖片2拷貝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2186254"/>
            <a:ext cx="284069" cy="48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16" name="圖片 13" descr="5120拷貝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00496" y="2257692"/>
            <a:ext cx="642937" cy="38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17" name="圖片 14" descr="640拷貝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138497" y="2193882"/>
            <a:ext cx="642931" cy="42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18" name="圖片 15" descr="2200拷貝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278713" y="2143116"/>
            <a:ext cx="571487" cy="51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2" descr="image00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72396" y="2186254"/>
            <a:ext cx="378194" cy="453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圖片 20" descr="NVR-CV5拷貝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244408" y="2301920"/>
            <a:ext cx="787093" cy="28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Competitor Analysis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1.bp.blogspot.com/-wkEy1TCVDAc/Tn-gZAWjlNI/AAAAAAAAAdw/s4QphvocV94/s320/Thank_you_pinned_note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714356"/>
            <a:ext cx="3600400" cy="3600400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3973136" y="4690600"/>
            <a:ext cx="49565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For questions or more information, please contact:</a:t>
            </a:r>
            <a:endParaRPr lang="en-US" altLang="zh-TW" sz="1050" dirty="0" smtClean="0"/>
          </a:p>
          <a:p>
            <a:pPr algn="ctr"/>
            <a:r>
              <a:rPr lang="en-US" altLang="zh-TW" sz="2400" dirty="0" smtClean="0">
                <a:solidFill>
                  <a:schemeClr val="tx2"/>
                </a:solidFill>
              </a:rPr>
              <a:t>sales@aaeon.com.tw</a:t>
            </a:r>
          </a:p>
          <a:p>
            <a:pPr algn="ctr"/>
            <a:r>
              <a:rPr lang="en-US" altLang="zh-TW" sz="2400" dirty="0" smtClean="0">
                <a:solidFill>
                  <a:schemeClr val="tx2"/>
                </a:solidFill>
              </a:rPr>
              <a:t>www.aaeon.com</a:t>
            </a:r>
          </a:p>
        </p:txBody>
      </p:sp>
      <p:pic>
        <p:nvPicPr>
          <p:cNvPr id="4" name="Picture 4" descr="http://t0.gstatic.com/images?q=tbn:ANd9GcRoor3eX5_dUJzL4fU9wIXzcdLRtBDAzkEQlnbnHmMytydzbei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58868" y="2714620"/>
            <a:ext cx="3556470" cy="1972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8" name="直線接點 76"/>
          <p:cNvCxnSpPr>
            <a:cxnSpLocks noChangeShapeType="1"/>
          </p:cNvCxnSpPr>
          <p:nvPr/>
        </p:nvCxnSpPr>
        <p:spPr bwMode="auto">
          <a:xfrm>
            <a:off x="638175" y="4437063"/>
            <a:ext cx="817245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228600" y="533400"/>
            <a:ext cx="8763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defTabSz="915988"/>
            <a:endParaRPr kumimoji="0" lang="zh-TW" altLang="zh-TW" sz="3200">
              <a:latin typeface="Verdana" pitchFamily="34" charset="0"/>
            </a:endParaRPr>
          </a:p>
        </p:txBody>
      </p:sp>
      <p:sp>
        <p:nvSpPr>
          <p:cNvPr id="1030" name="Line 17"/>
          <p:cNvSpPr>
            <a:spLocks noChangeShapeType="1"/>
          </p:cNvSpPr>
          <p:nvPr/>
        </p:nvSpPr>
        <p:spPr bwMode="auto">
          <a:xfrm flipH="1" flipV="1">
            <a:off x="965200" y="1439863"/>
            <a:ext cx="7938" cy="4679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auto">
          <a:xfrm>
            <a:off x="973138" y="6110288"/>
            <a:ext cx="79200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grpSp>
        <p:nvGrpSpPr>
          <p:cNvPr id="2" name="群組 87"/>
          <p:cNvGrpSpPr>
            <a:grpSpLocks/>
          </p:cNvGrpSpPr>
          <p:nvPr/>
        </p:nvGrpSpPr>
        <p:grpSpPr bwMode="auto">
          <a:xfrm>
            <a:off x="971600" y="6112346"/>
            <a:ext cx="4032448" cy="276999"/>
            <a:chOff x="3110435" y="6151563"/>
            <a:chExt cx="4032447" cy="276999"/>
          </a:xfrm>
        </p:grpSpPr>
        <p:sp>
          <p:nvSpPr>
            <p:cNvPr id="1057" name="Rectangle 11"/>
            <p:cNvSpPr>
              <a:spLocks noChangeArrowheads="1"/>
            </p:cNvSpPr>
            <p:nvPr/>
          </p:nvSpPr>
          <p:spPr bwMode="auto">
            <a:xfrm>
              <a:off x="3110435" y="6208666"/>
              <a:ext cx="216024" cy="161425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8E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1058" name="Text Box 12"/>
            <p:cNvSpPr txBox="1">
              <a:spLocks noChangeArrowheads="1"/>
            </p:cNvSpPr>
            <p:nvPr/>
          </p:nvSpPr>
          <p:spPr bwMode="auto">
            <a:xfrm>
              <a:off x="3270998" y="6151563"/>
              <a:ext cx="12584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200" b="1" dirty="0" smtClean="0">
                  <a:latin typeface="+mj-lt"/>
                </a:rPr>
                <a:t>Mass Production</a:t>
              </a:r>
              <a:endParaRPr kumimoji="0" lang="en-US" altLang="zh-TW" sz="1200" b="1" dirty="0">
                <a:latin typeface="+mj-lt"/>
              </a:endParaRPr>
            </a:p>
          </p:txBody>
        </p:sp>
        <p:sp>
          <p:nvSpPr>
            <p:cNvPr id="1059" name="Rectangle 13"/>
            <p:cNvSpPr>
              <a:spLocks noChangeArrowheads="1"/>
            </p:cNvSpPr>
            <p:nvPr/>
          </p:nvSpPr>
          <p:spPr bwMode="auto">
            <a:xfrm>
              <a:off x="4509192" y="6208668"/>
              <a:ext cx="214837" cy="161424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E2B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1060" name="Text Box 14"/>
            <p:cNvSpPr txBox="1">
              <a:spLocks noChangeArrowheads="1"/>
            </p:cNvSpPr>
            <p:nvPr/>
          </p:nvSpPr>
          <p:spPr bwMode="auto">
            <a:xfrm>
              <a:off x="4673477" y="6151563"/>
              <a:ext cx="1152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latin typeface="+mj-lt"/>
                </a:rPr>
                <a:t>Developing</a:t>
              </a:r>
            </a:p>
          </p:txBody>
        </p:sp>
        <p:sp>
          <p:nvSpPr>
            <p:cNvPr id="1061" name="Rectangle 15"/>
            <p:cNvSpPr>
              <a:spLocks noChangeArrowheads="1"/>
            </p:cNvSpPr>
            <p:nvPr/>
          </p:nvSpPr>
          <p:spPr bwMode="auto">
            <a:xfrm>
              <a:off x="5827187" y="6208668"/>
              <a:ext cx="214837" cy="161424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E2F0B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1062" name="Text Box 16"/>
            <p:cNvSpPr txBox="1">
              <a:spLocks noChangeArrowheads="1"/>
            </p:cNvSpPr>
            <p:nvPr/>
          </p:nvSpPr>
          <p:spPr bwMode="auto">
            <a:xfrm>
              <a:off x="5990357" y="6151563"/>
              <a:ext cx="1152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latin typeface="+mj-lt"/>
                </a:rPr>
                <a:t>Planning</a:t>
              </a:r>
            </a:p>
          </p:txBody>
        </p:sp>
      </p:grpSp>
      <p:sp>
        <p:nvSpPr>
          <p:cNvPr id="1036" name="Rectangle 51"/>
          <p:cNvSpPr>
            <a:spLocks noChangeArrowheads="1"/>
          </p:cNvSpPr>
          <p:nvPr/>
        </p:nvSpPr>
        <p:spPr bwMode="auto">
          <a:xfrm>
            <a:off x="0" y="2852738"/>
            <a:ext cx="9715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>
                <a:latin typeface="Calibri" pitchFamily="34" charset="0"/>
              </a:rPr>
              <a:t>Intel Platform</a:t>
            </a:r>
          </a:p>
        </p:txBody>
      </p:sp>
      <p:sp>
        <p:nvSpPr>
          <p:cNvPr id="1037" name="Rectangle 51"/>
          <p:cNvSpPr>
            <a:spLocks noChangeArrowheads="1"/>
          </p:cNvSpPr>
          <p:nvPr/>
        </p:nvSpPr>
        <p:spPr bwMode="auto">
          <a:xfrm>
            <a:off x="0" y="5013325"/>
            <a:ext cx="9715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>
                <a:latin typeface="Calibri" pitchFamily="34" charset="0"/>
              </a:rPr>
              <a:t>None </a:t>
            </a:r>
            <a:r>
              <a:rPr kumimoji="0" lang="en-US" altLang="zh-TW" sz="1200" b="1" i="1" dirty="0" smtClean="0">
                <a:latin typeface="Calibri" pitchFamily="34" charset="0"/>
              </a:rPr>
              <a:t>Intel </a:t>
            </a:r>
            <a:r>
              <a:rPr kumimoji="0" lang="en-US" altLang="zh-TW" sz="1200" b="1" i="1" dirty="0">
                <a:latin typeface="Calibri" pitchFamily="34" charset="0"/>
              </a:rPr>
              <a:t>Platform</a:t>
            </a:r>
          </a:p>
        </p:txBody>
      </p:sp>
      <p:grpSp>
        <p:nvGrpSpPr>
          <p:cNvPr id="3" name="群組 52"/>
          <p:cNvGrpSpPr>
            <a:grpSpLocks/>
          </p:cNvGrpSpPr>
          <p:nvPr/>
        </p:nvGrpSpPr>
        <p:grpSpPr bwMode="auto">
          <a:xfrm>
            <a:off x="1763688" y="2060848"/>
            <a:ext cx="1906587" cy="1671123"/>
            <a:chOff x="3078163" y="1941514"/>
            <a:chExt cx="1906587" cy="1671123"/>
          </a:xfrm>
        </p:grpSpPr>
        <p:grpSp>
          <p:nvGrpSpPr>
            <p:cNvPr id="4" name="群組 70"/>
            <p:cNvGrpSpPr>
              <a:grpSpLocks/>
            </p:cNvGrpSpPr>
            <p:nvPr/>
          </p:nvGrpSpPr>
          <p:grpSpPr bwMode="auto">
            <a:xfrm>
              <a:off x="3078163" y="1941514"/>
              <a:ext cx="1906587" cy="1671123"/>
              <a:chOff x="4962525" y="4328292"/>
              <a:chExt cx="1905762" cy="1672458"/>
            </a:xfrm>
          </p:grpSpPr>
          <p:graphicFrame>
            <p:nvGraphicFramePr>
              <p:cNvPr id="1027" name="Object 65"/>
              <p:cNvGraphicFramePr>
                <a:graphicFrameLocks/>
              </p:cNvGraphicFramePr>
              <p:nvPr/>
            </p:nvGraphicFramePr>
            <p:xfrm>
              <a:off x="4962525" y="4668838"/>
              <a:ext cx="1800225" cy="1331912"/>
            </p:xfrm>
            <a:graphic>
              <a:graphicData uri="http://schemas.openxmlformats.org/presentationml/2006/ole">
                <p:oleObj spid="_x0000_s209922" name="Image" r:id="rId4" imgW="13003175" imgH="12850794" progId="">
                  <p:embed/>
                </p:oleObj>
              </a:graphicData>
            </a:graphic>
          </p:graphicFrame>
          <p:sp>
            <p:nvSpPr>
              <p:cNvPr id="73" name="Text Box 66"/>
              <p:cNvSpPr txBox="1">
                <a:spLocks noChangeArrowheads="1"/>
              </p:cNvSpPr>
              <p:nvPr/>
            </p:nvSpPr>
            <p:spPr bwMode="auto">
              <a:xfrm>
                <a:off x="5214828" y="4692120"/>
                <a:ext cx="1312295" cy="3384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91435" tIns="45717" rIns="91435" bIns="45717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rPr>
                  <a:t>FWS-2200</a:t>
                </a:r>
              </a:p>
            </p:txBody>
          </p:sp>
          <p:sp>
            <p:nvSpPr>
              <p:cNvPr id="74" name="Oval 21"/>
              <p:cNvSpPr>
                <a:spLocks noChangeArrowheads="1"/>
              </p:cNvSpPr>
              <p:nvPr/>
            </p:nvSpPr>
            <p:spPr bwMode="auto">
              <a:xfrm>
                <a:off x="5879703" y="4328292"/>
                <a:ext cx="988584" cy="44485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1200" b="1" dirty="0">
                    <a:solidFill>
                      <a:schemeClr val="bg1"/>
                    </a:solidFill>
                    <a:latin typeface="Calibri" pitchFamily="34" charset="0"/>
                    <a:ea typeface="新細明體" pitchFamily="18" charset="-120"/>
                  </a:rPr>
                  <a:t>Best Selling</a:t>
                </a:r>
                <a:endParaRPr kumimoji="0" lang="en-US" altLang="zh-TW" sz="1200" b="1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endParaRPr>
              </a:p>
            </p:txBody>
          </p:sp>
          <p:pic>
            <p:nvPicPr>
              <p:cNvPr id="75" name="圖片 60" descr="FWS22.gif"/>
              <p:cNvPicPr>
                <a:picLocks noChangeAspect="1"/>
              </p:cNvPicPr>
              <p:nvPr/>
            </p:nvPicPr>
            <p:blipFill>
              <a:blip r:embed="rId5" cstate="email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5898224" y="5553406"/>
                <a:ext cx="953625" cy="3655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053" name="Text Box 44"/>
            <p:cNvSpPr txBox="1">
              <a:spLocks noChangeArrowheads="1"/>
            </p:cNvSpPr>
            <p:nvPr/>
          </p:nvSpPr>
          <p:spPr bwMode="auto">
            <a:xfrm>
              <a:off x="3090863" y="2570163"/>
              <a:ext cx="1741487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0" lang="en-US" altLang="zh-TW" sz="1000" b="1" i="1">
                  <a:latin typeface="Calibri" pitchFamily="34" charset="0"/>
                </a:rPr>
                <a:t>1. Intel Atom D525 + ICH8M</a:t>
              </a: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i="1">
                  <a:latin typeface="Calibri" pitchFamily="34" charset="0"/>
                </a:rPr>
                <a:t>2. </a:t>
              </a:r>
              <a:r>
                <a:rPr kumimoji="0" lang="en-US" altLang="zh-TW" sz="1000" b="1">
                  <a:latin typeface="Calibri" pitchFamily="34" charset="0"/>
                </a:rPr>
                <a:t>6 LAN (2 pairs bypass) </a:t>
              </a: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i="1">
                  <a:latin typeface="Calibri" pitchFamily="34" charset="0"/>
                </a:rPr>
                <a:t>3. 60W Power Adapter</a:t>
              </a:r>
            </a:p>
            <a:p>
              <a:pPr>
                <a:lnSpc>
                  <a:spcPts val="1200"/>
                </a:lnSpc>
              </a:pPr>
              <a:endParaRPr kumimoji="0" lang="en-US" altLang="zh-TW" sz="1000" b="1" i="1">
                <a:latin typeface="Calibri" pitchFamily="34" charset="0"/>
              </a:endParaRPr>
            </a:p>
          </p:txBody>
        </p:sp>
      </p:grpSp>
      <p:grpSp>
        <p:nvGrpSpPr>
          <p:cNvPr id="5" name="群組 76"/>
          <p:cNvGrpSpPr/>
          <p:nvPr/>
        </p:nvGrpSpPr>
        <p:grpSpPr>
          <a:xfrm>
            <a:off x="1115616" y="4347203"/>
            <a:ext cx="1944217" cy="1500181"/>
            <a:chOff x="1115616" y="4347203"/>
            <a:chExt cx="1944217" cy="1500181"/>
          </a:xfrm>
        </p:grpSpPr>
        <p:graphicFrame>
          <p:nvGraphicFramePr>
            <p:cNvPr id="39" name="Object 65"/>
            <p:cNvGraphicFramePr>
              <a:graphicFrameLocks/>
            </p:cNvGraphicFramePr>
            <p:nvPr/>
          </p:nvGraphicFramePr>
          <p:xfrm>
            <a:off x="1115616" y="4516536"/>
            <a:ext cx="1801004" cy="1330848"/>
          </p:xfrm>
          <a:graphic>
            <a:graphicData uri="http://schemas.openxmlformats.org/presentationml/2006/ole">
              <p:oleObj spid="_x0000_s209923" name="Image" r:id="rId6" imgW="13003175" imgH="12850794" progId="">
                <p:embed/>
              </p:oleObj>
            </a:graphicData>
          </a:graphic>
        </p:graphicFrame>
        <p:sp>
          <p:nvSpPr>
            <p:cNvPr id="61" name="Text Box 66"/>
            <p:cNvSpPr txBox="1">
              <a:spLocks noChangeArrowheads="1"/>
            </p:cNvSpPr>
            <p:nvPr/>
          </p:nvSpPr>
          <p:spPr bwMode="auto">
            <a:xfrm>
              <a:off x="1484306" y="4523280"/>
              <a:ext cx="1063624" cy="3381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  <a:cs typeface="Arial" charset="0"/>
                </a:rPr>
                <a:t>FWS-2160</a:t>
              </a:r>
            </a:p>
          </p:txBody>
        </p:sp>
        <p:sp>
          <p:nvSpPr>
            <p:cNvPr id="64" name="Oval 21"/>
            <p:cNvSpPr>
              <a:spLocks noChangeArrowheads="1"/>
            </p:cNvSpPr>
            <p:nvPr/>
          </p:nvSpPr>
          <p:spPr bwMode="auto">
            <a:xfrm>
              <a:off x="2483769" y="4347203"/>
              <a:ext cx="576064" cy="37794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dirty="0" smtClean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rPr>
                <a:t>New</a:t>
              </a:r>
              <a:endParaRPr kumimoji="0" lang="en-US" altLang="zh-TW" sz="1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1044" name="Text Box 44"/>
            <p:cNvSpPr txBox="1">
              <a:spLocks noChangeArrowheads="1"/>
            </p:cNvSpPr>
            <p:nvPr/>
          </p:nvSpPr>
          <p:spPr bwMode="auto">
            <a:xfrm>
              <a:off x="1185783" y="4792966"/>
              <a:ext cx="1741207" cy="862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0" lang="en-US" altLang="zh-TW" sz="1000" b="1" i="1" dirty="0">
                  <a:latin typeface="Calibri" pitchFamily="34" charset="0"/>
                </a:rPr>
                <a:t>1. AMD T24L + A50M</a:t>
              </a: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i="1" dirty="0">
                  <a:latin typeface="Calibri" pitchFamily="34" charset="0"/>
                </a:rPr>
                <a:t>2. </a:t>
              </a:r>
              <a:r>
                <a:rPr kumimoji="0" lang="en-US" altLang="zh-TW" sz="1000" b="1" dirty="0">
                  <a:latin typeface="Calibri" pitchFamily="34" charset="0"/>
                </a:rPr>
                <a:t>6 LAN (2 pairs bypass) </a:t>
              </a: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i="1" dirty="0">
                  <a:latin typeface="Calibri" pitchFamily="34" charset="0"/>
                </a:rPr>
                <a:t>3. 60W Power Adapter</a:t>
              </a: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i="1" dirty="0">
                  <a:latin typeface="Calibri" pitchFamily="34" charset="0"/>
                </a:rPr>
                <a:t>4. mini-</a:t>
              </a:r>
              <a:r>
                <a:rPr kumimoji="0" lang="en-US" altLang="zh-TW" sz="1000" b="1" i="1" dirty="0" err="1">
                  <a:latin typeface="Calibri" pitchFamily="34" charset="0"/>
                </a:rPr>
                <a:t>PCIe</a:t>
              </a:r>
              <a:r>
                <a:rPr kumimoji="0" lang="en-US" altLang="zh-TW" sz="1000" b="1" i="1" dirty="0">
                  <a:latin typeface="Calibri" pitchFamily="34" charset="0"/>
                </a:rPr>
                <a:t> Socket x 2</a:t>
              </a:r>
            </a:p>
            <a:p>
              <a:pPr>
                <a:lnSpc>
                  <a:spcPts val="1200"/>
                </a:lnSpc>
              </a:pPr>
              <a:endParaRPr kumimoji="0" lang="en-US" altLang="zh-TW" sz="1000" b="1" i="1" dirty="0">
                <a:latin typeface="Calibri" pitchFamily="34" charset="0"/>
              </a:endParaRPr>
            </a:p>
          </p:txBody>
        </p:sp>
        <p:pic>
          <p:nvPicPr>
            <p:cNvPr id="56" name="Picture 3" descr="D:\Job Backup\Product\FWS\FWS-2160\Product Image\FWS-2160.gif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086943" y="5453558"/>
              <a:ext cx="900881" cy="3746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8244408" y="6093296"/>
            <a:ext cx="550448" cy="309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kumimoji="0" lang="en-US" altLang="zh-TW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Time</a:t>
            </a: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937813" y="1196752"/>
            <a:ext cx="397201" cy="12961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vert270" wrap="square" lIns="90000" tIns="46800" rIns="90000" bIns="46800">
            <a:spAutoFit/>
          </a:bodyPr>
          <a:lstStyle/>
          <a:p>
            <a:r>
              <a:rPr kumimoji="0" lang="en-US" altLang="zh-TW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Model Types</a:t>
            </a:r>
          </a:p>
        </p:txBody>
      </p:sp>
      <p:grpSp>
        <p:nvGrpSpPr>
          <p:cNvPr id="6" name="群組 49"/>
          <p:cNvGrpSpPr>
            <a:grpSpLocks/>
          </p:cNvGrpSpPr>
          <p:nvPr/>
        </p:nvGrpSpPr>
        <p:grpSpPr bwMode="auto">
          <a:xfrm>
            <a:off x="6273999" y="2636912"/>
            <a:ext cx="2042417" cy="1548403"/>
            <a:chOff x="3721759" y="2055515"/>
            <a:chExt cx="2043531" cy="1548408"/>
          </a:xfrm>
        </p:grpSpPr>
        <p:grpSp>
          <p:nvGrpSpPr>
            <p:cNvPr id="7" name="群組 80"/>
            <p:cNvGrpSpPr>
              <a:grpSpLocks/>
            </p:cNvGrpSpPr>
            <p:nvPr/>
          </p:nvGrpSpPr>
          <p:grpSpPr bwMode="auto">
            <a:xfrm>
              <a:off x="3721759" y="2277769"/>
              <a:ext cx="1800201" cy="1316038"/>
              <a:chOff x="6890111" y="4581128"/>
              <a:chExt cx="1800200" cy="1315363"/>
            </a:xfrm>
          </p:grpSpPr>
          <p:pic>
            <p:nvPicPr>
              <p:cNvPr id="59" name="Picture 13" descr="C:\Users\randychang\Desktop\Green window.gif"/>
              <p:cNvPicPr>
                <a:picLocks noChangeAspect="1" noChangeArrowheads="1"/>
              </p:cNvPicPr>
              <p:nvPr/>
            </p:nvPicPr>
            <p:blipFill>
              <a:blip r:embed="rId8" cstate="email">
                <a:lum bright="-20000"/>
              </a:blip>
              <a:srcRect/>
              <a:stretch>
                <a:fillRect/>
              </a:stretch>
            </p:blipFill>
            <p:spPr bwMode="auto">
              <a:xfrm>
                <a:off x="6890111" y="4581128"/>
                <a:ext cx="1800200" cy="1315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Text Box 66"/>
              <p:cNvSpPr txBox="1">
                <a:spLocks noChangeArrowheads="1"/>
              </p:cNvSpPr>
              <p:nvPr/>
            </p:nvSpPr>
            <p:spPr bwMode="auto">
              <a:xfrm>
                <a:off x="7236375" y="4581125"/>
                <a:ext cx="1064204" cy="3379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91435" tIns="45717" rIns="91435" bIns="45717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rPr>
                  <a:t>FWS-2350</a:t>
                </a:r>
              </a:p>
            </p:txBody>
          </p:sp>
          <p:sp>
            <p:nvSpPr>
              <p:cNvPr id="62" name="Text Box 44"/>
              <p:cNvSpPr txBox="1">
                <a:spLocks noChangeArrowheads="1"/>
              </p:cNvSpPr>
              <p:nvPr/>
            </p:nvSpPr>
            <p:spPr bwMode="auto">
              <a:xfrm>
                <a:off x="6948881" y="5587087"/>
                <a:ext cx="1294517" cy="307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400" b="1" i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</a:rPr>
                  <a:t>Intel Rangeley</a:t>
                </a:r>
              </a:p>
            </p:txBody>
          </p:sp>
        </p:grp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5009303" y="2055515"/>
              <a:ext cx="619463" cy="4460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rPr>
                <a:t>Q2 ‘14</a:t>
              </a:r>
              <a:endParaRPr kumimoji="0" lang="en-US" altLang="zh-TW" sz="1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endParaRPr>
            </a:p>
          </p:txBody>
        </p:sp>
        <p:pic>
          <p:nvPicPr>
            <p:cNvPr id="57" name="Picture 9" descr="D:\Job Backup\Product\FWS\FWS-2250.gif"/>
            <p:cNvPicPr>
              <a:picLocks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4937255" y="3130616"/>
              <a:ext cx="828035" cy="473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 Box 44"/>
            <p:cNvSpPr txBox="1">
              <a:spLocks noChangeArrowheads="1"/>
            </p:cNvSpPr>
            <p:nvPr/>
          </p:nvSpPr>
          <p:spPr bwMode="auto">
            <a:xfrm>
              <a:off x="3779912" y="2564904"/>
              <a:ext cx="1741208" cy="86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0" lang="en-US" altLang="zh-TW" sz="1000" b="1" dirty="0">
                  <a:latin typeface="Calibri" pitchFamily="34" charset="0"/>
                </a:rPr>
                <a:t>1. Rangeley </a:t>
              </a:r>
              <a:r>
                <a:rPr kumimoji="0" lang="en-US" altLang="zh-TW" sz="1000" b="1" dirty="0" smtClean="0">
                  <a:latin typeface="Calibri" pitchFamily="34" charset="0"/>
                </a:rPr>
                <a:t>2~4C</a:t>
              </a:r>
              <a:endParaRPr kumimoji="0" lang="en-US" altLang="zh-TW" sz="1000" b="1" dirty="0">
                <a:latin typeface="Calibri" pitchFamily="34" charset="0"/>
              </a:endParaRP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dirty="0">
                  <a:latin typeface="Calibri" pitchFamily="34" charset="0"/>
                </a:rPr>
                <a:t>2. 4~6 LAN Port</a:t>
              </a: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dirty="0">
                  <a:latin typeface="Calibri" pitchFamily="34" charset="0"/>
                </a:rPr>
                <a:t>3. Mini </a:t>
              </a:r>
              <a:r>
                <a:rPr kumimoji="0" lang="en-US" altLang="zh-TW" sz="1000" b="1" dirty="0" err="1">
                  <a:latin typeface="Calibri" pitchFamily="34" charset="0"/>
                </a:rPr>
                <a:t>PCIe</a:t>
              </a:r>
              <a:r>
                <a:rPr kumimoji="0" lang="en-US" altLang="zh-TW" sz="1000" b="1" dirty="0">
                  <a:latin typeface="Calibri" pitchFamily="34" charset="0"/>
                </a:rPr>
                <a:t> x 2 </a:t>
              </a:r>
            </a:p>
            <a:p>
              <a:pPr>
                <a:lnSpc>
                  <a:spcPts val="1200"/>
                </a:lnSpc>
              </a:pPr>
              <a:r>
                <a:rPr kumimoji="0" lang="en-US" altLang="zh-TW" sz="1000" b="1" dirty="0">
                  <a:latin typeface="Calibri" pitchFamily="34" charset="0"/>
                </a:rPr>
                <a:t>4. QAT Function</a:t>
              </a:r>
            </a:p>
            <a:p>
              <a:pPr>
                <a:lnSpc>
                  <a:spcPts val="1200"/>
                </a:lnSpc>
              </a:pPr>
              <a:endParaRPr kumimoji="0" lang="en-US" altLang="zh-TW" sz="1000" b="1" dirty="0">
                <a:latin typeface="Calibri" pitchFamily="34" charset="0"/>
              </a:endParaRPr>
            </a:p>
          </p:txBody>
        </p:sp>
      </p:grpSp>
      <p:grpSp>
        <p:nvGrpSpPr>
          <p:cNvPr id="8" name="群組 77"/>
          <p:cNvGrpSpPr/>
          <p:nvPr/>
        </p:nvGrpSpPr>
        <p:grpSpPr>
          <a:xfrm>
            <a:off x="6273999" y="4351064"/>
            <a:ext cx="1927225" cy="1546995"/>
            <a:chOff x="3419872" y="4351064"/>
            <a:chExt cx="1927225" cy="1546995"/>
          </a:xfrm>
        </p:grpSpPr>
        <p:pic>
          <p:nvPicPr>
            <p:cNvPr id="69" name="Picture 13" descr="C:\Users\randychang\Desktop\Green window.gif"/>
            <p:cNvPicPr>
              <a:picLocks noChangeAspect="1" noChangeArrowheads="1"/>
            </p:cNvPicPr>
            <p:nvPr/>
          </p:nvPicPr>
          <p:blipFill>
            <a:blip r:embed="rId8" cstate="email">
              <a:lum bright="-20000"/>
            </a:blip>
            <a:srcRect/>
            <a:stretch>
              <a:fillRect/>
            </a:stretch>
          </p:blipFill>
          <p:spPr bwMode="auto">
            <a:xfrm>
              <a:off x="3433724" y="4582021"/>
              <a:ext cx="1799916" cy="131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Text Box 66"/>
            <p:cNvSpPr txBox="1">
              <a:spLocks noChangeArrowheads="1"/>
            </p:cNvSpPr>
            <p:nvPr/>
          </p:nvSpPr>
          <p:spPr bwMode="auto">
            <a:xfrm>
              <a:off x="3801870" y="4582021"/>
              <a:ext cx="1063625" cy="3381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  <a:cs typeface="Arial" charset="0"/>
                </a:rPr>
                <a:t>FWS-2400</a:t>
              </a:r>
              <a:endParaRPr kumimoji="0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1" name="Text Box 44"/>
            <p:cNvSpPr txBox="1">
              <a:spLocks noChangeArrowheads="1"/>
            </p:cNvSpPr>
            <p:nvPr/>
          </p:nvSpPr>
          <p:spPr bwMode="auto">
            <a:xfrm>
              <a:off x="3419872" y="5590084"/>
              <a:ext cx="1584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4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</a:rPr>
                <a:t>Cavium</a:t>
              </a:r>
              <a:r>
                <a:rPr kumimoji="0" lang="en-US" altLang="zh-TW" sz="1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</a:rPr>
                <a:t> Platform</a:t>
              </a:r>
            </a:p>
          </p:txBody>
        </p:sp>
        <p:sp>
          <p:nvSpPr>
            <p:cNvPr id="66" name="Oval 21"/>
            <p:cNvSpPr>
              <a:spLocks noChangeArrowheads="1"/>
            </p:cNvSpPr>
            <p:nvPr/>
          </p:nvSpPr>
          <p:spPr bwMode="auto">
            <a:xfrm>
              <a:off x="4727972" y="4351064"/>
              <a:ext cx="619125" cy="4460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rPr>
                <a:t>Q4 ‘14</a:t>
              </a:r>
              <a:endParaRPr kumimoji="0" lang="en-US" altLang="zh-TW" sz="1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endParaRPr>
            </a:p>
          </p:txBody>
        </p:sp>
        <p:pic>
          <p:nvPicPr>
            <p:cNvPr id="67" name="Picture 3" descr="D:\Job Backup\Product\FWS\FWS-2160\Product Image\FWS-2160.gif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4427984" y="5301208"/>
              <a:ext cx="893861" cy="3716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8" name="Text Box 44"/>
            <p:cNvSpPr txBox="1">
              <a:spLocks noChangeArrowheads="1"/>
            </p:cNvSpPr>
            <p:nvPr/>
          </p:nvSpPr>
          <p:spPr bwMode="auto">
            <a:xfrm>
              <a:off x="3442217" y="4862975"/>
              <a:ext cx="186293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28600" indent="-228600">
                <a:lnSpc>
                  <a:spcPts val="1200"/>
                </a:lnSpc>
                <a:buFontTx/>
                <a:buAutoNum type="arabicPeriod"/>
              </a:pPr>
              <a:r>
                <a:rPr kumimoji="0" lang="en-US" altLang="zh-TW" sz="1000" b="1" dirty="0">
                  <a:latin typeface="Calibri" pitchFamily="34" charset="0"/>
                </a:rPr>
                <a:t>OCTEON III CN70, 1.6GHz</a:t>
              </a:r>
            </a:p>
            <a:p>
              <a:pPr marL="228600" indent="-228600">
                <a:lnSpc>
                  <a:spcPts val="1200"/>
                </a:lnSpc>
                <a:buFontTx/>
                <a:buAutoNum type="arabicPeriod"/>
              </a:pPr>
              <a:r>
                <a:rPr kumimoji="0" lang="en-US" altLang="zh-TW" sz="1000" b="1" dirty="0">
                  <a:latin typeface="Calibri" pitchFamily="34" charset="0"/>
                </a:rPr>
                <a:t>Crypto/</a:t>
              </a:r>
              <a:r>
                <a:rPr kumimoji="0" lang="en-US" altLang="zh-TW" sz="1000" b="1" dirty="0" err="1">
                  <a:latin typeface="Calibri" pitchFamily="34" charset="0"/>
                </a:rPr>
                <a:t>Decrypto</a:t>
              </a:r>
              <a:r>
                <a:rPr kumimoji="0" lang="en-US" altLang="zh-TW" sz="1000" b="1" dirty="0">
                  <a:latin typeface="Calibri" pitchFamily="34" charset="0"/>
                </a:rPr>
                <a:t> Function</a:t>
              </a:r>
            </a:p>
            <a:p>
              <a:pPr marL="228600" indent="-228600">
                <a:lnSpc>
                  <a:spcPts val="1200"/>
                </a:lnSpc>
                <a:buFontTx/>
                <a:buAutoNum type="arabicPeriod"/>
              </a:pPr>
              <a:r>
                <a:rPr kumimoji="0" lang="en-US" altLang="zh-TW" sz="1000" b="1" dirty="0">
                  <a:latin typeface="Calibri" pitchFamily="34" charset="0"/>
                </a:rPr>
                <a:t>6 LAN Port</a:t>
              </a:r>
            </a:p>
            <a:p>
              <a:pPr marL="228600" indent="-228600">
                <a:lnSpc>
                  <a:spcPts val="1200"/>
                </a:lnSpc>
                <a:buFontTx/>
                <a:buAutoNum type="arabicPeriod"/>
              </a:pPr>
              <a:r>
                <a:rPr kumimoji="0" lang="en-US" altLang="zh-TW" sz="1000" b="1" dirty="0" err="1">
                  <a:latin typeface="Calibri" pitchFamily="34" charset="0"/>
                </a:rPr>
                <a:t>Risc</a:t>
              </a:r>
              <a:r>
                <a:rPr kumimoji="0" lang="en-US" altLang="zh-TW" sz="1000" b="1" dirty="0">
                  <a:latin typeface="Calibri" pitchFamily="34" charset="0"/>
                </a:rPr>
                <a:t> CPU</a:t>
              </a:r>
            </a:p>
          </p:txBody>
        </p:sp>
      </p:grpSp>
      <p:grpSp>
        <p:nvGrpSpPr>
          <p:cNvPr id="9" name="群組 75"/>
          <p:cNvGrpSpPr/>
          <p:nvPr/>
        </p:nvGrpSpPr>
        <p:grpSpPr>
          <a:xfrm>
            <a:off x="3923928" y="2708920"/>
            <a:ext cx="1925436" cy="1486916"/>
            <a:chOff x="1019175" y="2746946"/>
            <a:chExt cx="1925436" cy="1486916"/>
          </a:xfrm>
        </p:grpSpPr>
        <p:grpSp>
          <p:nvGrpSpPr>
            <p:cNvPr id="10" name="群組 58"/>
            <p:cNvGrpSpPr>
              <a:grpSpLocks/>
            </p:cNvGrpSpPr>
            <p:nvPr/>
          </p:nvGrpSpPr>
          <p:grpSpPr bwMode="auto">
            <a:xfrm>
              <a:off x="1019175" y="2746946"/>
              <a:ext cx="1925436" cy="1486916"/>
              <a:chOff x="1187450" y="1988121"/>
              <a:chExt cx="1925436" cy="1486916"/>
            </a:xfrm>
          </p:grpSpPr>
          <p:grpSp>
            <p:nvGrpSpPr>
              <p:cNvPr id="11" name="群組 64"/>
              <p:cNvGrpSpPr>
                <a:grpSpLocks/>
              </p:cNvGrpSpPr>
              <p:nvPr/>
            </p:nvGrpSpPr>
            <p:grpSpPr bwMode="auto">
              <a:xfrm>
                <a:off x="1203320" y="1988121"/>
                <a:ext cx="1909566" cy="1486916"/>
                <a:chOff x="4917526" y="4351060"/>
                <a:chExt cx="1909874" cy="1486740"/>
              </a:xfrm>
            </p:grpSpPr>
            <p:grpSp>
              <p:nvGrpSpPr>
                <p:cNvPr id="12" name="群組 83"/>
                <p:cNvGrpSpPr>
                  <a:grpSpLocks/>
                </p:cNvGrpSpPr>
                <p:nvPr/>
              </p:nvGrpSpPr>
              <p:grpSpPr bwMode="auto">
                <a:xfrm>
                  <a:off x="4917526" y="4351060"/>
                  <a:ext cx="1909874" cy="1486740"/>
                  <a:chOff x="4932363" y="2828526"/>
                  <a:chExt cx="1909874" cy="1486297"/>
                </a:xfrm>
              </p:grpSpPr>
              <p:pic>
                <p:nvPicPr>
                  <p:cNvPr id="49" name="Picture 12" descr="C:\Users\randychang\Desktop\orange window.gif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/>
                  <a:srcRect/>
                  <a:stretch>
                    <a:fillRect/>
                  </a:stretch>
                </p:blipFill>
                <p:spPr bwMode="auto">
                  <a:xfrm>
                    <a:off x="4932363" y="3000372"/>
                    <a:ext cx="1800225" cy="13144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0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522" y="2986638"/>
                    <a:ext cx="1063795" cy="33799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lIns="91435" tIns="45717" rIns="91435" bIns="45717">
                    <a:spAutoFit/>
                  </a:bodyPr>
                  <a:lstStyle/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kumimoji="0" lang="en-US" altLang="zh-TW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  <a:ea typeface="+mn-ea"/>
                        <a:cs typeface="Arial" charset="0"/>
                      </a:rPr>
                      <a:t>FWS-2250</a:t>
                    </a:r>
                  </a:p>
                </p:txBody>
              </p:sp>
              <p:sp>
                <p:nvSpPr>
                  <p:cNvPr id="51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6322968" y="2828526"/>
                    <a:ext cx="519269" cy="37392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kumimoji="0" lang="en-US" altLang="zh-TW" sz="1200" b="1" dirty="0">
                        <a:solidFill>
                          <a:schemeClr val="bg1"/>
                        </a:solidFill>
                        <a:latin typeface="Calibri" pitchFamily="34" charset="0"/>
                        <a:ea typeface="新細明體" pitchFamily="18" charset="-120"/>
                      </a:rPr>
                      <a:t>Q1‘14</a:t>
                    </a:r>
                    <a:endParaRPr kumimoji="0" lang="en-US" altLang="zh-TW" sz="1200" dirty="0">
                      <a:solidFill>
                        <a:schemeClr val="bg1"/>
                      </a:solidFill>
                      <a:latin typeface="Calibri" pitchFamily="34" charset="0"/>
                      <a:ea typeface="新細明體" pitchFamily="18" charset="-120"/>
                    </a:endParaRPr>
                  </a:p>
                </p:txBody>
              </p:sp>
            </p:grpSp>
            <p:sp>
              <p:nvSpPr>
                <p:cNvPr id="47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957763" y="4778871"/>
                  <a:ext cx="1741487" cy="86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kumimoji="0" lang="en-US" altLang="zh-TW" sz="1000" b="1" dirty="0">
                      <a:latin typeface="Calibri" pitchFamily="34" charset="0"/>
                    </a:rPr>
                    <a:t>1. Atom E3810, 1.46G</a:t>
                  </a:r>
                </a:p>
                <a:p>
                  <a:pPr>
                    <a:lnSpc>
                      <a:spcPts val="1200"/>
                    </a:lnSpc>
                  </a:pPr>
                  <a:r>
                    <a:rPr kumimoji="0" lang="en-US" altLang="zh-TW" sz="1000" b="1" dirty="0">
                      <a:latin typeface="Calibri" pitchFamily="34" charset="0"/>
                    </a:rPr>
                    <a:t>2. 4 LAN (1 pairs bypass) </a:t>
                  </a:r>
                </a:p>
                <a:p>
                  <a:pPr>
                    <a:lnSpc>
                      <a:spcPts val="1200"/>
                    </a:lnSpc>
                  </a:pPr>
                  <a:r>
                    <a:rPr kumimoji="0" lang="en-US" altLang="zh-TW" sz="1000" b="1" dirty="0">
                      <a:latin typeface="Calibri" pitchFamily="34" charset="0"/>
                    </a:rPr>
                    <a:t>3. USB2.0 X 2, USB3.0 X 1</a:t>
                  </a:r>
                </a:p>
                <a:p>
                  <a:pPr>
                    <a:lnSpc>
                      <a:spcPts val="1200"/>
                    </a:lnSpc>
                  </a:pPr>
                  <a:r>
                    <a:rPr kumimoji="0" lang="en-US" altLang="zh-TW" sz="1000" b="1" dirty="0">
                      <a:latin typeface="Calibri" pitchFamily="34" charset="0"/>
                    </a:rPr>
                    <a:t>4. CF card Slot x 1</a:t>
                  </a:r>
                </a:p>
                <a:p>
                  <a:pPr>
                    <a:lnSpc>
                      <a:spcPts val="1200"/>
                    </a:lnSpc>
                  </a:pPr>
                  <a:endParaRPr kumimoji="0" lang="en-US" altLang="zh-TW" sz="1000" b="1" dirty="0">
                    <a:latin typeface="Calibri" pitchFamily="34" charset="0"/>
                  </a:endParaRPr>
                </a:p>
              </p:txBody>
            </p:sp>
          </p:grpSp>
          <p:sp>
            <p:nvSpPr>
              <p:cNvPr id="45" name="Text Box 44"/>
              <p:cNvSpPr txBox="1">
                <a:spLocks noChangeArrowheads="1"/>
              </p:cNvSpPr>
              <p:nvPr/>
            </p:nvSpPr>
            <p:spPr bwMode="auto">
              <a:xfrm>
                <a:off x="1187450" y="3162300"/>
                <a:ext cx="129698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400" b="1" i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</a:rPr>
                  <a:t>Intel Bay Trail</a:t>
                </a:r>
              </a:p>
            </p:txBody>
          </p:sp>
        </p:grpSp>
        <p:pic>
          <p:nvPicPr>
            <p:cNvPr id="72" name="Picture 1" descr="D:\Job Backup\Product\FWS\FWS-2250\Product Image\FWS-2250_White Chassis.gif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171303" y="3827066"/>
              <a:ext cx="699957" cy="405537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6" name="標題 7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Product Roadmap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b="1" dirty="0" smtClean="0">
                <a:solidFill>
                  <a:srgbClr val="002060"/>
                </a:solidFill>
              </a:rPr>
              <a:t>Desktop Network Appliance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12" descr="C:\Users\randychang\Desktop\orange window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3800" y="1484313"/>
            <a:ext cx="183356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51"/>
          <p:cNvSpPr>
            <a:spLocks noChangeArrowheads="1"/>
          </p:cNvSpPr>
          <p:nvPr/>
        </p:nvSpPr>
        <p:spPr bwMode="auto">
          <a:xfrm>
            <a:off x="-26052" y="2060575"/>
            <a:ext cx="1026716" cy="45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>
                <a:latin typeface="Calibri" pitchFamily="34" charset="0"/>
              </a:rPr>
              <a:t>High Performance</a:t>
            </a:r>
          </a:p>
        </p:txBody>
      </p:sp>
      <p:sp>
        <p:nvSpPr>
          <p:cNvPr id="21511" name="Rectangle 51"/>
          <p:cNvSpPr>
            <a:spLocks noChangeArrowheads="1"/>
          </p:cNvSpPr>
          <p:nvPr/>
        </p:nvSpPr>
        <p:spPr bwMode="auto">
          <a:xfrm>
            <a:off x="0" y="3645024"/>
            <a:ext cx="905926" cy="45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>
                <a:latin typeface="Calibri" pitchFamily="34" charset="0"/>
              </a:rPr>
              <a:t>Main Stream</a:t>
            </a:r>
          </a:p>
        </p:txBody>
      </p:sp>
      <p:sp>
        <p:nvSpPr>
          <p:cNvPr id="21512" name="Line 17"/>
          <p:cNvSpPr>
            <a:spLocks noChangeShapeType="1"/>
          </p:cNvSpPr>
          <p:nvPr/>
        </p:nvSpPr>
        <p:spPr bwMode="auto">
          <a:xfrm flipH="1" flipV="1">
            <a:off x="965200" y="1439863"/>
            <a:ext cx="7938" cy="4679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1513" name="Line 18"/>
          <p:cNvSpPr>
            <a:spLocks noChangeShapeType="1"/>
          </p:cNvSpPr>
          <p:nvPr/>
        </p:nvSpPr>
        <p:spPr bwMode="auto">
          <a:xfrm>
            <a:off x="973138" y="6110288"/>
            <a:ext cx="79200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21514" name="Rectangle 25"/>
          <p:cNvSpPr>
            <a:spLocks noChangeArrowheads="1"/>
          </p:cNvSpPr>
          <p:nvPr/>
        </p:nvSpPr>
        <p:spPr bwMode="auto">
          <a:xfrm>
            <a:off x="8244408" y="6093296"/>
            <a:ext cx="550448" cy="309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kumimoji="0" lang="en-US" altLang="zh-TW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Time</a:t>
            </a:r>
          </a:p>
        </p:txBody>
      </p:sp>
      <p:sp>
        <p:nvSpPr>
          <p:cNvPr id="21515" name="Rectangle 25"/>
          <p:cNvSpPr>
            <a:spLocks noChangeArrowheads="1"/>
          </p:cNvSpPr>
          <p:nvPr/>
        </p:nvSpPr>
        <p:spPr bwMode="auto">
          <a:xfrm>
            <a:off x="937813" y="1196752"/>
            <a:ext cx="397201" cy="12961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vert270" wrap="square" lIns="90000" tIns="46800" rIns="90000" bIns="46800">
            <a:spAutoFit/>
          </a:bodyPr>
          <a:lstStyle/>
          <a:p>
            <a:r>
              <a:rPr kumimoji="0" lang="en-US" altLang="zh-TW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Model Types</a:t>
            </a:r>
          </a:p>
        </p:txBody>
      </p:sp>
      <p:cxnSp>
        <p:nvCxnSpPr>
          <p:cNvPr id="21516" name="直線接點 76"/>
          <p:cNvCxnSpPr>
            <a:cxnSpLocks noChangeShapeType="1"/>
          </p:cNvCxnSpPr>
          <p:nvPr/>
        </p:nvCxnSpPr>
        <p:spPr bwMode="auto">
          <a:xfrm>
            <a:off x="638175" y="4437063"/>
            <a:ext cx="817245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1519" name="直線接點 76"/>
          <p:cNvCxnSpPr>
            <a:cxnSpLocks noChangeShapeType="1"/>
          </p:cNvCxnSpPr>
          <p:nvPr/>
        </p:nvCxnSpPr>
        <p:spPr bwMode="auto">
          <a:xfrm>
            <a:off x="641350" y="2924175"/>
            <a:ext cx="817245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1520" name="Rectangle 51"/>
          <p:cNvSpPr>
            <a:spLocks noChangeArrowheads="1"/>
          </p:cNvSpPr>
          <p:nvPr/>
        </p:nvSpPr>
        <p:spPr bwMode="auto">
          <a:xfrm>
            <a:off x="0" y="5157192"/>
            <a:ext cx="905926" cy="27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>
                <a:latin typeface="Calibri" pitchFamily="34" charset="0"/>
              </a:rPr>
              <a:t>Value</a:t>
            </a:r>
          </a:p>
        </p:txBody>
      </p:sp>
      <p:grpSp>
        <p:nvGrpSpPr>
          <p:cNvPr id="2" name="群組 107"/>
          <p:cNvGrpSpPr>
            <a:grpSpLocks/>
          </p:cNvGrpSpPr>
          <p:nvPr/>
        </p:nvGrpSpPr>
        <p:grpSpPr bwMode="auto">
          <a:xfrm>
            <a:off x="5004047" y="1268416"/>
            <a:ext cx="1915868" cy="1266510"/>
            <a:chOff x="6875951" y="1268760"/>
            <a:chExt cx="1916417" cy="1266967"/>
          </a:xfrm>
        </p:grpSpPr>
        <p:sp>
          <p:nvSpPr>
            <p:cNvPr id="104" name="Text Box 66"/>
            <p:cNvSpPr txBox="1">
              <a:spLocks noChangeArrowheads="1"/>
            </p:cNvSpPr>
            <p:nvPr/>
          </p:nvSpPr>
          <p:spPr bwMode="auto">
            <a:xfrm>
              <a:off x="7236172" y="1491091"/>
              <a:ext cx="1063930" cy="338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  <a:cs typeface="Arial" charset="0"/>
                </a:rPr>
                <a:t>FWS-8500</a:t>
              </a:r>
            </a:p>
          </p:txBody>
        </p:sp>
        <p:sp>
          <p:nvSpPr>
            <p:cNvPr id="100" name="Oval 21"/>
            <p:cNvSpPr>
              <a:spLocks noChangeArrowheads="1"/>
            </p:cNvSpPr>
            <p:nvPr/>
          </p:nvSpPr>
          <p:spPr bwMode="auto">
            <a:xfrm>
              <a:off x="8173065" y="1268760"/>
              <a:ext cx="619303" cy="44624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rPr>
                <a:t>Q3‘14</a:t>
              </a:r>
              <a:endParaRPr kumimoji="0" lang="en-US" altLang="zh-TW" sz="16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105" name="Text Box 44"/>
            <p:cNvSpPr txBox="1">
              <a:spLocks noChangeArrowheads="1"/>
            </p:cNvSpPr>
            <p:nvPr/>
          </p:nvSpPr>
          <p:spPr bwMode="auto">
            <a:xfrm>
              <a:off x="6875951" y="1773342"/>
              <a:ext cx="1800717" cy="762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900" b="1" i="1" dirty="0" smtClean="0">
                  <a:solidFill>
                    <a:srgbClr val="0070C0"/>
                  </a:solidFill>
                  <a:latin typeface="Calibri" pitchFamily="34" charset="0"/>
                  <a:ea typeface="+mn-ea"/>
                </a:rPr>
                <a:t>Intel </a:t>
              </a:r>
              <a:r>
                <a:rPr kumimoji="0" lang="en-US" altLang="zh-TW" sz="900" b="1" i="1" dirty="0" err="1" smtClean="0">
                  <a:solidFill>
                    <a:srgbClr val="0070C0"/>
                  </a:solidFill>
                  <a:latin typeface="Calibri" pitchFamily="34" charset="0"/>
                  <a:ea typeface="+mn-ea"/>
                </a:rPr>
                <a:t>RiverForest</a:t>
              </a:r>
              <a:endParaRPr kumimoji="0" lang="en-US" altLang="zh-TW" sz="900" b="1" i="1" dirty="0">
                <a:solidFill>
                  <a:srgbClr val="0070C0"/>
                </a:solidFill>
                <a:latin typeface="Calibri" pitchFamily="34" charset="0"/>
                <a:ea typeface="+mn-ea"/>
              </a:endParaRPr>
            </a:p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b="1" i="1" dirty="0" smtClean="0">
                  <a:solidFill>
                    <a:srgbClr val="0070C0"/>
                  </a:solidFill>
                  <a:latin typeface="Calibri" pitchFamily="34" charset="0"/>
                </a:rPr>
                <a:t>Intel </a:t>
              </a:r>
              <a:r>
                <a:rPr lang="en-US" altLang="zh-TW" sz="900" b="1" i="1" dirty="0" err="1" smtClean="0">
                  <a:solidFill>
                    <a:srgbClr val="0070C0"/>
                  </a:solidFill>
                  <a:latin typeface="Calibri" pitchFamily="34" charset="0"/>
                </a:rPr>
                <a:t>Haswell</a:t>
              </a:r>
              <a:r>
                <a:rPr lang="en-US" altLang="zh-TW" sz="900" b="1" i="1" dirty="0" smtClean="0">
                  <a:solidFill>
                    <a:srgbClr val="0070C0"/>
                  </a:solidFill>
                  <a:latin typeface="Calibri" pitchFamily="34" charset="0"/>
                </a:rPr>
                <a:t>-EP Dual CPU</a:t>
              </a:r>
              <a:endParaRPr lang="en-US" altLang="zh-TW" sz="900" b="1" i="1" dirty="0">
                <a:solidFill>
                  <a:srgbClr val="0070C0"/>
                </a:solidFill>
                <a:latin typeface="Calibri" pitchFamily="34" charset="0"/>
              </a:endParaRPr>
            </a:p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900" b="1" i="1" dirty="0">
                  <a:solidFill>
                    <a:srgbClr val="0070C0"/>
                  </a:solidFill>
                  <a:latin typeface="Calibri" pitchFamily="34" charset="0"/>
                  <a:ea typeface="+mn-ea"/>
                </a:rPr>
                <a:t>Supporting up to </a:t>
              </a:r>
              <a:r>
                <a:rPr kumimoji="0" lang="en-US" altLang="zh-TW" sz="900" b="1" i="1" dirty="0" smtClean="0">
                  <a:solidFill>
                    <a:srgbClr val="0070C0"/>
                  </a:solidFill>
                  <a:latin typeface="Calibri" pitchFamily="34" charset="0"/>
                  <a:ea typeface="+mn-ea"/>
                </a:rPr>
                <a:t>64GbE</a:t>
              </a:r>
            </a:p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900" b="1" i="1" dirty="0" smtClean="0">
                  <a:solidFill>
                    <a:srgbClr val="0070C0"/>
                  </a:solidFill>
                  <a:latin typeface="Calibri" pitchFamily="34" charset="0"/>
                  <a:ea typeface="+mn-ea"/>
                </a:rPr>
                <a:t>QAT Supported</a:t>
              </a:r>
            </a:p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900" b="1" i="1" dirty="0" smtClean="0">
                  <a:solidFill>
                    <a:srgbClr val="0070C0"/>
                  </a:solidFill>
                  <a:latin typeface="Calibri" pitchFamily="34" charset="0"/>
                  <a:ea typeface="+mn-ea"/>
                </a:rPr>
                <a:t>650W Redundant Power</a:t>
              </a:r>
              <a:endParaRPr kumimoji="0" lang="en-US" altLang="zh-TW" sz="900" b="1" i="1" dirty="0">
                <a:solidFill>
                  <a:srgbClr val="0070C0"/>
                </a:solidFill>
                <a:latin typeface="Calibri" pitchFamily="34" charset="0"/>
                <a:ea typeface="+mn-ea"/>
              </a:endParaRPr>
            </a:p>
          </p:txBody>
        </p:sp>
      </p:grpSp>
      <p:pic>
        <p:nvPicPr>
          <p:cNvPr id="21530" name="Picture 1" descr="D:\Job Backup\Product\FWS\FWS-8500\Product Image\FWS-8500_Front View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80112" y="2439153"/>
            <a:ext cx="1295351" cy="48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62"/>
          <p:cNvGrpSpPr>
            <a:grpSpLocks/>
          </p:cNvGrpSpPr>
          <p:nvPr/>
        </p:nvGrpSpPr>
        <p:grpSpPr bwMode="auto">
          <a:xfrm>
            <a:off x="6947525" y="1434679"/>
            <a:ext cx="1887398" cy="1381546"/>
            <a:chOff x="5292080" y="1482194"/>
            <a:chExt cx="1886006" cy="1381337"/>
          </a:xfrm>
        </p:grpSpPr>
        <p:pic>
          <p:nvPicPr>
            <p:cNvPr id="21538" name="Picture 13" descr="C:\Users\randychang\Desktop\Green window.gif"/>
            <p:cNvPicPr>
              <a:picLocks noChangeAspect="1" noChangeArrowheads="1"/>
            </p:cNvPicPr>
            <p:nvPr/>
          </p:nvPicPr>
          <p:blipFill>
            <a:blip r:embed="rId6" cstate="email">
              <a:lum bright="-20000"/>
            </a:blip>
            <a:srcRect/>
            <a:stretch>
              <a:fillRect/>
            </a:stretch>
          </p:blipFill>
          <p:spPr bwMode="auto">
            <a:xfrm>
              <a:off x="5292080" y="1532291"/>
              <a:ext cx="1886006" cy="1331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 Box 66"/>
            <p:cNvSpPr txBox="1">
              <a:spLocks noChangeArrowheads="1"/>
            </p:cNvSpPr>
            <p:nvPr/>
          </p:nvSpPr>
          <p:spPr bwMode="auto">
            <a:xfrm>
              <a:off x="5724525" y="1482194"/>
              <a:ext cx="1062841" cy="3380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  <a:cs typeface="Arial" charset="0"/>
                </a:rPr>
                <a:t>FWS-7500</a:t>
              </a:r>
            </a:p>
          </p:txBody>
        </p:sp>
        <p:sp>
          <p:nvSpPr>
            <p:cNvPr id="62" name="Text Box 44"/>
            <p:cNvSpPr txBox="1">
              <a:spLocks noChangeArrowheads="1"/>
            </p:cNvSpPr>
            <p:nvPr/>
          </p:nvSpPr>
          <p:spPr bwMode="auto">
            <a:xfrm>
              <a:off x="5292817" y="1820280"/>
              <a:ext cx="1870828" cy="605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000" b="1" i="1" dirty="0" smtClean="0">
                  <a:solidFill>
                    <a:srgbClr val="0070C0"/>
                  </a:solidFill>
                  <a:latin typeface="Calibri" pitchFamily="34" charset="0"/>
                </a:rPr>
                <a:t>Intel </a:t>
              </a:r>
              <a:r>
                <a:rPr kumimoji="0" lang="en-US" altLang="zh-TW" sz="1000" b="1" i="1" dirty="0" err="1" smtClean="0">
                  <a:solidFill>
                    <a:srgbClr val="0070C0"/>
                  </a:solidFill>
                  <a:latin typeface="Calibri" pitchFamily="34" charset="0"/>
                </a:rPr>
                <a:t>RiverForest</a:t>
              </a:r>
              <a:endParaRPr kumimoji="0" lang="en-US" altLang="zh-TW" sz="1000" b="1" i="1" dirty="0" smtClean="0">
                <a:solidFill>
                  <a:srgbClr val="0070C0"/>
                </a:solidFill>
                <a:latin typeface="Calibri" pitchFamily="34" charset="0"/>
              </a:endParaRPr>
            </a:p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b="1" i="1" dirty="0" smtClean="0">
                  <a:solidFill>
                    <a:srgbClr val="0070C0"/>
                  </a:solidFill>
                  <a:latin typeface="Calibri" pitchFamily="34" charset="0"/>
                </a:rPr>
                <a:t>Intel </a:t>
              </a:r>
              <a:r>
                <a:rPr lang="en-US" altLang="zh-TW" sz="1000" b="1" i="1" dirty="0" err="1" smtClean="0">
                  <a:solidFill>
                    <a:srgbClr val="0070C0"/>
                  </a:solidFill>
                  <a:latin typeface="Calibri" pitchFamily="34" charset="0"/>
                </a:rPr>
                <a:t>Haswell</a:t>
              </a:r>
              <a:r>
                <a:rPr lang="en-US" altLang="zh-TW" sz="1000" b="1" i="1" dirty="0" smtClean="0">
                  <a:solidFill>
                    <a:srgbClr val="0070C0"/>
                  </a:solidFill>
                  <a:latin typeface="Calibri" pitchFamily="34" charset="0"/>
                </a:rPr>
                <a:t>-EP Dual CPU</a:t>
              </a:r>
            </a:p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000" b="1" i="1" dirty="0" smtClean="0">
                  <a:solidFill>
                    <a:srgbClr val="0070C0"/>
                  </a:solidFill>
                  <a:latin typeface="Calibri" pitchFamily="34" charset="0"/>
                </a:rPr>
                <a:t>Supporting up to 24GbE</a:t>
              </a:r>
            </a:p>
            <a:p>
              <a:pPr fontAlgn="auto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000" b="1" i="1" dirty="0" smtClean="0">
                  <a:solidFill>
                    <a:srgbClr val="0070C0"/>
                  </a:solidFill>
                  <a:latin typeface="Calibri" pitchFamily="34" charset="0"/>
                </a:rPr>
                <a:t>QAT Supported</a:t>
              </a:r>
            </a:p>
          </p:txBody>
        </p:sp>
      </p:grpSp>
      <p:sp>
        <p:nvSpPr>
          <p:cNvPr id="65" name="Oval 21"/>
          <p:cNvSpPr>
            <a:spLocks noChangeArrowheads="1"/>
          </p:cNvSpPr>
          <p:nvPr/>
        </p:nvSpPr>
        <p:spPr bwMode="auto">
          <a:xfrm>
            <a:off x="8388350" y="1220788"/>
            <a:ext cx="619125" cy="44608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rPr>
              <a:t>Q4‘14</a:t>
            </a:r>
            <a:endParaRPr kumimoji="0" lang="en-US" altLang="zh-TW" sz="1600" dirty="0">
              <a:solidFill>
                <a:schemeClr val="bg1"/>
              </a:solidFill>
              <a:latin typeface="Calibri" pitchFamily="34" charset="0"/>
              <a:ea typeface="新細明體" pitchFamily="18" charset="-120"/>
            </a:endParaRPr>
          </a:p>
        </p:txBody>
      </p:sp>
      <p:grpSp>
        <p:nvGrpSpPr>
          <p:cNvPr id="4" name="群組 71"/>
          <p:cNvGrpSpPr>
            <a:grpSpLocks/>
          </p:cNvGrpSpPr>
          <p:nvPr/>
        </p:nvGrpSpPr>
        <p:grpSpPr bwMode="auto">
          <a:xfrm>
            <a:off x="7554710" y="2492896"/>
            <a:ext cx="1265439" cy="278879"/>
            <a:chOff x="6732240" y="2301380"/>
            <a:chExt cx="1915990" cy="422399"/>
          </a:xfrm>
        </p:grpSpPr>
        <p:grpSp>
          <p:nvGrpSpPr>
            <p:cNvPr id="5" name="群組 67"/>
            <p:cNvGrpSpPr>
              <a:grpSpLocks/>
            </p:cNvGrpSpPr>
            <p:nvPr/>
          </p:nvGrpSpPr>
          <p:grpSpPr bwMode="auto">
            <a:xfrm>
              <a:off x="6732240" y="2301380"/>
              <a:ext cx="1915990" cy="422399"/>
              <a:chOff x="6370104" y="3356992"/>
              <a:chExt cx="1915990" cy="422399"/>
            </a:xfrm>
          </p:grpSpPr>
          <p:pic>
            <p:nvPicPr>
              <p:cNvPr id="21536" name="Picture 1" descr="D:\Job Backup\Product\FWS\FWS-8500\Product Image\FWS-8500_Front View.gif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6370104" y="3356992"/>
                <a:ext cx="1915990" cy="40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7" name="Picture 1" descr="D:\Job Backup\Product\FWS\FWS-8500\Product Image\FWS-8500_Front View.gif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6370104" y="3582541"/>
                <a:ext cx="1915990" cy="19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8" name="矩形 67"/>
            <p:cNvSpPr/>
            <p:nvPr/>
          </p:nvSpPr>
          <p:spPr>
            <a:xfrm>
              <a:off x="7232270" y="2536399"/>
              <a:ext cx="333354" cy="1429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6" name="群組 105"/>
          <p:cNvGrpSpPr/>
          <p:nvPr/>
        </p:nvGrpSpPr>
        <p:grpSpPr>
          <a:xfrm>
            <a:off x="4925219" y="2943994"/>
            <a:ext cx="1922462" cy="1561516"/>
            <a:chOff x="5024809" y="2924944"/>
            <a:chExt cx="1922462" cy="1561516"/>
          </a:xfrm>
        </p:grpSpPr>
        <p:pic>
          <p:nvPicPr>
            <p:cNvPr id="21507" name="Picture 12" descr="C:\Users\randychang\Desktop\orange window.gif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024809" y="2977902"/>
              <a:ext cx="1833563" cy="1386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 Box 66"/>
            <p:cNvSpPr txBox="1">
              <a:spLocks noChangeArrowheads="1"/>
            </p:cNvSpPr>
            <p:nvPr/>
          </p:nvSpPr>
          <p:spPr bwMode="auto">
            <a:xfrm>
              <a:off x="5384378" y="2996952"/>
              <a:ext cx="1114425" cy="3381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  <a:cs typeface="Arial" charset="0"/>
                </a:rPr>
                <a:t>FWS-7811</a:t>
              </a:r>
            </a:p>
          </p:txBody>
        </p:sp>
        <p:sp>
          <p:nvSpPr>
            <p:cNvPr id="71" name="Oval 21"/>
            <p:cNvSpPr>
              <a:spLocks noChangeArrowheads="1"/>
            </p:cNvSpPr>
            <p:nvPr/>
          </p:nvSpPr>
          <p:spPr bwMode="auto">
            <a:xfrm>
              <a:off x="6444208" y="2924944"/>
              <a:ext cx="503063" cy="36004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rPr>
                <a:t>Q1‘14</a:t>
              </a:r>
              <a:endParaRPr kumimoji="0" lang="en-US" altLang="zh-TW" sz="1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70" name="Text Box 44"/>
            <p:cNvSpPr txBox="1">
              <a:spLocks noChangeArrowheads="1"/>
            </p:cNvSpPr>
            <p:nvPr/>
          </p:nvSpPr>
          <p:spPr bwMode="auto">
            <a:xfrm>
              <a:off x="5076056" y="3265934"/>
              <a:ext cx="1728192" cy="872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85725" indent="-85725">
                <a:lnSpc>
                  <a:spcPts val="1000"/>
                </a:lnSpc>
                <a:buAutoNum type="arabicPeriod"/>
              </a:pPr>
              <a:r>
                <a:rPr kumimoji="0" lang="en-US" altLang="zh-TW" sz="900" b="1" i="1" dirty="0" smtClean="0">
                  <a:latin typeface="Calibri" pitchFamily="34" charset="0"/>
                </a:rPr>
                <a:t>Intel C226 Chipset</a:t>
              </a:r>
            </a:p>
            <a:p>
              <a:pPr marL="85725" indent="-85725">
                <a:lnSpc>
                  <a:spcPts val="1000"/>
                </a:lnSpc>
                <a:buAutoNum type="arabicPeriod"/>
              </a:pPr>
              <a:r>
                <a:rPr kumimoji="0" lang="en-US" altLang="zh-TW" sz="900" b="1" i="1" dirty="0" smtClean="0">
                  <a:latin typeface="Calibri" pitchFamily="34" charset="0"/>
                </a:rPr>
                <a:t>Intel 4</a:t>
              </a:r>
              <a:r>
                <a:rPr kumimoji="0" lang="en-US" altLang="zh-TW" sz="900" b="1" i="1" baseline="30000" dirty="0" smtClean="0">
                  <a:latin typeface="Calibri" pitchFamily="34" charset="0"/>
                </a:rPr>
                <a:t>th</a:t>
              </a:r>
              <a:r>
                <a:rPr kumimoji="0" lang="en-US" altLang="zh-TW" sz="900" b="1" i="1" dirty="0" smtClean="0">
                  <a:latin typeface="Calibri" pitchFamily="34" charset="0"/>
                </a:rPr>
                <a:t> Core I, Xeon Processor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3. 8GbE Ports + 1 NIM Slot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4. Optional 2 pair bypass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5. 275W Redundant Power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900" b="1" dirty="0">
                <a:latin typeface="Calibri" pitchFamily="34" charset="0"/>
                <a:ea typeface="+mn-ea"/>
              </a:endParaRPr>
            </a:p>
          </p:txBody>
        </p:sp>
        <p:pic>
          <p:nvPicPr>
            <p:cNvPr id="57346" name="Picture 2" descr="D:\Job Backup\Product\FWS\FWS-7810\Product Image\FWS-7810 Perspective View_Deeper.gif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5868144" y="3933056"/>
              <a:ext cx="985105" cy="55340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群組 98"/>
          <p:cNvGrpSpPr/>
          <p:nvPr/>
        </p:nvGrpSpPr>
        <p:grpSpPr>
          <a:xfrm>
            <a:off x="1083824" y="2924946"/>
            <a:ext cx="1904000" cy="1457884"/>
            <a:chOff x="1043608" y="2924946"/>
            <a:chExt cx="1904000" cy="1457884"/>
          </a:xfrm>
        </p:grpSpPr>
        <p:graphicFrame>
          <p:nvGraphicFramePr>
            <p:cNvPr id="81" name="Object 65"/>
            <p:cNvGraphicFramePr>
              <a:graphicFrameLocks/>
            </p:cNvGraphicFramePr>
            <p:nvPr/>
          </p:nvGraphicFramePr>
          <p:xfrm>
            <a:off x="1043608" y="3014678"/>
            <a:ext cx="1851487" cy="1368152"/>
          </p:xfrm>
          <a:graphic>
            <a:graphicData uri="http://schemas.openxmlformats.org/presentationml/2006/ole">
              <p:oleObj spid="_x0000_s210948" name="Image" r:id="rId11" imgW="13003175" imgH="12850794" progId="">
                <p:embed/>
              </p:oleObj>
            </a:graphicData>
          </a:graphic>
        </p:graphicFrame>
        <p:sp>
          <p:nvSpPr>
            <p:cNvPr id="86" name="Text Box 66"/>
            <p:cNvSpPr txBox="1">
              <a:spLocks noChangeArrowheads="1"/>
            </p:cNvSpPr>
            <p:nvPr/>
          </p:nvSpPr>
          <p:spPr bwMode="auto">
            <a:xfrm>
              <a:off x="1416695" y="3006934"/>
              <a:ext cx="1105313" cy="6752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  <a:cs typeface="Arial" charset="0"/>
                </a:rPr>
                <a:t>FWS-7810</a:t>
              </a:r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2398139" y="2924946"/>
              <a:ext cx="549469" cy="39589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dirty="0" smtClean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rPr>
                <a:t>New</a:t>
              </a:r>
              <a:endParaRPr kumimoji="0" lang="en-US" altLang="zh-TW" sz="1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endParaRPr>
            </a:p>
          </p:txBody>
        </p:sp>
        <p:pic>
          <p:nvPicPr>
            <p:cNvPr id="85" name="Picture 5" descr="D:\Job Backup\Product\FWS\FWS-7810\Product Image\FWS-7350 Perspective View.gi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979712" y="3861048"/>
              <a:ext cx="922903" cy="500328"/>
            </a:xfrm>
            <a:prstGeom prst="rect">
              <a:avLst/>
            </a:prstGeom>
            <a:noFill/>
          </p:spPr>
        </p:pic>
        <p:sp>
          <p:nvSpPr>
            <p:cNvPr id="94" name="Text Box 44"/>
            <p:cNvSpPr txBox="1">
              <a:spLocks noChangeArrowheads="1"/>
            </p:cNvSpPr>
            <p:nvPr/>
          </p:nvSpPr>
          <p:spPr bwMode="auto">
            <a:xfrm>
              <a:off x="1043608" y="3284984"/>
              <a:ext cx="1800200" cy="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85725" indent="-85725">
                <a:lnSpc>
                  <a:spcPts val="1000"/>
                </a:lnSpc>
                <a:buAutoNum type="arabicPeriod"/>
              </a:pPr>
              <a:r>
                <a:rPr kumimoji="0" lang="en-US" altLang="zh-TW" sz="900" b="1" i="1" dirty="0" smtClean="0">
                  <a:latin typeface="Calibri" pitchFamily="34" charset="0"/>
                </a:rPr>
                <a:t>Intel C226 Chipset</a:t>
              </a:r>
            </a:p>
            <a:p>
              <a:pPr marL="85725" indent="-85725">
                <a:lnSpc>
                  <a:spcPts val="1000"/>
                </a:lnSpc>
                <a:buAutoNum type="arabicPeriod"/>
              </a:pPr>
              <a:r>
                <a:rPr kumimoji="0" lang="en-US" altLang="zh-TW" sz="900" b="1" i="1" dirty="0" smtClean="0">
                  <a:latin typeface="Calibri" pitchFamily="34" charset="0"/>
                </a:rPr>
                <a:t>Intel 4</a:t>
              </a:r>
              <a:r>
                <a:rPr kumimoji="0" lang="en-US" altLang="zh-TW" sz="900" b="1" i="1" baseline="30000" dirty="0" smtClean="0">
                  <a:latin typeface="Calibri" pitchFamily="34" charset="0"/>
                </a:rPr>
                <a:t>th</a:t>
              </a:r>
              <a:r>
                <a:rPr kumimoji="0" lang="en-US" altLang="zh-TW" sz="900" b="1" i="1" dirty="0" smtClean="0">
                  <a:latin typeface="Calibri" pitchFamily="34" charset="0"/>
                </a:rPr>
                <a:t> Core I, Xeon Processor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3. 8GbE Ports + 1 NIM Slot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4. Optional 2 pair bypass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5. 250W ATX PSU</a:t>
              </a:r>
              <a:endParaRPr kumimoji="0" lang="en-US" altLang="zh-TW" sz="900" b="1" i="1" dirty="0">
                <a:latin typeface="Calibri" pitchFamily="34" charset="0"/>
              </a:endParaRPr>
            </a:p>
          </p:txBody>
        </p:sp>
      </p:grpSp>
      <p:grpSp>
        <p:nvGrpSpPr>
          <p:cNvPr id="8" name="群組 100"/>
          <p:cNvGrpSpPr/>
          <p:nvPr/>
        </p:nvGrpSpPr>
        <p:grpSpPr>
          <a:xfrm>
            <a:off x="2987824" y="2924944"/>
            <a:ext cx="1944216" cy="1457886"/>
            <a:chOff x="2987824" y="2924944"/>
            <a:chExt cx="1944216" cy="1457886"/>
          </a:xfrm>
        </p:grpSpPr>
        <p:graphicFrame>
          <p:nvGraphicFramePr>
            <p:cNvPr id="80" name="Object 65"/>
            <p:cNvGraphicFramePr>
              <a:graphicFrameLocks/>
            </p:cNvGraphicFramePr>
            <p:nvPr/>
          </p:nvGraphicFramePr>
          <p:xfrm>
            <a:off x="2987825" y="3014678"/>
            <a:ext cx="1873012" cy="1368152"/>
          </p:xfrm>
          <a:graphic>
            <a:graphicData uri="http://schemas.openxmlformats.org/presentationml/2006/ole">
              <p:oleObj spid="_x0000_s210947" name="Image" r:id="rId13" imgW="13003175" imgH="12850794" progId="">
                <p:embed/>
              </p:oleObj>
            </a:graphicData>
          </a:graphic>
        </p:graphicFrame>
        <p:sp>
          <p:nvSpPr>
            <p:cNvPr id="91" name="Text Box 66"/>
            <p:cNvSpPr txBox="1">
              <a:spLocks noChangeArrowheads="1"/>
            </p:cNvSpPr>
            <p:nvPr/>
          </p:nvSpPr>
          <p:spPr bwMode="auto">
            <a:xfrm>
              <a:off x="3367178" y="3003814"/>
              <a:ext cx="1114307" cy="6752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1435" tIns="45717" rIns="91435" bIns="45717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+mn-ea"/>
                  <a:cs typeface="Arial" charset="0"/>
                </a:rPr>
                <a:t>FWS-7400</a:t>
              </a:r>
              <a:endParaRPr kumimoji="0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93" name="Oval 21"/>
            <p:cNvSpPr>
              <a:spLocks noChangeArrowheads="1"/>
            </p:cNvSpPr>
            <p:nvPr/>
          </p:nvSpPr>
          <p:spPr bwMode="auto">
            <a:xfrm>
              <a:off x="4383354" y="2924944"/>
              <a:ext cx="548686" cy="39533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dirty="0" smtClean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rPr>
                <a:t>New</a:t>
              </a:r>
              <a:endParaRPr kumimoji="0" lang="en-US" altLang="zh-TW" sz="1200" dirty="0">
                <a:solidFill>
                  <a:schemeClr val="bg1"/>
                </a:solidFill>
                <a:latin typeface="Calibri" pitchFamily="34" charset="0"/>
                <a:ea typeface="新細明體" pitchFamily="18" charset="-120"/>
              </a:endParaRPr>
            </a:p>
          </p:txBody>
        </p:sp>
        <p:pic>
          <p:nvPicPr>
            <p:cNvPr id="90" name="Picture 4" descr="D:\Job Backup\Product\FWS\FWS-7400\FWS-7400 Perspective View.gif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3916530" y="3861048"/>
              <a:ext cx="943502" cy="511494"/>
            </a:xfrm>
            <a:prstGeom prst="rect">
              <a:avLst/>
            </a:prstGeom>
            <a:noFill/>
          </p:spPr>
        </p:pic>
        <p:sp>
          <p:nvSpPr>
            <p:cNvPr id="95" name="Text Box 44"/>
            <p:cNvSpPr txBox="1">
              <a:spLocks noChangeArrowheads="1"/>
            </p:cNvSpPr>
            <p:nvPr/>
          </p:nvSpPr>
          <p:spPr bwMode="auto">
            <a:xfrm>
              <a:off x="2987824" y="3284984"/>
              <a:ext cx="1800200" cy="73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85725" indent="-85725">
                <a:lnSpc>
                  <a:spcPts val="1000"/>
                </a:lnSpc>
                <a:buAutoNum type="arabicPeriod"/>
              </a:pPr>
              <a:r>
                <a:rPr kumimoji="0" lang="en-US" altLang="zh-TW" sz="900" b="1" i="1" dirty="0" smtClean="0">
                  <a:latin typeface="Calibri" pitchFamily="34" charset="0"/>
                </a:rPr>
                <a:t>Intel H81 Chipset</a:t>
              </a:r>
            </a:p>
            <a:p>
              <a:pPr marL="85725" indent="-85725">
                <a:lnSpc>
                  <a:spcPts val="1000"/>
                </a:lnSpc>
                <a:buAutoNum type="arabicPeriod"/>
              </a:pPr>
              <a:r>
                <a:rPr kumimoji="0" lang="en-US" altLang="zh-TW" sz="900" b="1" i="1" dirty="0" smtClean="0">
                  <a:latin typeface="Calibri" pitchFamily="34" charset="0"/>
                </a:rPr>
                <a:t>Intel 4</a:t>
              </a:r>
              <a:r>
                <a:rPr kumimoji="0" lang="en-US" altLang="zh-TW" sz="900" b="1" i="1" baseline="30000" dirty="0" smtClean="0">
                  <a:latin typeface="Calibri" pitchFamily="34" charset="0"/>
                </a:rPr>
                <a:t>th</a:t>
              </a:r>
              <a:r>
                <a:rPr kumimoji="0" lang="en-US" altLang="zh-TW" sz="900" b="1" i="1" dirty="0" smtClean="0">
                  <a:latin typeface="Calibri" pitchFamily="34" charset="0"/>
                </a:rPr>
                <a:t> Core I Processor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3. 6GbE Ports + 1 NIM Slot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4. Optional 2 pair bypass</a:t>
              </a:r>
            </a:p>
            <a:p>
              <a:pPr>
                <a:lnSpc>
                  <a:spcPts val="1000"/>
                </a:lnSpc>
              </a:pPr>
              <a:r>
                <a:rPr kumimoji="0" lang="en-US" altLang="zh-TW" sz="900" b="1" i="1" dirty="0" smtClean="0">
                  <a:latin typeface="Calibri" pitchFamily="34" charset="0"/>
                </a:rPr>
                <a:t>5. 250W ATX PSU</a:t>
              </a:r>
              <a:endParaRPr kumimoji="0" lang="en-US" altLang="zh-TW" sz="900" b="1" i="1" dirty="0">
                <a:latin typeface="Calibri" pitchFamily="34" charset="0"/>
              </a:endParaRPr>
            </a:p>
          </p:txBody>
        </p:sp>
      </p:grpSp>
      <p:grpSp>
        <p:nvGrpSpPr>
          <p:cNvPr id="9" name="群組 97"/>
          <p:cNvGrpSpPr/>
          <p:nvPr/>
        </p:nvGrpSpPr>
        <p:grpSpPr>
          <a:xfrm>
            <a:off x="1043608" y="4648203"/>
            <a:ext cx="1872208" cy="1315588"/>
            <a:chOff x="1115616" y="4481343"/>
            <a:chExt cx="1872208" cy="1315588"/>
          </a:xfrm>
        </p:grpSpPr>
        <p:grpSp>
          <p:nvGrpSpPr>
            <p:cNvPr id="10" name="群組 79"/>
            <p:cNvGrpSpPr/>
            <p:nvPr/>
          </p:nvGrpSpPr>
          <p:grpSpPr>
            <a:xfrm>
              <a:off x="1115616" y="4481343"/>
              <a:ext cx="1872208" cy="1301081"/>
              <a:chOff x="3030464" y="4481531"/>
              <a:chExt cx="1799526" cy="1250569"/>
            </a:xfrm>
          </p:grpSpPr>
          <p:grpSp>
            <p:nvGrpSpPr>
              <p:cNvPr id="11" name="群組 68"/>
              <p:cNvGrpSpPr>
                <a:grpSpLocks/>
              </p:cNvGrpSpPr>
              <p:nvPr/>
            </p:nvGrpSpPr>
            <p:grpSpPr bwMode="auto">
              <a:xfrm>
                <a:off x="3030464" y="4481531"/>
                <a:ext cx="1799526" cy="1250569"/>
                <a:chOff x="3383738" y="2943256"/>
                <a:chExt cx="1800227" cy="1250671"/>
              </a:xfrm>
            </p:grpSpPr>
            <p:graphicFrame>
              <p:nvGraphicFramePr>
                <p:cNvPr id="110" name="Object 9"/>
                <p:cNvGraphicFramePr>
                  <a:graphicFrameLocks/>
                </p:cNvGraphicFramePr>
                <p:nvPr/>
              </p:nvGraphicFramePr>
              <p:xfrm>
                <a:off x="3383738" y="2943256"/>
                <a:ext cx="1800227" cy="1250671"/>
              </p:xfrm>
              <a:graphic>
                <a:graphicData uri="http://schemas.openxmlformats.org/presentationml/2006/ole">
                  <p:oleObj spid="_x0000_s210946" name="Image" r:id="rId15" imgW="13003175" imgH="12850794" progId="">
                    <p:embed/>
                  </p:oleObj>
                </a:graphicData>
              </a:graphic>
            </p:graphicFrame>
            <p:sp>
              <p:nvSpPr>
                <p:cNvPr id="11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697043" y="2948000"/>
                  <a:ext cx="1173618" cy="32543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91435" tIns="45717" rIns="91435" bIns="45717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alibri" pitchFamily="34" charset="0"/>
                      <a:ea typeface="+mn-ea"/>
                      <a:cs typeface="Arial" charset="0"/>
                    </a:rPr>
                    <a:t>FWS-7200</a:t>
                  </a:r>
                </a:p>
              </p:txBody>
            </p:sp>
          </p:grpSp>
          <p:sp>
            <p:nvSpPr>
              <p:cNvPr id="109" name="Text Box 44"/>
              <p:cNvSpPr txBox="1">
                <a:spLocks noChangeArrowheads="1"/>
              </p:cNvSpPr>
              <p:nvPr/>
            </p:nvSpPr>
            <p:spPr bwMode="auto">
              <a:xfrm>
                <a:off x="3030464" y="4797424"/>
                <a:ext cx="1746250" cy="705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kumimoji="0" lang="en-US" altLang="zh-TW" sz="900" b="1" i="1" dirty="0">
                    <a:latin typeface="Calibri" pitchFamily="34" charset="0"/>
                  </a:rPr>
                  <a:t>1. Intel Atom D525 + ICH8M</a:t>
                </a:r>
              </a:p>
              <a:p>
                <a:pPr>
                  <a:lnSpc>
                    <a:spcPts val="1000"/>
                  </a:lnSpc>
                </a:pPr>
                <a:r>
                  <a:rPr kumimoji="0" lang="en-US" altLang="zh-TW" sz="900" b="1" i="1" dirty="0">
                    <a:latin typeface="Calibri" pitchFamily="34" charset="0"/>
                  </a:rPr>
                  <a:t>2. 6 </a:t>
                </a:r>
                <a:r>
                  <a:rPr kumimoji="0" lang="en-US" altLang="zh-TW" sz="900" b="1" i="1" dirty="0" err="1" smtClean="0">
                    <a:latin typeface="Calibri" pitchFamily="34" charset="0"/>
                  </a:rPr>
                  <a:t>GbE</a:t>
                </a:r>
                <a:r>
                  <a:rPr kumimoji="0" lang="en-US" altLang="zh-TW" sz="900" b="1" i="1" dirty="0" smtClean="0">
                    <a:latin typeface="Calibri" pitchFamily="34" charset="0"/>
                  </a:rPr>
                  <a:t> Ports</a:t>
                </a:r>
              </a:p>
              <a:p>
                <a:pPr>
                  <a:lnSpc>
                    <a:spcPts val="1000"/>
                  </a:lnSpc>
                </a:pPr>
                <a:r>
                  <a:rPr kumimoji="0" lang="en-US" altLang="zh-TW" sz="900" b="1" i="1" dirty="0" smtClean="0">
                    <a:latin typeface="Calibri" pitchFamily="34" charset="0"/>
                  </a:rPr>
                  <a:t>3. Optional 2 pair bypass</a:t>
                </a:r>
                <a:endParaRPr kumimoji="0" lang="en-US" altLang="zh-TW" sz="900" b="1" i="1" dirty="0">
                  <a:latin typeface="Calibri" pitchFamily="34" charset="0"/>
                </a:endParaRPr>
              </a:p>
              <a:p>
                <a:pPr>
                  <a:lnSpc>
                    <a:spcPts val="1000"/>
                  </a:lnSpc>
                </a:pPr>
                <a:r>
                  <a:rPr kumimoji="0" lang="en-US" altLang="zh-TW" sz="900" b="1" i="1" dirty="0" smtClean="0">
                    <a:latin typeface="Calibri" pitchFamily="34" charset="0"/>
                  </a:rPr>
                  <a:t>4. </a:t>
                </a:r>
                <a:r>
                  <a:rPr kumimoji="0" lang="en-US" altLang="zh-TW" sz="900" b="1" i="1" dirty="0">
                    <a:latin typeface="Calibri" pitchFamily="34" charset="0"/>
                  </a:rPr>
                  <a:t>180W </a:t>
                </a:r>
                <a:r>
                  <a:rPr kumimoji="0" lang="en-US" altLang="zh-TW" sz="900" b="1" i="1" dirty="0" smtClean="0">
                    <a:latin typeface="Calibri" pitchFamily="34" charset="0"/>
                  </a:rPr>
                  <a:t>ATX PSU</a:t>
                </a:r>
                <a:endParaRPr kumimoji="0" lang="en-US" altLang="zh-TW" sz="900" b="1" i="1" dirty="0">
                  <a:latin typeface="Calibri" pitchFamily="34" charset="0"/>
                </a:endParaRPr>
              </a:p>
              <a:p>
                <a:pPr>
                  <a:lnSpc>
                    <a:spcPts val="1000"/>
                  </a:lnSpc>
                </a:pPr>
                <a:endParaRPr kumimoji="0" lang="en-US" altLang="zh-TW" sz="900" b="1" i="1" dirty="0">
                  <a:latin typeface="Calibri" pitchFamily="34" charset="0"/>
                </a:endParaRPr>
              </a:p>
            </p:txBody>
          </p:sp>
        </p:grpSp>
        <p:pic>
          <p:nvPicPr>
            <p:cNvPr id="62475" name="Picture 11" descr="http://www.aaeon.com.tw/thumb.asp?fname=/uploadfile/products/2013311101318529.JPG&amp;w=650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1979712" y="5422380"/>
              <a:ext cx="969953" cy="374551"/>
            </a:xfrm>
            <a:prstGeom prst="rect">
              <a:avLst/>
            </a:prstGeom>
            <a:noFill/>
          </p:spPr>
        </p:pic>
      </p:grpSp>
      <p:grpSp>
        <p:nvGrpSpPr>
          <p:cNvPr id="12" name="群組 107"/>
          <p:cNvGrpSpPr/>
          <p:nvPr/>
        </p:nvGrpSpPr>
        <p:grpSpPr>
          <a:xfrm>
            <a:off x="2980615" y="4509120"/>
            <a:ext cx="1951425" cy="1585353"/>
            <a:chOff x="3988727" y="4435935"/>
            <a:chExt cx="1951425" cy="1585353"/>
          </a:xfrm>
        </p:grpSpPr>
        <p:grpSp>
          <p:nvGrpSpPr>
            <p:cNvPr id="13" name="群組 96"/>
            <p:cNvGrpSpPr/>
            <p:nvPr/>
          </p:nvGrpSpPr>
          <p:grpSpPr>
            <a:xfrm>
              <a:off x="3988727" y="4435935"/>
              <a:ext cx="1951425" cy="1467570"/>
              <a:chOff x="3988727" y="4435935"/>
              <a:chExt cx="1951425" cy="1467570"/>
            </a:xfrm>
          </p:grpSpPr>
          <p:pic>
            <p:nvPicPr>
              <p:cNvPr id="72" name="Picture 12" descr="C:\Users\randychang\Desktop\orange window.gif"/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3988727" y="4564431"/>
                <a:ext cx="1833402" cy="133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" name="Text Box 66"/>
              <p:cNvSpPr txBox="1">
                <a:spLocks noChangeArrowheads="1"/>
              </p:cNvSpPr>
              <p:nvPr/>
            </p:nvSpPr>
            <p:spPr bwMode="auto">
              <a:xfrm>
                <a:off x="4363815" y="4523526"/>
                <a:ext cx="1083227" cy="3385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lIns="91435" tIns="45717" rIns="91435" bIns="45717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rPr>
                  <a:t>FWS-7350</a:t>
                </a:r>
              </a:p>
            </p:txBody>
          </p:sp>
          <p:sp>
            <p:nvSpPr>
              <p:cNvPr id="76" name="Oval 21"/>
              <p:cNvSpPr>
                <a:spLocks noChangeArrowheads="1"/>
              </p:cNvSpPr>
              <p:nvPr/>
            </p:nvSpPr>
            <p:spPr bwMode="auto">
              <a:xfrm>
                <a:off x="5436096" y="4435935"/>
                <a:ext cx="504056" cy="36317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200" b="1" dirty="0" smtClean="0">
                    <a:solidFill>
                      <a:schemeClr val="bg1"/>
                    </a:solidFill>
                    <a:latin typeface="Calibri" pitchFamily="34" charset="0"/>
                    <a:ea typeface="新細明體" pitchFamily="18" charset="-120"/>
                  </a:rPr>
                  <a:t>Q1‘14</a:t>
                </a:r>
                <a:endParaRPr kumimoji="0" lang="en-US" altLang="zh-TW" sz="12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endParaRPr>
              </a:p>
            </p:txBody>
          </p:sp>
          <p:sp>
            <p:nvSpPr>
              <p:cNvPr id="96" name="Text Box 44"/>
              <p:cNvSpPr txBox="1">
                <a:spLocks noChangeArrowheads="1"/>
              </p:cNvSpPr>
              <p:nvPr/>
            </p:nvSpPr>
            <p:spPr bwMode="auto">
              <a:xfrm>
                <a:off x="3995936" y="4844777"/>
                <a:ext cx="1800200" cy="733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85725" indent="-85725">
                  <a:lnSpc>
                    <a:spcPts val="1000"/>
                  </a:lnSpc>
                  <a:buAutoNum type="arabicPeriod"/>
                </a:pPr>
                <a:r>
                  <a:rPr kumimoji="0" lang="en-US" altLang="zh-TW" sz="900" b="1" i="1" dirty="0" smtClean="0">
                    <a:latin typeface="Calibri" pitchFamily="34" charset="0"/>
                  </a:rPr>
                  <a:t>Intel Rangeley Platform</a:t>
                </a:r>
              </a:p>
              <a:p>
                <a:pPr marL="85725" indent="-85725">
                  <a:lnSpc>
                    <a:spcPts val="1000"/>
                  </a:lnSpc>
                  <a:buAutoNum type="arabicPeriod"/>
                </a:pPr>
                <a:r>
                  <a:rPr kumimoji="0" lang="en-US" altLang="zh-TW" sz="900" b="1" i="1" dirty="0" smtClean="0">
                    <a:latin typeface="Calibri" pitchFamily="34" charset="0"/>
                  </a:rPr>
                  <a:t>Intel 4</a:t>
                </a:r>
                <a:r>
                  <a:rPr kumimoji="0" lang="en-US" altLang="zh-TW" sz="900" b="1" i="1" baseline="30000" dirty="0" smtClean="0">
                    <a:latin typeface="Calibri" pitchFamily="34" charset="0"/>
                  </a:rPr>
                  <a:t>th</a:t>
                </a:r>
                <a:r>
                  <a:rPr kumimoji="0" lang="en-US" altLang="zh-TW" sz="900" b="1" i="1" dirty="0" smtClean="0">
                    <a:latin typeface="Calibri" pitchFamily="34" charset="0"/>
                  </a:rPr>
                  <a:t> or 8</a:t>
                </a:r>
                <a:r>
                  <a:rPr kumimoji="0" lang="en-US" altLang="zh-TW" sz="900" b="1" i="1" baseline="30000" dirty="0" smtClean="0">
                    <a:latin typeface="Calibri" pitchFamily="34" charset="0"/>
                  </a:rPr>
                  <a:t>th</a:t>
                </a:r>
                <a:r>
                  <a:rPr kumimoji="0" lang="en-US" altLang="zh-TW" sz="900" b="1" i="1" dirty="0" smtClean="0">
                    <a:latin typeface="Calibri" pitchFamily="34" charset="0"/>
                  </a:rPr>
                  <a:t> Core </a:t>
                </a:r>
                <a:r>
                  <a:rPr kumimoji="0" lang="en-US" altLang="zh-TW" sz="900" b="1" i="1" dirty="0" err="1" smtClean="0">
                    <a:latin typeface="Calibri" pitchFamily="34" charset="0"/>
                  </a:rPr>
                  <a:t>SoC</a:t>
                </a:r>
                <a:endParaRPr kumimoji="0" lang="en-US" altLang="zh-TW" sz="900" b="1" i="1" dirty="0" smtClean="0">
                  <a:latin typeface="Calibri" pitchFamily="34" charset="0"/>
                </a:endParaRPr>
              </a:p>
              <a:p>
                <a:pPr>
                  <a:lnSpc>
                    <a:spcPts val="1000"/>
                  </a:lnSpc>
                </a:pPr>
                <a:r>
                  <a:rPr kumimoji="0" lang="en-US" altLang="zh-TW" sz="900" b="1" i="1" dirty="0" smtClean="0">
                    <a:latin typeface="Calibri" pitchFamily="34" charset="0"/>
                  </a:rPr>
                  <a:t>3. 4GbE Ports + 1 NIM Slot</a:t>
                </a:r>
              </a:p>
              <a:p>
                <a:pPr>
                  <a:lnSpc>
                    <a:spcPts val="1000"/>
                  </a:lnSpc>
                </a:pPr>
                <a:r>
                  <a:rPr kumimoji="0" lang="en-US" altLang="zh-TW" sz="900" b="1" i="1" dirty="0" smtClean="0">
                    <a:latin typeface="Calibri" pitchFamily="34" charset="0"/>
                  </a:rPr>
                  <a:t>4. Optional 2 pair bypass</a:t>
                </a:r>
              </a:p>
              <a:p>
                <a:pPr>
                  <a:lnSpc>
                    <a:spcPts val="1000"/>
                  </a:lnSpc>
                </a:pPr>
                <a:r>
                  <a:rPr kumimoji="0" lang="en-US" altLang="zh-TW" sz="900" b="1" i="1" dirty="0" smtClean="0">
                    <a:latin typeface="Calibri" pitchFamily="34" charset="0"/>
                  </a:rPr>
                  <a:t>5. 100W ATX PSU</a:t>
                </a:r>
                <a:endParaRPr kumimoji="0" lang="en-US" altLang="zh-TW" sz="900" b="1" i="1" dirty="0">
                  <a:latin typeface="Calibri" pitchFamily="34" charset="0"/>
                </a:endParaRPr>
              </a:p>
            </p:txBody>
          </p:sp>
        </p:grpSp>
        <p:pic>
          <p:nvPicPr>
            <p:cNvPr id="107" name="Picture 3" descr="D:\Job Backup\Product\FWS\FWS-7350\Product Image\FWS-7350 Perspective View.gif"/>
            <p:cNvPicPr>
              <a:picLocks noChangeAspect="1" noChangeArrowheads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4860032" y="5517232"/>
              <a:ext cx="929781" cy="504056"/>
            </a:xfrm>
            <a:prstGeom prst="rect">
              <a:avLst/>
            </a:prstGeom>
            <a:noFill/>
          </p:spPr>
        </p:pic>
      </p:grpSp>
      <p:grpSp>
        <p:nvGrpSpPr>
          <p:cNvPr id="14" name="群組 87"/>
          <p:cNvGrpSpPr>
            <a:grpSpLocks/>
          </p:cNvGrpSpPr>
          <p:nvPr/>
        </p:nvGrpSpPr>
        <p:grpSpPr bwMode="auto">
          <a:xfrm>
            <a:off x="971600" y="6112346"/>
            <a:ext cx="4032448" cy="276999"/>
            <a:chOff x="3110435" y="6151563"/>
            <a:chExt cx="4032447" cy="276999"/>
          </a:xfrm>
        </p:grpSpPr>
        <p:sp>
          <p:nvSpPr>
            <p:cNvPr id="116" name="Rectangle 11"/>
            <p:cNvSpPr>
              <a:spLocks noChangeArrowheads="1"/>
            </p:cNvSpPr>
            <p:nvPr/>
          </p:nvSpPr>
          <p:spPr bwMode="auto">
            <a:xfrm>
              <a:off x="3110435" y="6208666"/>
              <a:ext cx="216024" cy="161425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8E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118" name="Text Box 12"/>
            <p:cNvSpPr txBox="1">
              <a:spLocks noChangeArrowheads="1"/>
            </p:cNvSpPr>
            <p:nvPr/>
          </p:nvSpPr>
          <p:spPr bwMode="auto">
            <a:xfrm>
              <a:off x="3270998" y="6151563"/>
              <a:ext cx="12584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200" b="1" dirty="0" smtClean="0">
                  <a:latin typeface="+mj-lt"/>
                </a:rPr>
                <a:t>Mass Production</a:t>
              </a:r>
              <a:endParaRPr kumimoji="0" lang="en-US" altLang="zh-TW" sz="1200" b="1" dirty="0">
                <a:latin typeface="+mj-lt"/>
              </a:endParaRPr>
            </a:p>
          </p:txBody>
        </p:sp>
        <p:sp>
          <p:nvSpPr>
            <p:cNvPr id="123" name="Rectangle 13"/>
            <p:cNvSpPr>
              <a:spLocks noChangeArrowheads="1"/>
            </p:cNvSpPr>
            <p:nvPr/>
          </p:nvSpPr>
          <p:spPr bwMode="auto">
            <a:xfrm>
              <a:off x="4509192" y="6208668"/>
              <a:ext cx="214837" cy="161424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E2B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128" name="Text Box 14"/>
            <p:cNvSpPr txBox="1">
              <a:spLocks noChangeArrowheads="1"/>
            </p:cNvSpPr>
            <p:nvPr/>
          </p:nvSpPr>
          <p:spPr bwMode="auto">
            <a:xfrm>
              <a:off x="4673477" y="6151563"/>
              <a:ext cx="1152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latin typeface="+mj-lt"/>
                </a:rPr>
                <a:t>Developing</a:t>
              </a:r>
            </a:p>
          </p:txBody>
        </p:sp>
        <p:sp>
          <p:nvSpPr>
            <p:cNvPr id="129" name="Rectangle 15"/>
            <p:cNvSpPr>
              <a:spLocks noChangeArrowheads="1"/>
            </p:cNvSpPr>
            <p:nvPr/>
          </p:nvSpPr>
          <p:spPr bwMode="auto">
            <a:xfrm>
              <a:off x="5827187" y="6208668"/>
              <a:ext cx="214837" cy="161424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E2F0B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130" name="Text Box 16"/>
            <p:cNvSpPr txBox="1">
              <a:spLocks noChangeArrowheads="1"/>
            </p:cNvSpPr>
            <p:nvPr/>
          </p:nvSpPr>
          <p:spPr bwMode="auto">
            <a:xfrm>
              <a:off x="5990357" y="6151563"/>
              <a:ext cx="1152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latin typeface="+mj-lt"/>
                </a:rPr>
                <a:t>Planning</a:t>
              </a:r>
            </a:p>
          </p:txBody>
        </p:sp>
      </p:grpSp>
      <p:sp>
        <p:nvSpPr>
          <p:cNvPr id="74" name="標題 7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>
              <a:spcBef>
                <a:spcPct val="0"/>
              </a:spcBef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 Roadmap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altLang="zh-TW" sz="4400" b="1" dirty="0" err="1" smtClean="0">
                <a:solidFill>
                  <a:srgbClr val="002060"/>
                </a:solidFill>
              </a:rPr>
              <a:t>Rackmount</a:t>
            </a:r>
            <a:r>
              <a:rPr lang="en-US" altLang="zh-TW" sz="4400" b="1" dirty="0" smtClean="0">
                <a:solidFill>
                  <a:srgbClr val="002060"/>
                </a:solidFill>
              </a:rPr>
              <a:t> Network Appliance</a:t>
            </a:r>
            <a:endParaRPr lang="zh-TW" altLang="en-US" sz="44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直線接點 76"/>
          <p:cNvCxnSpPr>
            <a:cxnSpLocks noChangeShapeType="1"/>
          </p:cNvCxnSpPr>
          <p:nvPr/>
        </p:nvCxnSpPr>
        <p:spPr bwMode="auto">
          <a:xfrm>
            <a:off x="638175" y="4437063"/>
            <a:ext cx="817245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28600" y="533400"/>
            <a:ext cx="8763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defTabSz="915988"/>
            <a:endParaRPr kumimoji="0" lang="zh-TW" altLang="zh-TW" sz="3200">
              <a:latin typeface="Verdana" pitchFamily="34" charset="0"/>
            </a:endParaRPr>
          </a:p>
        </p:txBody>
      </p:sp>
      <p:sp>
        <p:nvSpPr>
          <p:cNvPr id="1032" name="Line 17"/>
          <p:cNvSpPr>
            <a:spLocks noChangeShapeType="1"/>
          </p:cNvSpPr>
          <p:nvPr/>
        </p:nvSpPr>
        <p:spPr bwMode="auto">
          <a:xfrm flipH="1" flipV="1">
            <a:off x="965200" y="1439863"/>
            <a:ext cx="7938" cy="4679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1033" name="Line 18"/>
          <p:cNvSpPr>
            <a:spLocks noChangeShapeType="1"/>
          </p:cNvSpPr>
          <p:nvPr/>
        </p:nvSpPr>
        <p:spPr bwMode="auto">
          <a:xfrm>
            <a:off x="973138" y="6110288"/>
            <a:ext cx="79200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zh-TW" alt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44016" y="2060575"/>
            <a:ext cx="827584" cy="45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 smtClean="0">
                <a:latin typeface="+mj-lt"/>
              </a:rPr>
              <a:t>&gt;10GbE SFP+</a:t>
            </a:r>
            <a:endParaRPr kumimoji="0" lang="en-US" altLang="zh-TW" sz="1200" b="1" i="1" dirty="0">
              <a:latin typeface="+mj-lt"/>
            </a:endParaRPr>
          </a:p>
        </p:txBody>
      </p:sp>
      <p:sp>
        <p:nvSpPr>
          <p:cNvPr id="58" name="Rectangle 51"/>
          <p:cNvSpPr>
            <a:spLocks noChangeArrowheads="1"/>
          </p:cNvSpPr>
          <p:nvPr/>
        </p:nvSpPr>
        <p:spPr bwMode="auto">
          <a:xfrm>
            <a:off x="114350" y="3500438"/>
            <a:ext cx="857250" cy="27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 smtClean="0">
                <a:latin typeface="+mj-lt"/>
              </a:rPr>
              <a:t>1GbE SFP+</a:t>
            </a:r>
            <a:endParaRPr kumimoji="0" lang="en-US" altLang="zh-TW" sz="1200" b="1" i="1" dirty="0">
              <a:latin typeface="+mj-lt"/>
            </a:endParaRPr>
          </a:p>
        </p:txBody>
      </p:sp>
      <p:cxnSp>
        <p:nvCxnSpPr>
          <p:cNvPr id="59" name="直線接點 76"/>
          <p:cNvCxnSpPr>
            <a:cxnSpLocks noChangeShapeType="1"/>
          </p:cNvCxnSpPr>
          <p:nvPr/>
        </p:nvCxnSpPr>
        <p:spPr bwMode="auto">
          <a:xfrm>
            <a:off x="638175" y="4437063"/>
            <a:ext cx="817245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65" name="直線接點 76"/>
          <p:cNvCxnSpPr>
            <a:cxnSpLocks noChangeShapeType="1"/>
          </p:cNvCxnSpPr>
          <p:nvPr/>
        </p:nvCxnSpPr>
        <p:spPr bwMode="auto">
          <a:xfrm>
            <a:off x="641350" y="2924175"/>
            <a:ext cx="817245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67" name="Rectangle 51"/>
          <p:cNvSpPr>
            <a:spLocks noChangeArrowheads="1"/>
          </p:cNvSpPr>
          <p:nvPr/>
        </p:nvSpPr>
        <p:spPr bwMode="auto">
          <a:xfrm>
            <a:off x="114350" y="5013325"/>
            <a:ext cx="857250" cy="45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8" tIns="44445" rIns="90478" bIns="44445">
            <a:spAutoFit/>
          </a:bodyPr>
          <a:lstStyle/>
          <a:p>
            <a:pPr algn="r" defTabSz="915988"/>
            <a:r>
              <a:rPr kumimoji="0" lang="en-US" altLang="zh-TW" sz="1200" b="1" i="1" dirty="0" smtClean="0">
                <a:latin typeface="+mj-lt"/>
              </a:rPr>
              <a:t>1GbE</a:t>
            </a:r>
          </a:p>
          <a:p>
            <a:pPr algn="r" defTabSz="915988"/>
            <a:r>
              <a:rPr kumimoji="0" lang="en-US" altLang="zh-TW" sz="1200" b="1" i="1" dirty="0" smtClean="0">
                <a:latin typeface="+mj-lt"/>
              </a:rPr>
              <a:t>Copper</a:t>
            </a:r>
            <a:endParaRPr kumimoji="0" lang="en-US" altLang="zh-TW" sz="1200" b="1" i="1" dirty="0">
              <a:latin typeface="+mj-lt"/>
            </a:endParaRPr>
          </a:p>
        </p:txBody>
      </p:sp>
      <p:grpSp>
        <p:nvGrpSpPr>
          <p:cNvPr id="2" name="群組 90"/>
          <p:cNvGrpSpPr/>
          <p:nvPr/>
        </p:nvGrpSpPr>
        <p:grpSpPr>
          <a:xfrm>
            <a:off x="3059832" y="4437112"/>
            <a:ext cx="1949436" cy="1584176"/>
            <a:chOff x="5502884" y="2780928"/>
            <a:chExt cx="1949436" cy="1584176"/>
          </a:xfrm>
        </p:grpSpPr>
        <p:grpSp>
          <p:nvGrpSpPr>
            <p:cNvPr id="3" name="群組 88"/>
            <p:cNvGrpSpPr/>
            <p:nvPr/>
          </p:nvGrpSpPr>
          <p:grpSpPr>
            <a:xfrm>
              <a:off x="5521959" y="2780928"/>
              <a:ext cx="1930361" cy="1569006"/>
              <a:chOff x="3577743" y="1268760"/>
              <a:chExt cx="1930361" cy="1569006"/>
            </a:xfrm>
          </p:grpSpPr>
          <p:grpSp>
            <p:nvGrpSpPr>
              <p:cNvPr id="4" name="群組 80"/>
              <p:cNvGrpSpPr>
                <a:grpSpLocks/>
              </p:cNvGrpSpPr>
              <p:nvPr/>
            </p:nvGrpSpPr>
            <p:grpSpPr bwMode="auto">
              <a:xfrm>
                <a:off x="3577743" y="1484784"/>
                <a:ext cx="1800200" cy="1352982"/>
                <a:chOff x="6890111" y="4544203"/>
                <a:chExt cx="1800200" cy="1352288"/>
              </a:xfrm>
            </p:grpSpPr>
            <p:pic>
              <p:nvPicPr>
                <p:cNvPr id="87" name="Picture 13" descr="C:\Users\randychang\Desktop\Green window.gif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lum bright="-20000"/>
                </a:blip>
                <a:srcRect/>
                <a:stretch>
                  <a:fillRect/>
                </a:stretch>
              </p:blipFill>
              <p:spPr bwMode="auto">
                <a:xfrm>
                  <a:off x="6890111" y="4581128"/>
                  <a:ext cx="1800200" cy="1315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7236618" y="4544203"/>
                  <a:ext cx="1063625" cy="3383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91435" tIns="45717" rIns="91435" bIns="45717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alibri" pitchFamily="34" charset="0"/>
                      <a:ea typeface="+mn-ea"/>
                      <a:cs typeface="Arial" charset="0"/>
                    </a:rPr>
                    <a:t>NIM-C13A</a:t>
                  </a:r>
                  <a:endPara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80" name="Oval 21"/>
              <p:cNvSpPr>
                <a:spLocks noChangeArrowheads="1"/>
              </p:cNvSpPr>
              <p:nvPr/>
            </p:nvSpPr>
            <p:spPr bwMode="auto">
              <a:xfrm>
                <a:off x="4888979" y="1268760"/>
                <a:ext cx="619125" cy="4460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 smtClean="0">
                    <a:solidFill>
                      <a:schemeClr val="bg1"/>
                    </a:solidFill>
                    <a:latin typeface="Calibri" pitchFamily="34" charset="0"/>
                    <a:ea typeface="新細明體" pitchFamily="18" charset="-120"/>
                  </a:rPr>
                  <a:t>Q2 ‘14</a:t>
                </a:r>
                <a:endParaRPr kumimoji="0" lang="en-US" altLang="zh-TW" sz="16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72" name="Text Box 44"/>
            <p:cNvSpPr txBox="1">
              <a:spLocks noChangeArrowheads="1"/>
            </p:cNvSpPr>
            <p:nvPr/>
          </p:nvSpPr>
          <p:spPr bwMode="auto">
            <a:xfrm>
              <a:off x="5550534" y="3388930"/>
              <a:ext cx="17414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1. PCI-E Host Interfaces x 4</a:t>
              </a:r>
            </a:p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2. Copper </a:t>
              </a:r>
              <a:r>
                <a:rPr lang="en-US" altLang="zh-TW" sz="900" b="1" i="1" dirty="0" err="1" smtClean="0">
                  <a:latin typeface="Calibri" pitchFamily="34" charset="0"/>
                </a:rPr>
                <a:t>GbE</a:t>
              </a:r>
              <a:r>
                <a:rPr lang="en-US" altLang="zh-TW" sz="900" b="1" i="1" dirty="0" smtClean="0">
                  <a:latin typeface="Calibri" pitchFamily="34" charset="0"/>
                </a:rPr>
                <a:t> x 8</a:t>
              </a:r>
            </a:p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3. Up to 2pairs of Bypass Function</a:t>
              </a:r>
              <a:endParaRPr kumimoji="0" lang="en-US" altLang="zh-TW" sz="900" b="1" i="1" dirty="0">
                <a:latin typeface="Calibri" pitchFamily="34" charset="0"/>
              </a:endParaRPr>
            </a:p>
          </p:txBody>
        </p:sp>
        <p:sp>
          <p:nvSpPr>
            <p:cNvPr id="74" name="Text Box 44"/>
            <p:cNvSpPr txBox="1">
              <a:spLocks noChangeArrowheads="1"/>
            </p:cNvSpPr>
            <p:nvPr/>
          </p:nvSpPr>
          <p:spPr bwMode="auto">
            <a:xfrm>
              <a:off x="5502884" y="4060304"/>
              <a:ext cx="181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4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For FWS-8500/7500</a:t>
              </a:r>
              <a:endParaRPr kumimoji="0" lang="en-US" altLang="zh-TW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5" name="群組 90"/>
          <p:cNvGrpSpPr/>
          <p:nvPr/>
        </p:nvGrpSpPr>
        <p:grpSpPr>
          <a:xfrm>
            <a:off x="3059832" y="2780928"/>
            <a:ext cx="1949436" cy="1584176"/>
            <a:chOff x="5502884" y="2780928"/>
            <a:chExt cx="1949436" cy="1584176"/>
          </a:xfrm>
        </p:grpSpPr>
        <p:grpSp>
          <p:nvGrpSpPr>
            <p:cNvPr id="6" name="群組 88"/>
            <p:cNvGrpSpPr/>
            <p:nvPr/>
          </p:nvGrpSpPr>
          <p:grpSpPr>
            <a:xfrm>
              <a:off x="5521959" y="2780928"/>
              <a:ext cx="1930361" cy="1569006"/>
              <a:chOff x="3577743" y="1268760"/>
              <a:chExt cx="1930361" cy="1569006"/>
            </a:xfrm>
          </p:grpSpPr>
          <p:grpSp>
            <p:nvGrpSpPr>
              <p:cNvPr id="7" name="群組 80"/>
              <p:cNvGrpSpPr>
                <a:grpSpLocks/>
              </p:cNvGrpSpPr>
              <p:nvPr/>
            </p:nvGrpSpPr>
            <p:grpSpPr bwMode="auto">
              <a:xfrm>
                <a:off x="3577743" y="1484784"/>
                <a:ext cx="1800200" cy="1352982"/>
                <a:chOff x="6890111" y="4544203"/>
                <a:chExt cx="1800200" cy="1352288"/>
              </a:xfrm>
            </p:grpSpPr>
            <p:pic>
              <p:nvPicPr>
                <p:cNvPr id="98" name="Picture 13" descr="C:\Users\randychang\Desktop\Green window.gif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lum bright="-20000"/>
                </a:blip>
                <a:srcRect/>
                <a:stretch>
                  <a:fillRect/>
                </a:stretch>
              </p:blipFill>
              <p:spPr bwMode="auto">
                <a:xfrm>
                  <a:off x="6890111" y="4581128"/>
                  <a:ext cx="1800200" cy="1315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9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7159068" y="4544203"/>
                  <a:ext cx="1285191" cy="3383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91435" tIns="45717" rIns="91435" bIns="45717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alibri" pitchFamily="34" charset="0"/>
                      <a:ea typeface="+mn-ea"/>
                      <a:cs typeface="Arial" charset="0"/>
                    </a:rPr>
                    <a:t>NIM-C15A</a:t>
                  </a:r>
                  <a:endPara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97" name="Oval 21"/>
              <p:cNvSpPr>
                <a:spLocks noChangeArrowheads="1"/>
              </p:cNvSpPr>
              <p:nvPr/>
            </p:nvSpPr>
            <p:spPr bwMode="auto">
              <a:xfrm>
                <a:off x="4888979" y="1268760"/>
                <a:ext cx="619125" cy="4460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 smtClean="0">
                    <a:solidFill>
                      <a:schemeClr val="bg1"/>
                    </a:solidFill>
                    <a:latin typeface="Calibri" pitchFamily="34" charset="0"/>
                    <a:ea typeface="新細明體" pitchFamily="18" charset="-120"/>
                  </a:rPr>
                  <a:t>Q2 ‘14</a:t>
                </a:r>
                <a:endParaRPr kumimoji="0" lang="en-US" altLang="zh-TW" sz="16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94" name="Text Box 44"/>
            <p:cNvSpPr txBox="1">
              <a:spLocks noChangeArrowheads="1"/>
            </p:cNvSpPr>
            <p:nvPr/>
          </p:nvSpPr>
          <p:spPr bwMode="auto">
            <a:xfrm>
              <a:off x="5550534" y="3388930"/>
              <a:ext cx="1741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1.  Dual PCI-E Host Interfaces x 4</a:t>
              </a:r>
            </a:p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2. 1 </a:t>
              </a:r>
              <a:r>
                <a:rPr lang="en-US" altLang="zh-TW" sz="900" b="1" i="1" dirty="0" err="1" smtClean="0">
                  <a:latin typeface="Calibri" pitchFamily="34" charset="0"/>
                </a:rPr>
                <a:t>GbE</a:t>
              </a:r>
              <a:r>
                <a:rPr lang="en-US" altLang="zh-TW" sz="900" b="1" i="1" dirty="0" smtClean="0">
                  <a:latin typeface="Calibri" pitchFamily="34" charset="0"/>
                </a:rPr>
                <a:t> SFP Fiber LAN x 8</a:t>
              </a:r>
            </a:p>
          </p:txBody>
        </p:sp>
        <p:sp>
          <p:nvSpPr>
            <p:cNvPr id="95" name="Text Box 44"/>
            <p:cNvSpPr txBox="1">
              <a:spLocks noChangeArrowheads="1"/>
            </p:cNvSpPr>
            <p:nvPr/>
          </p:nvSpPr>
          <p:spPr bwMode="auto">
            <a:xfrm>
              <a:off x="5502884" y="4060304"/>
              <a:ext cx="181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4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For FWS-8500/7500</a:t>
              </a:r>
              <a:endParaRPr kumimoji="0" lang="en-US" altLang="zh-TW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8" name="群組 90"/>
          <p:cNvGrpSpPr/>
          <p:nvPr/>
        </p:nvGrpSpPr>
        <p:grpSpPr>
          <a:xfrm>
            <a:off x="4998828" y="1268760"/>
            <a:ext cx="1949436" cy="1584176"/>
            <a:chOff x="5502884" y="2780928"/>
            <a:chExt cx="1949436" cy="1584176"/>
          </a:xfrm>
        </p:grpSpPr>
        <p:grpSp>
          <p:nvGrpSpPr>
            <p:cNvPr id="9" name="群組 88"/>
            <p:cNvGrpSpPr/>
            <p:nvPr/>
          </p:nvGrpSpPr>
          <p:grpSpPr>
            <a:xfrm>
              <a:off x="5521959" y="2780928"/>
              <a:ext cx="1930361" cy="1569006"/>
              <a:chOff x="3577743" y="1268760"/>
              <a:chExt cx="1930361" cy="1569006"/>
            </a:xfrm>
          </p:grpSpPr>
          <p:grpSp>
            <p:nvGrpSpPr>
              <p:cNvPr id="10" name="群組 80"/>
              <p:cNvGrpSpPr>
                <a:grpSpLocks/>
              </p:cNvGrpSpPr>
              <p:nvPr/>
            </p:nvGrpSpPr>
            <p:grpSpPr bwMode="auto">
              <a:xfrm>
                <a:off x="3577743" y="1484784"/>
                <a:ext cx="1800200" cy="1352982"/>
                <a:chOff x="6890111" y="4544203"/>
                <a:chExt cx="1800200" cy="1352288"/>
              </a:xfrm>
            </p:grpSpPr>
            <p:pic>
              <p:nvPicPr>
                <p:cNvPr id="114" name="Picture 13" descr="C:\Users\randychang\Desktop\Green window.gif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lum bright="-20000"/>
                </a:blip>
                <a:srcRect/>
                <a:stretch>
                  <a:fillRect/>
                </a:stretch>
              </p:blipFill>
              <p:spPr bwMode="auto">
                <a:xfrm>
                  <a:off x="6890111" y="4581128"/>
                  <a:ext cx="1800200" cy="1315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5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7236618" y="4544203"/>
                  <a:ext cx="1063625" cy="3383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91435" tIns="45717" rIns="91435" bIns="45717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alibri" pitchFamily="34" charset="0"/>
                      <a:ea typeface="+mn-ea"/>
                      <a:cs typeface="Arial" charset="0"/>
                    </a:rPr>
                    <a:t>NIM-F17A</a:t>
                  </a:r>
                  <a:endPara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113" name="Oval 21"/>
              <p:cNvSpPr>
                <a:spLocks noChangeArrowheads="1"/>
              </p:cNvSpPr>
              <p:nvPr/>
            </p:nvSpPr>
            <p:spPr bwMode="auto">
              <a:xfrm>
                <a:off x="4888979" y="1268760"/>
                <a:ext cx="619125" cy="4460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 smtClean="0">
                    <a:solidFill>
                      <a:schemeClr val="bg1"/>
                    </a:solidFill>
                    <a:latin typeface="Calibri" pitchFamily="34" charset="0"/>
                    <a:ea typeface="新細明體" pitchFamily="18" charset="-120"/>
                  </a:rPr>
                  <a:t>Q4 ‘14</a:t>
                </a:r>
                <a:endParaRPr kumimoji="0" lang="en-US" altLang="zh-TW" sz="16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10" name="Text Box 44"/>
            <p:cNvSpPr txBox="1">
              <a:spLocks noChangeArrowheads="1"/>
            </p:cNvSpPr>
            <p:nvPr/>
          </p:nvSpPr>
          <p:spPr bwMode="auto">
            <a:xfrm>
              <a:off x="5550534" y="3388930"/>
              <a:ext cx="1741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1. PCI-E Host Interfaces x 8</a:t>
              </a:r>
            </a:p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2. 10 </a:t>
              </a:r>
              <a:r>
                <a:rPr lang="en-US" altLang="zh-TW" sz="900" b="1" i="1" dirty="0" err="1" smtClean="0">
                  <a:latin typeface="Calibri" pitchFamily="34" charset="0"/>
                </a:rPr>
                <a:t>GbE</a:t>
              </a:r>
              <a:r>
                <a:rPr lang="en-US" altLang="zh-TW" sz="900" b="1" i="1" dirty="0" smtClean="0">
                  <a:latin typeface="Calibri" pitchFamily="34" charset="0"/>
                </a:rPr>
                <a:t> SFP Fiber LAN x 2~4</a:t>
              </a:r>
              <a:endParaRPr kumimoji="0" lang="en-US" altLang="zh-TW" sz="900" b="1" i="1" dirty="0">
                <a:latin typeface="Calibri" pitchFamily="34" charset="0"/>
              </a:endParaRPr>
            </a:p>
          </p:txBody>
        </p:sp>
        <p:sp>
          <p:nvSpPr>
            <p:cNvPr id="111" name="Text Box 44"/>
            <p:cNvSpPr txBox="1">
              <a:spLocks noChangeArrowheads="1"/>
            </p:cNvSpPr>
            <p:nvPr/>
          </p:nvSpPr>
          <p:spPr bwMode="auto">
            <a:xfrm>
              <a:off x="5502884" y="4060304"/>
              <a:ext cx="181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4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For FWS-8500/7500</a:t>
              </a:r>
              <a:endParaRPr kumimoji="0" lang="en-US" altLang="zh-TW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11" name="群組 90"/>
          <p:cNvGrpSpPr/>
          <p:nvPr/>
        </p:nvGrpSpPr>
        <p:grpSpPr>
          <a:xfrm>
            <a:off x="6943044" y="1268760"/>
            <a:ext cx="1949436" cy="1584176"/>
            <a:chOff x="5502884" y="2780928"/>
            <a:chExt cx="1949436" cy="1584176"/>
          </a:xfrm>
        </p:grpSpPr>
        <p:grpSp>
          <p:nvGrpSpPr>
            <p:cNvPr id="12" name="群組 88"/>
            <p:cNvGrpSpPr/>
            <p:nvPr/>
          </p:nvGrpSpPr>
          <p:grpSpPr>
            <a:xfrm>
              <a:off x="5521959" y="2780928"/>
              <a:ext cx="1930361" cy="1569006"/>
              <a:chOff x="3577743" y="1268760"/>
              <a:chExt cx="1930361" cy="1569006"/>
            </a:xfrm>
          </p:grpSpPr>
          <p:grpSp>
            <p:nvGrpSpPr>
              <p:cNvPr id="13" name="群組 80"/>
              <p:cNvGrpSpPr>
                <a:grpSpLocks/>
              </p:cNvGrpSpPr>
              <p:nvPr/>
            </p:nvGrpSpPr>
            <p:grpSpPr bwMode="auto">
              <a:xfrm>
                <a:off x="3577743" y="1484784"/>
                <a:ext cx="1800200" cy="1352982"/>
                <a:chOff x="6890111" y="4544203"/>
                <a:chExt cx="1800200" cy="1352288"/>
              </a:xfrm>
            </p:grpSpPr>
            <p:pic>
              <p:nvPicPr>
                <p:cNvPr id="122" name="Picture 13" descr="C:\Users\randychang\Desktop\Green window.gif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lum bright="-20000"/>
                </a:blip>
                <a:srcRect/>
                <a:stretch>
                  <a:fillRect/>
                </a:stretch>
              </p:blipFill>
              <p:spPr bwMode="auto">
                <a:xfrm>
                  <a:off x="6890111" y="4581128"/>
                  <a:ext cx="1800200" cy="1315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3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7236618" y="4544203"/>
                  <a:ext cx="1063625" cy="3383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91435" tIns="45717" rIns="91435" bIns="45717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alibri" pitchFamily="34" charset="0"/>
                      <a:ea typeface="+mn-ea"/>
                      <a:cs typeface="Arial" charset="0"/>
                    </a:rPr>
                    <a:t>NIM-F19A</a:t>
                  </a:r>
                  <a:endPara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121" name="Oval 21"/>
              <p:cNvSpPr>
                <a:spLocks noChangeArrowheads="1"/>
              </p:cNvSpPr>
              <p:nvPr/>
            </p:nvSpPr>
            <p:spPr bwMode="auto">
              <a:xfrm>
                <a:off x="4888979" y="1268760"/>
                <a:ext cx="619125" cy="4460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 smtClean="0">
                    <a:solidFill>
                      <a:schemeClr val="bg1"/>
                    </a:solidFill>
                    <a:latin typeface="Calibri" pitchFamily="34" charset="0"/>
                    <a:ea typeface="新細明體" pitchFamily="18" charset="-120"/>
                  </a:rPr>
                  <a:t>Q4 ‘14</a:t>
                </a:r>
                <a:endParaRPr kumimoji="0" lang="en-US" altLang="zh-TW" sz="16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18" name="Text Box 44"/>
            <p:cNvSpPr txBox="1">
              <a:spLocks noChangeArrowheads="1"/>
            </p:cNvSpPr>
            <p:nvPr/>
          </p:nvSpPr>
          <p:spPr bwMode="auto">
            <a:xfrm>
              <a:off x="5550534" y="3388930"/>
              <a:ext cx="1741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1. PCI-E Host Interfaces x 8</a:t>
              </a:r>
            </a:p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2. 40 </a:t>
              </a:r>
              <a:r>
                <a:rPr lang="en-US" altLang="zh-TW" sz="900" b="1" i="1" dirty="0" err="1" smtClean="0">
                  <a:latin typeface="Calibri" pitchFamily="34" charset="0"/>
                </a:rPr>
                <a:t>GbE</a:t>
              </a:r>
              <a:r>
                <a:rPr lang="en-US" altLang="zh-TW" sz="900" b="1" i="1" dirty="0" smtClean="0">
                  <a:latin typeface="Calibri" pitchFamily="34" charset="0"/>
                </a:rPr>
                <a:t> SFP Fiber LAN x 2</a:t>
              </a:r>
              <a:endParaRPr kumimoji="0" lang="en-US" altLang="zh-TW" sz="900" b="1" i="1" dirty="0">
                <a:latin typeface="Calibri" pitchFamily="34" charset="0"/>
              </a:endParaRP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5502884" y="4060304"/>
              <a:ext cx="181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4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For FWS-8500/7500</a:t>
              </a:r>
              <a:endParaRPr kumimoji="0" lang="en-US" altLang="zh-TW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14" name="群組 90"/>
          <p:cNvGrpSpPr/>
          <p:nvPr/>
        </p:nvGrpSpPr>
        <p:grpSpPr>
          <a:xfrm>
            <a:off x="5004048" y="2780928"/>
            <a:ext cx="1949436" cy="1584176"/>
            <a:chOff x="5502884" y="2780928"/>
            <a:chExt cx="1949436" cy="1584176"/>
          </a:xfrm>
        </p:grpSpPr>
        <p:grpSp>
          <p:nvGrpSpPr>
            <p:cNvPr id="15" name="群組 88"/>
            <p:cNvGrpSpPr/>
            <p:nvPr/>
          </p:nvGrpSpPr>
          <p:grpSpPr>
            <a:xfrm>
              <a:off x="5521959" y="2780928"/>
              <a:ext cx="1930361" cy="1569006"/>
              <a:chOff x="3577743" y="1268760"/>
              <a:chExt cx="1930361" cy="1569006"/>
            </a:xfrm>
          </p:grpSpPr>
          <p:grpSp>
            <p:nvGrpSpPr>
              <p:cNvPr id="16" name="群組 80"/>
              <p:cNvGrpSpPr>
                <a:grpSpLocks/>
              </p:cNvGrpSpPr>
              <p:nvPr/>
            </p:nvGrpSpPr>
            <p:grpSpPr bwMode="auto">
              <a:xfrm>
                <a:off x="3577743" y="1484784"/>
                <a:ext cx="1800200" cy="1352982"/>
                <a:chOff x="6890111" y="4544203"/>
                <a:chExt cx="1800200" cy="1352288"/>
              </a:xfrm>
            </p:grpSpPr>
            <p:pic>
              <p:nvPicPr>
                <p:cNvPr id="106" name="Picture 13" descr="C:\Users\randychang\Desktop\Green window.gif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lum bright="-20000"/>
                </a:blip>
                <a:srcRect/>
                <a:stretch>
                  <a:fillRect/>
                </a:stretch>
              </p:blipFill>
              <p:spPr bwMode="auto">
                <a:xfrm>
                  <a:off x="6890111" y="4581128"/>
                  <a:ext cx="1800200" cy="1315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7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7236618" y="4544203"/>
                  <a:ext cx="1063625" cy="3383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91435" tIns="45717" rIns="91435" bIns="45717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alibri" pitchFamily="34" charset="0"/>
                      <a:ea typeface="+mn-ea"/>
                      <a:cs typeface="Arial" charset="0"/>
                    </a:rPr>
                    <a:t>NIM-F11A</a:t>
                  </a:r>
                  <a:endParaRPr kumimoji="0" lang="en-US" altLang="zh-TW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itchFamily="34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105" name="Oval 21"/>
              <p:cNvSpPr>
                <a:spLocks noChangeArrowheads="1"/>
              </p:cNvSpPr>
              <p:nvPr/>
            </p:nvSpPr>
            <p:spPr bwMode="auto">
              <a:xfrm>
                <a:off x="4888979" y="1268760"/>
                <a:ext cx="619125" cy="44608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 smtClean="0">
                    <a:solidFill>
                      <a:schemeClr val="bg1"/>
                    </a:solidFill>
                    <a:latin typeface="Calibri" pitchFamily="34" charset="0"/>
                    <a:ea typeface="新細明體" pitchFamily="18" charset="-120"/>
                  </a:rPr>
                  <a:t>Q3 ‘14</a:t>
                </a:r>
                <a:endParaRPr kumimoji="0" lang="en-US" altLang="zh-TW" sz="1600" dirty="0">
                  <a:solidFill>
                    <a:schemeClr val="bg1"/>
                  </a:solidFill>
                  <a:latin typeface="Calibri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02" name="Text Box 44"/>
            <p:cNvSpPr txBox="1">
              <a:spLocks noChangeArrowheads="1"/>
            </p:cNvSpPr>
            <p:nvPr/>
          </p:nvSpPr>
          <p:spPr bwMode="auto">
            <a:xfrm>
              <a:off x="5550534" y="3388930"/>
              <a:ext cx="1741488" cy="545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1.  Dual PCI-E Host Interfaces x 4</a:t>
              </a:r>
            </a:p>
            <a:p>
              <a:pPr>
                <a:lnSpc>
                  <a:spcPts val="1200"/>
                </a:lnSpc>
              </a:pPr>
              <a:r>
                <a:rPr lang="en-US" altLang="zh-TW" sz="900" b="1" i="1" dirty="0" smtClean="0">
                  <a:latin typeface="Calibri" pitchFamily="34" charset="0"/>
                </a:rPr>
                <a:t>2. 1 </a:t>
              </a:r>
              <a:r>
                <a:rPr lang="en-US" altLang="zh-TW" sz="900" b="1" i="1" dirty="0" err="1" smtClean="0">
                  <a:latin typeface="Calibri" pitchFamily="34" charset="0"/>
                </a:rPr>
                <a:t>GbE</a:t>
              </a:r>
              <a:r>
                <a:rPr lang="en-US" altLang="zh-TW" sz="900" b="1" i="1" dirty="0" smtClean="0">
                  <a:latin typeface="Calibri" pitchFamily="34" charset="0"/>
                </a:rPr>
                <a:t> SFP Fiber LAN x 4 (max. 2 </a:t>
              </a:r>
              <a:r>
                <a:rPr lang="en-US" altLang="zh-TW" sz="900" b="1" i="1" dirty="0" err="1" smtClean="0">
                  <a:latin typeface="Calibri" pitchFamily="34" charset="0"/>
                </a:rPr>
                <a:t>paris</a:t>
              </a:r>
              <a:r>
                <a:rPr lang="en-US" altLang="zh-TW" sz="900" b="1" i="1" dirty="0" smtClean="0">
                  <a:latin typeface="Calibri" pitchFamily="34" charset="0"/>
                </a:rPr>
                <a:t> bypass</a:t>
              </a:r>
              <a:endParaRPr kumimoji="0" lang="en-US" altLang="zh-TW" sz="900" b="1" i="1" dirty="0">
                <a:latin typeface="Calibri" pitchFamily="34" charset="0"/>
              </a:endParaRPr>
            </a:p>
          </p:txBody>
        </p:sp>
        <p:sp>
          <p:nvSpPr>
            <p:cNvPr id="103" name="Text Box 44"/>
            <p:cNvSpPr txBox="1">
              <a:spLocks noChangeArrowheads="1"/>
            </p:cNvSpPr>
            <p:nvPr/>
          </p:nvSpPr>
          <p:spPr bwMode="auto">
            <a:xfrm>
              <a:off x="5502884" y="4060304"/>
              <a:ext cx="18192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4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For FWS-8500/7500</a:t>
              </a:r>
              <a:endParaRPr kumimoji="0" lang="en-US" altLang="zh-TW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73" name="Rectangle 25"/>
          <p:cNvSpPr>
            <a:spLocks noChangeArrowheads="1"/>
          </p:cNvSpPr>
          <p:nvPr/>
        </p:nvSpPr>
        <p:spPr bwMode="auto">
          <a:xfrm>
            <a:off x="8244408" y="6093296"/>
            <a:ext cx="550448" cy="3099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kumimoji="0" lang="en-US" altLang="zh-TW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Time</a:t>
            </a:r>
          </a:p>
        </p:txBody>
      </p: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937813" y="1196752"/>
            <a:ext cx="397201" cy="12961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vert270" wrap="square" lIns="90000" tIns="46800" rIns="90000" bIns="46800">
            <a:spAutoFit/>
          </a:bodyPr>
          <a:lstStyle/>
          <a:p>
            <a:r>
              <a:rPr kumimoji="0" lang="en-US" altLang="zh-TW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Model Types</a:t>
            </a:r>
          </a:p>
        </p:txBody>
      </p:sp>
      <p:grpSp>
        <p:nvGrpSpPr>
          <p:cNvPr id="17" name="群組 87"/>
          <p:cNvGrpSpPr>
            <a:grpSpLocks/>
          </p:cNvGrpSpPr>
          <p:nvPr/>
        </p:nvGrpSpPr>
        <p:grpSpPr bwMode="auto">
          <a:xfrm>
            <a:off x="971600" y="6112346"/>
            <a:ext cx="4032448" cy="276999"/>
            <a:chOff x="3110435" y="6151563"/>
            <a:chExt cx="4032447" cy="276999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110435" y="6208666"/>
              <a:ext cx="216024" cy="161425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8E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79" name="Text Box 12"/>
            <p:cNvSpPr txBox="1">
              <a:spLocks noChangeArrowheads="1"/>
            </p:cNvSpPr>
            <p:nvPr/>
          </p:nvSpPr>
          <p:spPr bwMode="auto">
            <a:xfrm>
              <a:off x="3270998" y="6151563"/>
              <a:ext cx="12584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200" b="1" dirty="0" smtClean="0">
                  <a:latin typeface="+mj-lt"/>
                </a:rPr>
                <a:t>Mass Production</a:t>
              </a:r>
              <a:endParaRPr kumimoji="0" lang="en-US" altLang="zh-TW" sz="1200" b="1" dirty="0">
                <a:latin typeface="+mj-lt"/>
              </a:endParaRPr>
            </a:p>
          </p:txBody>
        </p:sp>
        <p:sp>
          <p:nvSpPr>
            <p:cNvPr id="82" name="Rectangle 13"/>
            <p:cNvSpPr>
              <a:spLocks noChangeArrowheads="1"/>
            </p:cNvSpPr>
            <p:nvPr/>
          </p:nvSpPr>
          <p:spPr bwMode="auto">
            <a:xfrm>
              <a:off x="4509192" y="6208668"/>
              <a:ext cx="214837" cy="161424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E2B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84" name="Text Box 14"/>
            <p:cNvSpPr txBox="1">
              <a:spLocks noChangeArrowheads="1"/>
            </p:cNvSpPr>
            <p:nvPr/>
          </p:nvSpPr>
          <p:spPr bwMode="auto">
            <a:xfrm>
              <a:off x="4673477" y="6151563"/>
              <a:ext cx="1152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latin typeface="+mj-lt"/>
                </a:rPr>
                <a:t>Developing</a:t>
              </a:r>
            </a:p>
          </p:txBody>
        </p:sp>
        <p:sp>
          <p:nvSpPr>
            <p:cNvPr id="85" name="Rectangle 15"/>
            <p:cNvSpPr>
              <a:spLocks noChangeArrowheads="1"/>
            </p:cNvSpPr>
            <p:nvPr/>
          </p:nvSpPr>
          <p:spPr bwMode="auto">
            <a:xfrm>
              <a:off x="5827187" y="6208668"/>
              <a:ext cx="214837" cy="161424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E2F0B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latin typeface="Verdana" pitchFamily="34" charset="0"/>
              </a:endParaRPr>
            </a:p>
          </p:txBody>
        </p:sp>
        <p:sp>
          <p:nvSpPr>
            <p:cNvPr id="88" name="Text Box 16"/>
            <p:cNvSpPr txBox="1">
              <a:spLocks noChangeArrowheads="1"/>
            </p:cNvSpPr>
            <p:nvPr/>
          </p:nvSpPr>
          <p:spPr bwMode="auto">
            <a:xfrm>
              <a:off x="5990357" y="6151563"/>
              <a:ext cx="11525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sz="1200" b="1" dirty="0">
                  <a:latin typeface="+mj-lt"/>
                </a:rPr>
                <a:t>Planning</a:t>
              </a:r>
            </a:p>
          </p:txBody>
        </p:sp>
      </p:grpSp>
      <p:sp>
        <p:nvSpPr>
          <p:cNvPr id="64" name="標題 7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 Roadmap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altLang="zh-TW" sz="4400" b="1" dirty="0" smtClean="0">
                <a:solidFill>
                  <a:srgbClr val="002060"/>
                </a:solidFill>
              </a:rPr>
              <a:t>Network Interface Module (NIM)</a:t>
            </a:r>
            <a:endParaRPr lang="en-US" altLang="zh-TW" sz="2400" b="1" i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lvl="0">
              <a:spcBef>
                <a:spcPct val="0"/>
              </a:spcBef>
            </a:pPr>
            <a:endParaRPr lang="zh-TW" altLang="en-US" sz="4400" b="1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</a:pPr>
            <a:endParaRPr lang="zh-TW" altLang="en-US" sz="44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 Same Side Corner Rectangle 64"/>
          <p:cNvSpPr/>
          <p:nvPr/>
        </p:nvSpPr>
        <p:spPr>
          <a:xfrm rot="5400000">
            <a:off x="5764098" y="5260"/>
            <a:ext cx="237135" cy="325078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/>
              </a:gs>
              <a:gs pos="53000">
                <a:schemeClr val="tx2">
                  <a:lumMod val="89000"/>
                  <a:lumOff val="11000"/>
                </a:schemeClr>
              </a:gs>
              <a:gs pos="92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 w="9525" cap="flat" cmpd="sng" algn="ctr">
            <a:gradFill>
              <a:gsLst>
                <a:gs pos="0">
                  <a:srgbClr val="FFFFFF">
                    <a:alpha val="1000"/>
                  </a:srgbClr>
                </a:gs>
                <a:gs pos="50000">
                  <a:srgbClr val="FFFFFF">
                    <a:alpha val="51000"/>
                  </a:srgbClr>
                </a:gs>
                <a:gs pos="100000">
                  <a:srgbClr val="FFFFFF"/>
                </a:gs>
              </a:gsLst>
              <a:lin ang="162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vert270" lIns="36576" tIns="0" rIns="0" bIns="0" anchor="ctr" anchorCtr="0"/>
          <a:lstStyle/>
          <a:p>
            <a:pPr marL="319992" indent="-319992" algn="ctr" defTabSz="637762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2014</a:t>
            </a:r>
            <a:endParaRPr lang="en-US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/>
            </a:endParaRPr>
          </a:p>
        </p:txBody>
      </p:sp>
      <p:sp>
        <p:nvSpPr>
          <p:cNvPr id="71" name="Round Same Side Corner Rectangle 74"/>
          <p:cNvSpPr/>
          <p:nvPr/>
        </p:nvSpPr>
        <p:spPr>
          <a:xfrm rot="5400000">
            <a:off x="2711476" y="14559"/>
            <a:ext cx="237135" cy="325078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/>
              </a:gs>
              <a:gs pos="53000">
                <a:schemeClr val="tx2">
                  <a:lumMod val="89000"/>
                  <a:lumOff val="11000"/>
                </a:schemeClr>
              </a:gs>
              <a:gs pos="92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 w="9525" cap="flat" cmpd="sng" algn="ctr">
            <a:gradFill>
              <a:gsLst>
                <a:gs pos="0">
                  <a:srgbClr val="FFFFFF">
                    <a:alpha val="1000"/>
                  </a:srgbClr>
                </a:gs>
                <a:gs pos="50000">
                  <a:srgbClr val="FFFFFF">
                    <a:alpha val="51000"/>
                  </a:srgbClr>
                </a:gs>
                <a:gs pos="100000">
                  <a:srgbClr val="FFFFFF"/>
                </a:gs>
              </a:gsLst>
              <a:lin ang="162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vert270" lIns="36576" tIns="0" rIns="0" bIns="0" anchor="ctr" anchorCtr="0"/>
          <a:lstStyle/>
          <a:p>
            <a:pPr marL="319992" indent="-319992" algn="ctr" defTabSz="637762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2013</a:t>
            </a:r>
            <a:endParaRPr lang="en-US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/>
            </a:endParaRPr>
          </a:p>
        </p:txBody>
      </p:sp>
      <p:grpSp>
        <p:nvGrpSpPr>
          <p:cNvPr id="2" name="Group 98"/>
          <p:cNvGrpSpPr/>
          <p:nvPr/>
        </p:nvGrpSpPr>
        <p:grpSpPr>
          <a:xfrm>
            <a:off x="219385" y="2258074"/>
            <a:ext cx="923479" cy="518703"/>
            <a:chOff x="-12226" y="1238510"/>
            <a:chExt cx="982402" cy="5517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9" name="AutoShape 10"/>
            <p:cNvSpPr>
              <a:spLocks noChangeArrowheads="1"/>
            </p:cNvSpPr>
            <p:nvPr/>
          </p:nvSpPr>
          <p:spPr bwMode="auto">
            <a:xfrm>
              <a:off x="-12226" y="1238510"/>
              <a:ext cx="982402" cy="411480"/>
            </a:xfrm>
            <a:prstGeom prst="round2Same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square" lIns="0" tIns="0" rIns="0" bIns="0" anchor="ctr"/>
            <a:lstStyle/>
            <a:p>
              <a:pPr algn="ctr" defTabSz="9126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+mn-cs"/>
                </a:rPr>
                <a:t>Comms</a:t>
              </a:r>
            </a:p>
            <a:p>
              <a:pPr algn="ctr" defTabSz="9126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+mn-cs"/>
                </a:rPr>
                <a:t>Performance</a:t>
              </a:r>
            </a:p>
          </p:txBody>
        </p:sp>
        <p:pic>
          <p:nvPicPr>
            <p:cNvPr id="82" name="Picture 10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26" y="1649990"/>
              <a:ext cx="982402" cy="140319"/>
            </a:xfrm>
            <a:prstGeom prst="rect">
              <a:avLst/>
            </a:prstGeom>
          </p:spPr>
        </p:pic>
      </p:grpSp>
      <p:grpSp>
        <p:nvGrpSpPr>
          <p:cNvPr id="3" name="群組 158"/>
          <p:cNvGrpSpPr/>
          <p:nvPr/>
        </p:nvGrpSpPr>
        <p:grpSpPr>
          <a:xfrm>
            <a:off x="1204653" y="1988840"/>
            <a:ext cx="6303404" cy="787937"/>
            <a:chOff x="1204653" y="1988840"/>
            <a:chExt cx="6303404" cy="787937"/>
          </a:xfrm>
        </p:grpSpPr>
        <p:sp>
          <p:nvSpPr>
            <p:cNvPr id="103" name="Freeform 83"/>
            <p:cNvSpPr/>
            <p:nvPr/>
          </p:nvSpPr>
          <p:spPr>
            <a:xfrm>
              <a:off x="1204653" y="1988841"/>
              <a:ext cx="2507035" cy="214890"/>
            </a:xfrm>
            <a:custGeom>
              <a:avLst/>
              <a:gdLst>
                <a:gd name="connsiteX0" fmla="*/ 0 w 2721453"/>
                <a:gd name="connsiteY0" fmla="*/ 0 h 259960"/>
                <a:gd name="connsiteX1" fmla="*/ 2721453 w 2721453"/>
                <a:gd name="connsiteY1" fmla="*/ 0 h 259960"/>
                <a:gd name="connsiteX2" fmla="*/ 2721453 w 2721453"/>
                <a:gd name="connsiteY2" fmla="*/ 259960 h 259960"/>
                <a:gd name="connsiteX3" fmla="*/ 0 w 2721453"/>
                <a:gd name="connsiteY3" fmla="*/ 259960 h 259960"/>
                <a:gd name="connsiteX4" fmla="*/ 0 w 2721453"/>
                <a:gd name="connsiteY4" fmla="*/ 0 h 25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53" h="259960">
                  <a:moveTo>
                    <a:pt x="0" y="0"/>
                  </a:moveTo>
                  <a:lnTo>
                    <a:pt x="2721453" y="0"/>
                  </a:lnTo>
                  <a:lnTo>
                    <a:pt x="2721453" y="259960"/>
                  </a:lnTo>
                  <a:lnTo>
                    <a:pt x="0" y="259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Crystal Forest Server </a:t>
              </a:r>
            </a:p>
          </p:txBody>
        </p:sp>
        <p:sp>
          <p:nvSpPr>
            <p:cNvPr id="104" name="Freeform 84"/>
            <p:cNvSpPr/>
            <p:nvPr/>
          </p:nvSpPr>
          <p:spPr>
            <a:xfrm>
              <a:off x="1204653" y="2202856"/>
              <a:ext cx="1625391" cy="315195"/>
            </a:xfrm>
            <a:custGeom>
              <a:avLst/>
              <a:gdLst>
                <a:gd name="connsiteX0" fmla="*/ 0 w 1360726"/>
                <a:gd name="connsiteY0" fmla="*/ 0 h 545916"/>
                <a:gd name="connsiteX1" fmla="*/ 1360726 w 1360726"/>
                <a:gd name="connsiteY1" fmla="*/ 0 h 545916"/>
                <a:gd name="connsiteX2" fmla="*/ 1360726 w 1360726"/>
                <a:gd name="connsiteY2" fmla="*/ 545916 h 545916"/>
                <a:gd name="connsiteX3" fmla="*/ 0 w 1360726"/>
                <a:gd name="connsiteY3" fmla="*/ 545916 h 545916"/>
                <a:gd name="connsiteX4" fmla="*/ 0 w 1360726"/>
                <a:gd name="connsiteY4" fmla="*/ 0 h 545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726" h="545916">
                  <a:moveTo>
                    <a:pt x="0" y="0"/>
                  </a:moveTo>
                  <a:lnTo>
                    <a:pt x="1360726" y="0"/>
                  </a:lnTo>
                  <a:lnTo>
                    <a:pt x="1360726" y="545916"/>
                  </a:lnTo>
                  <a:lnTo>
                    <a:pt x="0" y="545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46"/>
            </a:solidFill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Sandy Bridge EP/EN (LGA)</a:t>
              </a:r>
            </a:p>
          </p:txBody>
        </p:sp>
        <p:sp>
          <p:nvSpPr>
            <p:cNvPr id="105" name="Freeform 85"/>
            <p:cNvSpPr/>
            <p:nvPr/>
          </p:nvSpPr>
          <p:spPr>
            <a:xfrm>
              <a:off x="2830045" y="2202856"/>
              <a:ext cx="2672381" cy="315194"/>
            </a:xfrm>
            <a:custGeom>
              <a:avLst/>
              <a:gdLst>
                <a:gd name="connsiteX0" fmla="*/ 0 w 1415625"/>
                <a:gd name="connsiteY0" fmla="*/ 0 h 522675"/>
                <a:gd name="connsiteX1" fmla="*/ 1415625 w 1415625"/>
                <a:gd name="connsiteY1" fmla="*/ 0 h 522675"/>
                <a:gd name="connsiteX2" fmla="*/ 1415625 w 1415625"/>
                <a:gd name="connsiteY2" fmla="*/ 522675 h 522675"/>
                <a:gd name="connsiteX3" fmla="*/ 0 w 1415625"/>
                <a:gd name="connsiteY3" fmla="*/ 522675 h 522675"/>
                <a:gd name="connsiteX4" fmla="*/ 0 w 1415625"/>
                <a:gd name="connsiteY4" fmla="*/ 0 h 52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625" h="522675">
                  <a:moveTo>
                    <a:pt x="0" y="0"/>
                  </a:moveTo>
                  <a:lnTo>
                    <a:pt x="1415625" y="0"/>
                  </a:lnTo>
                  <a:lnTo>
                    <a:pt x="1415625" y="522675"/>
                  </a:lnTo>
                  <a:lnTo>
                    <a:pt x="0" y="522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Ivy Bridge EP/EN (LGA)</a:t>
              </a:r>
            </a:p>
          </p:txBody>
        </p:sp>
        <p:sp>
          <p:nvSpPr>
            <p:cNvPr id="106" name="Freeform 86"/>
            <p:cNvSpPr/>
            <p:nvPr/>
          </p:nvSpPr>
          <p:spPr>
            <a:xfrm>
              <a:off x="1204653" y="2518050"/>
              <a:ext cx="2507035" cy="258726"/>
            </a:xfrm>
            <a:custGeom>
              <a:avLst/>
              <a:gdLst>
                <a:gd name="connsiteX0" fmla="*/ 0 w 2721453"/>
                <a:gd name="connsiteY0" fmla="*/ 0 h 259960"/>
                <a:gd name="connsiteX1" fmla="*/ 2721453 w 2721453"/>
                <a:gd name="connsiteY1" fmla="*/ 0 h 259960"/>
                <a:gd name="connsiteX2" fmla="*/ 2721453 w 2721453"/>
                <a:gd name="connsiteY2" fmla="*/ 259960 h 259960"/>
                <a:gd name="connsiteX3" fmla="*/ 0 w 2721453"/>
                <a:gd name="connsiteY3" fmla="*/ 259960 h 259960"/>
                <a:gd name="connsiteX4" fmla="*/ 0 w 2721453"/>
                <a:gd name="connsiteY4" fmla="*/ 0 h 25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53" h="259960">
                  <a:moveTo>
                    <a:pt x="0" y="0"/>
                  </a:moveTo>
                  <a:lnTo>
                    <a:pt x="2721453" y="0"/>
                  </a:lnTo>
                  <a:lnTo>
                    <a:pt x="2721453" y="259960"/>
                  </a:lnTo>
                  <a:lnTo>
                    <a:pt x="0" y="259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Cave Creek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  <p:sp>
          <p:nvSpPr>
            <p:cNvPr id="110" name="Freeform 51"/>
            <p:cNvSpPr/>
            <p:nvPr/>
          </p:nvSpPr>
          <p:spPr>
            <a:xfrm>
              <a:off x="3711688" y="2521059"/>
              <a:ext cx="3796369" cy="255718"/>
            </a:xfrm>
            <a:custGeom>
              <a:avLst/>
              <a:gdLst>
                <a:gd name="connsiteX0" fmla="*/ 0 w 2721453"/>
                <a:gd name="connsiteY0" fmla="*/ 0 h 259960"/>
                <a:gd name="connsiteX1" fmla="*/ 2721453 w 2721453"/>
                <a:gd name="connsiteY1" fmla="*/ 0 h 259960"/>
                <a:gd name="connsiteX2" fmla="*/ 2721453 w 2721453"/>
                <a:gd name="connsiteY2" fmla="*/ 259960 h 259960"/>
                <a:gd name="connsiteX3" fmla="*/ 0 w 2721453"/>
                <a:gd name="connsiteY3" fmla="*/ 259960 h 259960"/>
                <a:gd name="connsiteX4" fmla="*/ 0 w 2721453"/>
                <a:gd name="connsiteY4" fmla="*/ 0 h 25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53" h="259960">
                  <a:moveTo>
                    <a:pt x="0" y="0"/>
                  </a:moveTo>
                  <a:lnTo>
                    <a:pt x="2721453" y="0"/>
                  </a:lnTo>
                  <a:lnTo>
                    <a:pt x="2721453" y="259960"/>
                  </a:lnTo>
                  <a:lnTo>
                    <a:pt x="0" y="259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Coleto Creek</a:t>
              </a:r>
            </a:p>
          </p:txBody>
        </p:sp>
        <p:sp>
          <p:nvSpPr>
            <p:cNvPr id="111" name="Freeform 57"/>
            <p:cNvSpPr/>
            <p:nvPr/>
          </p:nvSpPr>
          <p:spPr>
            <a:xfrm>
              <a:off x="5502427" y="2206741"/>
              <a:ext cx="2005630" cy="316592"/>
            </a:xfrm>
            <a:custGeom>
              <a:avLst/>
              <a:gdLst>
                <a:gd name="connsiteX0" fmla="*/ 0 w 2831251"/>
                <a:gd name="connsiteY0" fmla="*/ 0 h 248893"/>
                <a:gd name="connsiteX1" fmla="*/ 2831251 w 2831251"/>
                <a:gd name="connsiteY1" fmla="*/ 0 h 248893"/>
                <a:gd name="connsiteX2" fmla="*/ 2831251 w 2831251"/>
                <a:gd name="connsiteY2" fmla="*/ 248893 h 248893"/>
                <a:gd name="connsiteX3" fmla="*/ 0 w 2831251"/>
                <a:gd name="connsiteY3" fmla="*/ 248893 h 248893"/>
                <a:gd name="connsiteX4" fmla="*/ 0 w 2831251"/>
                <a:gd name="connsiteY4" fmla="*/ 0 h 24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1251" h="248893">
                  <a:moveTo>
                    <a:pt x="0" y="0"/>
                  </a:moveTo>
                  <a:lnTo>
                    <a:pt x="2831251" y="0"/>
                  </a:lnTo>
                  <a:lnTo>
                    <a:pt x="2831251" y="248893"/>
                  </a:lnTo>
                  <a:lnTo>
                    <a:pt x="0" y="2488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Haswell EP/EN </a:t>
              </a:r>
              <a:r>
                <a:rPr lang="en-US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(LGA)</a:t>
              </a:r>
            </a:p>
          </p:txBody>
        </p:sp>
        <p:sp>
          <p:nvSpPr>
            <p:cNvPr id="112" name="Freeform 58"/>
            <p:cNvSpPr/>
            <p:nvPr/>
          </p:nvSpPr>
          <p:spPr>
            <a:xfrm>
              <a:off x="3711689" y="1988842"/>
              <a:ext cx="1790738" cy="214015"/>
            </a:xfrm>
            <a:custGeom>
              <a:avLst/>
              <a:gdLst>
                <a:gd name="connsiteX0" fmla="*/ 0 w 2721453"/>
                <a:gd name="connsiteY0" fmla="*/ 0 h 259960"/>
                <a:gd name="connsiteX1" fmla="*/ 2721453 w 2721453"/>
                <a:gd name="connsiteY1" fmla="*/ 0 h 259960"/>
                <a:gd name="connsiteX2" fmla="*/ 2721453 w 2721453"/>
                <a:gd name="connsiteY2" fmla="*/ 259960 h 259960"/>
                <a:gd name="connsiteX3" fmla="*/ 0 w 2721453"/>
                <a:gd name="connsiteY3" fmla="*/ 259960 h 259960"/>
                <a:gd name="connsiteX4" fmla="*/ 0 w 2721453"/>
                <a:gd name="connsiteY4" fmla="*/ 0 h 25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453" h="259960">
                  <a:moveTo>
                    <a:pt x="0" y="0"/>
                  </a:moveTo>
                  <a:lnTo>
                    <a:pt x="2721453" y="0"/>
                  </a:lnTo>
                  <a:lnTo>
                    <a:pt x="2721453" y="259960"/>
                  </a:lnTo>
                  <a:lnTo>
                    <a:pt x="0" y="259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05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Highland Forest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113" name="Freeform 56"/>
            <p:cNvSpPr/>
            <p:nvPr/>
          </p:nvSpPr>
          <p:spPr>
            <a:xfrm>
              <a:off x="5502427" y="1988840"/>
              <a:ext cx="2005630" cy="217902"/>
            </a:xfrm>
            <a:custGeom>
              <a:avLst/>
              <a:gdLst>
                <a:gd name="connsiteX0" fmla="*/ 0 w 2831251"/>
                <a:gd name="connsiteY0" fmla="*/ 0 h 248893"/>
                <a:gd name="connsiteX1" fmla="*/ 2831251 w 2831251"/>
                <a:gd name="connsiteY1" fmla="*/ 0 h 248893"/>
                <a:gd name="connsiteX2" fmla="*/ 2831251 w 2831251"/>
                <a:gd name="connsiteY2" fmla="*/ 248893 h 248893"/>
                <a:gd name="connsiteX3" fmla="*/ 0 w 2831251"/>
                <a:gd name="connsiteY3" fmla="*/ 248893 h 248893"/>
                <a:gd name="connsiteX4" fmla="*/ 0 w 2831251"/>
                <a:gd name="connsiteY4" fmla="*/ 0 h 24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1251" h="248893">
                  <a:moveTo>
                    <a:pt x="0" y="0"/>
                  </a:moveTo>
                  <a:lnTo>
                    <a:pt x="2831251" y="0"/>
                  </a:lnTo>
                  <a:lnTo>
                    <a:pt x="2831251" y="248893"/>
                  </a:lnTo>
                  <a:lnTo>
                    <a:pt x="0" y="2488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River Forest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</p:grpSp>
      <p:grpSp>
        <p:nvGrpSpPr>
          <p:cNvPr id="4" name="Group 104"/>
          <p:cNvGrpSpPr/>
          <p:nvPr/>
        </p:nvGrpSpPr>
        <p:grpSpPr>
          <a:xfrm>
            <a:off x="219385" y="4856187"/>
            <a:ext cx="923479" cy="515733"/>
            <a:chOff x="-12226" y="1386840"/>
            <a:chExt cx="982402" cy="54864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7" name="AutoShape 10"/>
            <p:cNvSpPr>
              <a:spLocks noChangeArrowheads="1"/>
            </p:cNvSpPr>
            <p:nvPr/>
          </p:nvSpPr>
          <p:spPr bwMode="auto">
            <a:xfrm>
              <a:off x="-12226" y="1386840"/>
              <a:ext cx="982402" cy="411480"/>
            </a:xfrm>
            <a:prstGeom prst="round2Same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26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+mn-cs"/>
                </a:rPr>
                <a:t>Comms</a:t>
              </a:r>
            </a:p>
            <a:p>
              <a:pPr algn="ctr" defTabSz="9126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+mn-cs"/>
                </a:rPr>
                <a:t>Entry</a:t>
              </a:r>
            </a:p>
          </p:txBody>
        </p:sp>
        <p:pic>
          <p:nvPicPr>
            <p:cNvPr id="88" name="Picture 106"/>
            <p:cNvPicPr preferRelativeResize="0"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26" y="1798320"/>
              <a:ext cx="982402" cy="137160"/>
            </a:xfrm>
            <a:prstGeom prst="rect">
              <a:avLst/>
            </a:prstGeom>
          </p:spPr>
        </p:pic>
      </p:grpSp>
      <p:grpSp>
        <p:nvGrpSpPr>
          <p:cNvPr id="5" name="群組 156"/>
          <p:cNvGrpSpPr/>
          <p:nvPr/>
        </p:nvGrpSpPr>
        <p:grpSpPr>
          <a:xfrm>
            <a:off x="1204653" y="4581128"/>
            <a:ext cx="6299832" cy="790792"/>
            <a:chOff x="1257095" y="4581128"/>
            <a:chExt cx="6299832" cy="790792"/>
          </a:xfrm>
        </p:grpSpPr>
        <p:sp>
          <p:nvSpPr>
            <p:cNvPr id="69" name="Freeform 70"/>
            <p:cNvSpPr/>
            <p:nvPr/>
          </p:nvSpPr>
          <p:spPr>
            <a:xfrm>
              <a:off x="3760560" y="4581128"/>
              <a:ext cx="3796367" cy="790792"/>
            </a:xfrm>
            <a:custGeom>
              <a:avLst/>
              <a:gdLst>
                <a:gd name="connsiteX0" fmla="*/ 0 w 1741546"/>
                <a:gd name="connsiteY0" fmla="*/ 0 h 263651"/>
                <a:gd name="connsiteX1" fmla="*/ 1741546 w 1741546"/>
                <a:gd name="connsiteY1" fmla="*/ 0 h 263651"/>
                <a:gd name="connsiteX2" fmla="*/ 1741546 w 1741546"/>
                <a:gd name="connsiteY2" fmla="*/ 263651 h 263651"/>
                <a:gd name="connsiteX3" fmla="*/ 0 w 1741546"/>
                <a:gd name="connsiteY3" fmla="*/ 263651 h 263651"/>
                <a:gd name="connsiteX4" fmla="*/ 0 w 1741546"/>
                <a:gd name="connsiteY4" fmla="*/ 0 h 2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263651">
                  <a:moveTo>
                    <a:pt x="0" y="0"/>
                  </a:moveTo>
                  <a:lnTo>
                    <a:pt x="1741546" y="0"/>
                  </a:lnTo>
                  <a:lnTo>
                    <a:pt x="1741546" y="263651"/>
                  </a:lnTo>
                  <a:lnTo>
                    <a:pt x="0" y="263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66656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Rangeley </a:t>
              </a:r>
              <a:r>
                <a:rPr lang="en-US" sz="1400" b="1" i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{</a:t>
              </a:r>
              <a:r>
                <a:rPr lang="en-US" sz="1400" b="1" i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Silvermont</a:t>
              </a:r>
              <a:r>
                <a:rPr lang="en-US" sz="1400" b="1" i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Core} </a:t>
              </a:r>
              <a:r>
                <a:rPr lang="en-US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SOC (BGA)</a:t>
              </a:r>
            </a:p>
          </p:txBody>
        </p:sp>
        <p:sp>
          <p:nvSpPr>
            <p:cNvPr id="114" name="Freeform 59"/>
            <p:cNvSpPr/>
            <p:nvPr/>
          </p:nvSpPr>
          <p:spPr>
            <a:xfrm>
              <a:off x="1257096" y="4796019"/>
              <a:ext cx="2503464" cy="318035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C46"/>
            </a:solidFill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Gladden </a:t>
              </a:r>
              <a:r>
                <a:rPr lang="en-US" sz="1400" b="1" i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{SNB}</a:t>
              </a: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 1C (BGA)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  <p:sp>
          <p:nvSpPr>
            <p:cNvPr id="115" name="Freeform 61"/>
            <p:cNvSpPr/>
            <p:nvPr/>
          </p:nvSpPr>
          <p:spPr>
            <a:xfrm>
              <a:off x="1257095" y="5114737"/>
              <a:ext cx="2503463" cy="257183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Cave </a:t>
              </a:r>
              <a:r>
                <a:rPr lang="en-US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Creek</a:t>
              </a:r>
            </a:p>
          </p:txBody>
        </p:sp>
        <p:sp>
          <p:nvSpPr>
            <p:cNvPr id="116" name="Freeform 62"/>
            <p:cNvSpPr/>
            <p:nvPr/>
          </p:nvSpPr>
          <p:spPr>
            <a:xfrm>
              <a:off x="1257097" y="4581128"/>
              <a:ext cx="2503463" cy="214889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Crystal Forest Gladden </a:t>
              </a:r>
            </a:p>
          </p:txBody>
        </p:sp>
      </p:grpSp>
      <p:grpSp>
        <p:nvGrpSpPr>
          <p:cNvPr id="6" name="群組 133"/>
          <p:cNvGrpSpPr/>
          <p:nvPr/>
        </p:nvGrpSpPr>
        <p:grpSpPr>
          <a:xfrm>
            <a:off x="1204653" y="2979002"/>
            <a:ext cx="6293005" cy="672609"/>
            <a:chOff x="1231323" y="2979002"/>
            <a:chExt cx="6708012" cy="672609"/>
          </a:xfrm>
        </p:grpSpPr>
        <p:sp>
          <p:nvSpPr>
            <p:cNvPr id="126" name="Freeform 109"/>
            <p:cNvSpPr/>
            <p:nvPr/>
          </p:nvSpPr>
          <p:spPr>
            <a:xfrm>
              <a:off x="1231323" y="3205098"/>
              <a:ext cx="6706237" cy="225533"/>
            </a:xfrm>
            <a:custGeom>
              <a:avLst/>
              <a:gdLst>
                <a:gd name="connsiteX0" fmla="*/ 0 w 1415625"/>
                <a:gd name="connsiteY0" fmla="*/ 0 h 522675"/>
                <a:gd name="connsiteX1" fmla="*/ 1415625 w 1415625"/>
                <a:gd name="connsiteY1" fmla="*/ 0 h 522675"/>
                <a:gd name="connsiteX2" fmla="*/ 1415625 w 1415625"/>
                <a:gd name="connsiteY2" fmla="*/ 522675 h 522675"/>
                <a:gd name="connsiteX3" fmla="*/ 0 w 1415625"/>
                <a:gd name="connsiteY3" fmla="*/ 522675 h 522675"/>
                <a:gd name="connsiteX4" fmla="*/ 0 w 1415625"/>
                <a:gd name="connsiteY4" fmla="*/ 0 h 52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625" h="522675">
                  <a:moveTo>
                    <a:pt x="0" y="0"/>
                  </a:moveTo>
                  <a:lnTo>
                    <a:pt x="1415625" y="0"/>
                  </a:lnTo>
                  <a:lnTo>
                    <a:pt x="1415625" y="522675"/>
                  </a:lnTo>
                  <a:lnTo>
                    <a:pt x="0" y="522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solidFill>
                <a:schemeClr val="tx1"/>
              </a:solidFill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4</a:t>
              </a:r>
              <a:r>
                <a:rPr lang="en-US" sz="1400" b="1" kern="0" baseline="30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th</a:t>
              </a:r>
              <a:r>
                <a:rPr lang="en-US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 </a:t>
              </a:r>
              <a:r>
                <a:rPr lang="en-US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g</a:t>
              </a:r>
              <a:r>
                <a:rPr lang="en-US" sz="14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en Intel® Xeon and Dual Core Processors (LGA</a:t>
              </a:r>
              <a:r>
                <a:rPr lang="en-US" sz="1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)</a:t>
              </a:r>
            </a:p>
          </p:txBody>
        </p:sp>
        <p:sp>
          <p:nvSpPr>
            <p:cNvPr id="127" name="Freeform 110"/>
            <p:cNvSpPr/>
            <p:nvPr/>
          </p:nvSpPr>
          <p:spPr>
            <a:xfrm>
              <a:off x="1231964" y="3429000"/>
              <a:ext cx="6707370" cy="222611"/>
            </a:xfrm>
            <a:custGeom>
              <a:avLst/>
              <a:gdLst>
                <a:gd name="connsiteX0" fmla="*/ 0 w 1415625"/>
                <a:gd name="connsiteY0" fmla="*/ 0 h 522675"/>
                <a:gd name="connsiteX1" fmla="*/ 1415625 w 1415625"/>
                <a:gd name="connsiteY1" fmla="*/ 0 h 522675"/>
                <a:gd name="connsiteX2" fmla="*/ 1415625 w 1415625"/>
                <a:gd name="connsiteY2" fmla="*/ 522675 h 522675"/>
                <a:gd name="connsiteX3" fmla="*/ 0 w 1415625"/>
                <a:gd name="connsiteY3" fmla="*/ 522675 h 522675"/>
                <a:gd name="connsiteX4" fmla="*/ 0 w 1415625"/>
                <a:gd name="connsiteY4" fmla="*/ 0 h 52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625" h="522675">
                  <a:moveTo>
                    <a:pt x="0" y="0"/>
                  </a:moveTo>
                  <a:lnTo>
                    <a:pt x="1415625" y="0"/>
                  </a:lnTo>
                  <a:lnTo>
                    <a:pt x="1415625" y="522675"/>
                  </a:lnTo>
                  <a:lnTo>
                    <a:pt x="0" y="522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C226 Chipset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  <p:sp>
          <p:nvSpPr>
            <p:cNvPr id="128" name="Freeform 115"/>
            <p:cNvSpPr/>
            <p:nvPr/>
          </p:nvSpPr>
          <p:spPr>
            <a:xfrm>
              <a:off x="1231963" y="2979002"/>
              <a:ext cx="6707372" cy="233893"/>
            </a:xfrm>
            <a:custGeom>
              <a:avLst/>
              <a:gdLst>
                <a:gd name="connsiteX0" fmla="*/ 0 w 2831251"/>
                <a:gd name="connsiteY0" fmla="*/ 0 h 248893"/>
                <a:gd name="connsiteX1" fmla="*/ 2831251 w 2831251"/>
                <a:gd name="connsiteY1" fmla="*/ 0 h 248893"/>
                <a:gd name="connsiteX2" fmla="*/ 2831251 w 2831251"/>
                <a:gd name="connsiteY2" fmla="*/ 248893 h 248893"/>
                <a:gd name="connsiteX3" fmla="*/ 0 w 2831251"/>
                <a:gd name="connsiteY3" fmla="*/ 248893 h 248893"/>
                <a:gd name="connsiteX4" fmla="*/ 0 w 2831251"/>
                <a:gd name="connsiteY4" fmla="*/ 0 h 24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1251" h="248893">
                  <a:moveTo>
                    <a:pt x="0" y="0"/>
                  </a:moveTo>
                  <a:lnTo>
                    <a:pt x="2831251" y="0"/>
                  </a:lnTo>
                  <a:lnTo>
                    <a:pt x="2831251" y="248893"/>
                  </a:lnTo>
                  <a:lnTo>
                    <a:pt x="0" y="2488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Haswell</a:t>
              </a: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 Workstation Platform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</p:grpSp>
      <p:grpSp>
        <p:nvGrpSpPr>
          <p:cNvPr id="7" name="Group 116"/>
          <p:cNvGrpSpPr/>
          <p:nvPr/>
        </p:nvGrpSpPr>
        <p:grpSpPr>
          <a:xfrm>
            <a:off x="160462" y="3099515"/>
            <a:ext cx="982402" cy="552096"/>
            <a:chOff x="-12226" y="1383384"/>
            <a:chExt cx="982402" cy="552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2" name="AutoShape 10"/>
            <p:cNvSpPr>
              <a:spLocks noChangeArrowheads="1"/>
            </p:cNvSpPr>
            <p:nvPr/>
          </p:nvSpPr>
          <p:spPr bwMode="auto">
            <a:xfrm>
              <a:off x="-12226" y="1383384"/>
              <a:ext cx="982402" cy="414935"/>
            </a:xfrm>
            <a:prstGeom prst="round2Same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26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chemeClr val="bg1"/>
                  </a:solidFill>
                  <a:latin typeface="Calibri" pitchFamily="34" charset="0"/>
                  <a:cs typeface="+mn-cs"/>
                </a:rPr>
                <a:t>I/O Intensive</a:t>
              </a:r>
            </a:p>
          </p:txBody>
        </p:sp>
        <p:pic>
          <p:nvPicPr>
            <p:cNvPr id="133" name="Picture 32"/>
            <p:cNvPicPr preferRelativeResize="0"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26" y="1798320"/>
              <a:ext cx="982402" cy="137160"/>
            </a:xfrm>
            <a:prstGeom prst="rect">
              <a:avLst/>
            </a:prstGeom>
          </p:spPr>
        </p:pic>
      </p:grpSp>
      <p:grpSp>
        <p:nvGrpSpPr>
          <p:cNvPr id="8" name="群組 157"/>
          <p:cNvGrpSpPr/>
          <p:nvPr/>
        </p:nvGrpSpPr>
        <p:grpSpPr>
          <a:xfrm>
            <a:off x="1204653" y="3759354"/>
            <a:ext cx="6278285" cy="677755"/>
            <a:chOff x="1246043" y="3759354"/>
            <a:chExt cx="6278285" cy="677755"/>
          </a:xfrm>
        </p:grpSpPr>
        <p:sp>
          <p:nvSpPr>
            <p:cNvPr id="135" name="Freeform 59"/>
            <p:cNvSpPr/>
            <p:nvPr/>
          </p:nvSpPr>
          <p:spPr>
            <a:xfrm>
              <a:off x="1246043" y="3987956"/>
              <a:ext cx="6278285" cy="246887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4</a:t>
              </a:r>
              <a:r>
                <a:rPr lang="en-US" sz="1400" b="1" kern="0" baseline="30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th</a:t>
              </a: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 gen Intel® Pentium® and Celeron Processors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  <p:sp>
          <p:nvSpPr>
            <p:cNvPr id="136" name="Freeform 61"/>
            <p:cNvSpPr/>
            <p:nvPr/>
          </p:nvSpPr>
          <p:spPr>
            <a:xfrm>
              <a:off x="1246043" y="4235570"/>
              <a:ext cx="6278281" cy="201539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H81 Chipset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  <p:sp>
          <p:nvSpPr>
            <p:cNvPr id="137" name="Freeform 62"/>
            <p:cNvSpPr/>
            <p:nvPr/>
          </p:nvSpPr>
          <p:spPr>
            <a:xfrm>
              <a:off x="1246043" y="3759354"/>
              <a:ext cx="6278283" cy="228600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Haswell</a:t>
              </a: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 Value Platform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</p:grpSp>
      <p:grpSp>
        <p:nvGrpSpPr>
          <p:cNvPr id="9" name="Group 116"/>
          <p:cNvGrpSpPr/>
          <p:nvPr/>
        </p:nvGrpSpPr>
        <p:grpSpPr>
          <a:xfrm>
            <a:off x="160462" y="3885013"/>
            <a:ext cx="982402" cy="552096"/>
            <a:chOff x="-12226" y="1383384"/>
            <a:chExt cx="982402" cy="552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5" name="AutoShape 10"/>
            <p:cNvSpPr>
              <a:spLocks noChangeArrowheads="1"/>
            </p:cNvSpPr>
            <p:nvPr/>
          </p:nvSpPr>
          <p:spPr bwMode="auto">
            <a:xfrm>
              <a:off x="-12226" y="1383384"/>
              <a:ext cx="982402" cy="414935"/>
            </a:xfrm>
            <a:prstGeom prst="round2Same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26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chemeClr val="bg1"/>
                  </a:solidFill>
                  <a:latin typeface="Calibri" pitchFamily="34" charset="0"/>
                  <a:cs typeface="+mn-cs"/>
                </a:rPr>
                <a:t>Value</a:t>
              </a:r>
            </a:p>
          </p:txBody>
        </p:sp>
        <p:pic>
          <p:nvPicPr>
            <p:cNvPr id="146" name="Picture 38"/>
            <p:cNvPicPr preferRelativeResize="0"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26" y="1798320"/>
              <a:ext cx="982402" cy="137160"/>
            </a:xfrm>
            <a:prstGeom prst="rect">
              <a:avLst/>
            </a:prstGeom>
          </p:spPr>
        </p:pic>
      </p:grpSp>
      <p:grpSp>
        <p:nvGrpSpPr>
          <p:cNvPr id="10" name="群組 159"/>
          <p:cNvGrpSpPr/>
          <p:nvPr/>
        </p:nvGrpSpPr>
        <p:grpSpPr>
          <a:xfrm>
            <a:off x="1204653" y="5628057"/>
            <a:ext cx="6309959" cy="475489"/>
            <a:chOff x="1286377" y="5628057"/>
            <a:chExt cx="6309959" cy="475489"/>
          </a:xfrm>
        </p:grpSpPr>
        <p:sp>
          <p:nvSpPr>
            <p:cNvPr id="139" name="Freeform 141"/>
            <p:cNvSpPr/>
            <p:nvPr/>
          </p:nvSpPr>
          <p:spPr>
            <a:xfrm>
              <a:off x="1286377" y="5856659"/>
              <a:ext cx="6309959" cy="246887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+mn-cs"/>
                </a:rPr>
                <a:t>Intel® Celeron™ Processor J1920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  <p:sp>
          <p:nvSpPr>
            <p:cNvPr id="140" name="Freeform 143"/>
            <p:cNvSpPr/>
            <p:nvPr/>
          </p:nvSpPr>
          <p:spPr>
            <a:xfrm>
              <a:off x="1286379" y="5628057"/>
              <a:ext cx="6309956" cy="228600"/>
            </a:xfrm>
            <a:custGeom>
              <a:avLst/>
              <a:gdLst>
                <a:gd name="connsiteX0" fmla="*/ 0 w 1741546"/>
                <a:gd name="connsiteY0" fmla="*/ 0 h 553667"/>
                <a:gd name="connsiteX1" fmla="*/ 1741546 w 1741546"/>
                <a:gd name="connsiteY1" fmla="*/ 0 h 553667"/>
                <a:gd name="connsiteX2" fmla="*/ 1741546 w 1741546"/>
                <a:gd name="connsiteY2" fmla="*/ 553667 h 553667"/>
                <a:gd name="connsiteX3" fmla="*/ 0 w 1741546"/>
                <a:gd name="connsiteY3" fmla="*/ 553667 h 553667"/>
                <a:gd name="connsiteX4" fmla="*/ 0 w 1741546"/>
                <a:gd name="connsiteY4" fmla="*/ 0 h 55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546" h="553667">
                  <a:moveTo>
                    <a:pt x="0" y="0"/>
                  </a:moveTo>
                  <a:lnTo>
                    <a:pt x="1741546" y="0"/>
                  </a:lnTo>
                  <a:lnTo>
                    <a:pt x="1741546" y="553667"/>
                  </a:lnTo>
                  <a:lnTo>
                    <a:pt x="0" y="553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spcFirstLastPara="0" vert="horz" wrap="square" lIns="41904" tIns="41904" rIns="41904" bIns="41904" numCol="1" spcCol="1270" anchor="ctr" anchorCtr="0">
              <a:noAutofit/>
            </a:bodyPr>
            <a:lstStyle/>
            <a:p>
              <a:pPr algn="ctr" defTabSz="488878" fontAlgn="auto">
                <a:spcBef>
                  <a:spcPts val="0"/>
                </a:spcBef>
                <a:spcAft>
                  <a:spcPct val="35000"/>
                </a:spcAft>
              </a:pPr>
              <a:r>
                <a:rPr lang="en-US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+mn-cs"/>
                </a:rPr>
                <a:t>Bay Trail Platform</a:t>
              </a:r>
              <a:endParaRPr lang="en-US" sz="1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</p:grpSp>
      <p:grpSp>
        <p:nvGrpSpPr>
          <p:cNvPr id="11" name="Group 116"/>
          <p:cNvGrpSpPr/>
          <p:nvPr/>
        </p:nvGrpSpPr>
        <p:grpSpPr>
          <a:xfrm>
            <a:off x="160462" y="5559478"/>
            <a:ext cx="982402" cy="552096"/>
            <a:chOff x="-12226" y="1383384"/>
            <a:chExt cx="982402" cy="552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8" name="AutoShape 10"/>
            <p:cNvSpPr>
              <a:spLocks noChangeArrowheads="1"/>
            </p:cNvSpPr>
            <p:nvPr/>
          </p:nvSpPr>
          <p:spPr bwMode="auto">
            <a:xfrm>
              <a:off x="-12226" y="1383384"/>
              <a:ext cx="982402" cy="414935"/>
            </a:xfrm>
            <a:prstGeom prst="round2Same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9126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chemeClr val="bg1"/>
                  </a:solidFill>
                  <a:latin typeface="Calibri" pitchFamily="34" charset="0"/>
                  <a:cs typeface="+mn-cs"/>
                </a:rPr>
                <a:t>Value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Calibri" pitchFamily="34" charset="0"/>
                  <a:cs typeface="+mn-cs"/>
                </a:rPr>
                <a:t>SoC</a:t>
              </a:r>
              <a:endParaRPr lang="en-US" sz="1200" b="1" dirty="0" smtClean="0">
                <a:solidFill>
                  <a:schemeClr val="bg1"/>
                </a:solidFill>
                <a:latin typeface="Calibri" pitchFamily="34" charset="0"/>
                <a:cs typeface="+mn-cs"/>
              </a:endParaRPr>
            </a:p>
          </p:txBody>
        </p:sp>
        <p:pic>
          <p:nvPicPr>
            <p:cNvPr id="149" name="Picture 41"/>
            <p:cNvPicPr preferRelativeResize="0"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26" y="1798320"/>
              <a:ext cx="982402" cy="137160"/>
            </a:xfrm>
            <a:prstGeom prst="rect">
              <a:avLst/>
            </a:prstGeom>
          </p:spPr>
        </p:pic>
      </p:grpSp>
      <p:grpSp>
        <p:nvGrpSpPr>
          <p:cNvPr id="12" name="群組 82"/>
          <p:cNvGrpSpPr/>
          <p:nvPr/>
        </p:nvGrpSpPr>
        <p:grpSpPr>
          <a:xfrm>
            <a:off x="7604336" y="2060848"/>
            <a:ext cx="1143968" cy="606261"/>
            <a:chOff x="7604336" y="2060848"/>
            <a:chExt cx="1143968" cy="606261"/>
          </a:xfrm>
        </p:grpSpPr>
        <p:pic>
          <p:nvPicPr>
            <p:cNvPr id="24583" name="Picture 7" descr="D:\Job Backup\Product\FWS\FWS-8500\Product Image\FWS-8500_Front View.gif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604336" y="2060848"/>
              <a:ext cx="1143968" cy="4320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文字方塊 69"/>
            <p:cNvSpPr txBox="1"/>
            <p:nvPr/>
          </p:nvSpPr>
          <p:spPr>
            <a:xfrm>
              <a:off x="7817087" y="2420888"/>
              <a:ext cx="7184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/>
                <a:t>FWS-8500</a:t>
              </a:r>
              <a:endParaRPr lang="zh-TW" altLang="en-US" sz="1000" b="1" dirty="0"/>
            </a:p>
          </p:txBody>
        </p:sp>
      </p:grpSp>
      <p:grpSp>
        <p:nvGrpSpPr>
          <p:cNvPr id="13" name="群組 83"/>
          <p:cNvGrpSpPr/>
          <p:nvPr/>
        </p:nvGrpSpPr>
        <p:grpSpPr>
          <a:xfrm>
            <a:off x="7596336" y="2996952"/>
            <a:ext cx="936104" cy="750277"/>
            <a:chOff x="7524328" y="2996952"/>
            <a:chExt cx="936104" cy="750277"/>
          </a:xfrm>
        </p:grpSpPr>
        <p:pic>
          <p:nvPicPr>
            <p:cNvPr id="24578" name="Picture 2" descr="D:\Job Backup\Product\FWS\FWS-7810\Product Image\FWS-7810 Perspective View_Deeper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24328" y="2996952"/>
              <a:ext cx="936104" cy="5266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文字方塊 71"/>
            <p:cNvSpPr txBox="1"/>
            <p:nvPr/>
          </p:nvSpPr>
          <p:spPr>
            <a:xfrm>
              <a:off x="7633147" y="3501008"/>
              <a:ext cx="7184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/>
                <a:t>FWS-8500</a:t>
              </a:r>
              <a:endParaRPr lang="zh-TW" altLang="en-US" sz="1000" b="1" dirty="0"/>
            </a:p>
          </p:txBody>
        </p:sp>
      </p:grpSp>
      <p:grpSp>
        <p:nvGrpSpPr>
          <p:cNvPr id="14" name="群組 77"/>
          <p:cNvGrpSpPr/>
          <p:nvPr/>
        </p:nvGrpSpPr>
        <p:grpSpPr>
          <a:xfrm>
            <a:off x="7668344" y="3861048"/>
            <a:ext cx="723275" cy="606261"/>
            <a:chOff x="7630743" y="3861048"/>
            <a:chExt cx="723275" cy="606261"/>
          </a:xfrm>
        </p:grpSpPr>
        <p:pic>
          <p:nvPicPr>
            <p:cNvPr id="24579" name="Picture 3" descr="D:\Job Backup\Product\FWS\FWS-7400\Product Image\FWS-7400 Perspective View.gif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7632340" y="3861048"/>
              <a:ext cx="720080" cy="3903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" name="文字方塊 72"/>
            <p:cNvSpPr txBox="1"/>
            <p:nvPr/>
          </p:nvSpPr>
          <p:spPr>
            <a:xfrm>
              <a:off x="7630743" y="4221088"/>
              <a:ext cx="7232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/>
                <a:t>FWS-7810</a:t>
              </a:r>
              <a:endParaRPr lang="zh-TW" altLang="en-US" sz="1000" b="1" dirty="0"/>
            </a:p>
          </p:txBody>
        </p:sp>
      </p:grpSp>
      <p:grpSp>
        <p:nvGrpSpPr>
          <p:cNvPr id="15" name="群組 79"/>
          <p:cNvGrpSpPr/>
          <p:nvPr/>
        </p:nvGrpSpPr>
        <p:grpSpPr>
          <a:xfrm>
            <a:off x="7668344" y="4725144"/>
            <a:ext cx="780898" cy="648072"/>
            <a:chOff x="7601931" y="4653136"/>
            <a:chExt cx="780898" cy="648072"/>
          </a:xfrm>
        </p:grpSpPr>
        <p:pic>
          <p:nvPicPr>
            <p:cNvPr id="24581" name="Picture 5" descr="D:\Job Backup\Product\FWS\FWS-7350\Product Image\FWS-7350 Perspective View.gif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601931" y="4653136"/>
              <a:ext cx="780898" cy="4233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5" name="文字方塊 74"/>
            <p:cNvSpPr txBox="1"/>
            <p:nvPr/>
          </p:nvSpPr>
          <p:spPr>
            <a:xfrm>
              <a:off x="7630743" y="5054987"/>
              <a:ext cx="7232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/>
                <a:t>FWS-7350</a:t>
              </a:r>
              <a:endParaRPr lang="zh-TW" altLang="en-US" sz="1000" b="1" dirty="0"/>
            </a:p>
          </p:txBody>
        </p:sp>
      </p:grpSp>
      <p:grpSp>
        <p:nvGrpSpPr>
          <p:cNvPr id="16" name="群組 80"/>
          <p:cNvGrpSpPr/>
          <p:nvPr/>
        </p:nvGrpSpPr>
        <p:grpSpPr>
          <a:xfrm>
            <a:off x="7668344" y="5661248"/>
            <a:ext cx="723275" cy="462245"/>
            <a:chOff x="7630743" y="5661248"/>
            <a:chExt cx="723275" cy="462245"/>
          </a:xfrm>
        </p:grpSpPr>
        <p:pic>
          <p:nvPicPr>
            <p:cNvPr id="24582" name="Picture 6" descr="D:\Job Backup\Product\FWS\FWS-2250\Product Image\FWS-2250_White Chassis_Front IO.gif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7636325" y="5661248"/>
              <a:ext cx="712110" cy="2160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6" name="文字方塊 75"/>
            <p:cNvSpPr txBox="1"/>
            <p:nvPr/>
          </p:nvSpPr>
          <p:spPr>
            <a:xfrm>
              <a:off x="7630743" y="5877272"/>
              <a:ext cx="7232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 smtClean="0"/>
                <a:t>FWS-2250</a:t>
              </a:r>
              <a:endParaRPr lang="zh-TW" altLang="en-US" sz="1000" b="1" dirty="0"/>
            </a:p>
          </p:txBody>
        </p:sp>
      </p:grpSp>
      <p:sp>
        <p:nvSpPr>
          <p:cNvPr id="63" name="標題 1"/>
          <p:cNvSpPr txBox="1">
            <a:spLocks/>
          </p:cNvSpPr>
          <p:nvPr/>
        </p:nvSpPr>
        <p:spPr>
          <a:xfrm>
            <a:off x="457200" y="274638"/>
            <a:ext cx="6851104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 Brief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5" name="標題 1"/>
          <p:cNvSpPr txBox="1">
            <a:spLocks/>
          </p:cNvSpPr>
          <p:nvPr/>
        </p:nvSpPr>
        <p:spPr>
          <a:xfrm>
            <a:off x="457200" y="764704"/>
            <a:ext cx="800323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TW" sz="3200" b="1" dirty="0" smtClean="0">
                <a:solidFill>
                  <a:srgbClr val="002060"/>
                </a:solidFill>
              </a:rPr>
              <a:t>Intel Roadmap for </a:t>
            </a:r>
            <a:r>
              <a:rPr lang="en-US" altLang="zh-TW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Network Appliance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99799" y="1916832"/>
          <a:ext cx="8786874" cy="4270355"/>
        </p:xfrm>
        <a:graphic>
          <a:graphicData uri="http://schemas.openxmlformats.org/drawingml/2006/table">
            <a:tbl>
              <a:tblPr firstRow="1" firstCol="1" lastRow="1" bandRow="1">
                <a:tableStyleId>{3C2FFA5D-87B4-456A-9821-1D502468CF0F}</a:tableStyleId>
              </a:tblPr>
              <a:tblGrid>
                <a:gridCol w="1077750"/>
                <a:gridCol w="1927137"/>
                <a:gridCol w="1927137"/>
                <a:gridCol w="1927137"/>
                <a:gridCol w="1927713"/>
              </a:tblGrid>
              <a:tr h="3077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/>
                        <a:t>Model Name</a:t>
                      </a:r>
                      <a:endParaRPr lang="zh-TW" sz="1200" kern="100" dirty="0">
                        <a:latin typeface="Arial Black" pitchFamily="34" charset="0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/>
                        <a:t>FWS-2200</a:t>
                      </a:r>
                      <a:endParaRPr lang="zh-TW" sz="1200" kern="100" dirty="0">
                        <a:latin typeface="Arial Black" pitchFamily="34" charset="0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/>
                        <a:t>FWS-2250 (2C SKU)</a:t>
                      </a:r>
                      <a:endParaRPr lang="zh-TW" sz="1200" kern="100" dirty="0">
                        <a:latin typeface="Arial Black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/>
                        <a:t>FWS-2350 (2C SKU)</a:t>
                      </a:r>
                      <a:endParaRPr lang="zh-TW" sz="1200" kern="100" dirty="0">
                        <a:latin typeface="Arial Black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/>
                        <a:t>FWS-2160</a:t>
                      </a:r>
                      <a:endParaRPr lang="zh-TW" sz="1200" kern="100" dirty="0">
                        <a:latin typeface="Arial Black" pitchFamily="34" charset="0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36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/>
                        <a:t>Platform</a:t>
                      </a:r>
                      <a:endParaRPr lang="zh-TW" sz="140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/>
                        <a:t>Intel </a:t>
                      </a:r>
                      <a:r>
                        <a:rPr lang="en-US" sz="1200" kern="100" dirty="0" err="1"/>
                        <a:t>PineView</a:t>
                      </a:r>
                      <a:endParaRPr lang="zh-TW" sz="140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/>
                        <a:t>Intel </a:t>
                      </a:r>
                      <a:r>
                        <a:rPr lang="en-US" sz="1200" kern="100" dirty="0" err="1"/>
                        <a:t>BayTrail</a:t>
                      </a:r>
                      <a:endParaRPr lang="zh-TW" sz="140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/>
                        <a:t>Intel Rangeley</a:t>
                      </a:r>
                      <a:endParaRPr lang="zh-TW" sz="140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/>
                        <a:t>AMD G-Series</a:t>
                      </a:r>
                      <a:endParaRPr lang="zh-TW" sz="140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968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80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1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Processor</a:t>
                      </a: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Intel® Atom D525 Dual Core 1.8GHz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Intel® Atom </a:t>
                      </a:r>
                      <a:r>
                        <a:rPr lang="en-US" sz="1000" kern="100" dirty="0" smtClean="0"/>
                        <a:t>E3815 </a:t>
                      </a:r>
                      <a:r>
                        <a:rPr lang="en-US" sz="1000" kern="100" dirty="0"/>
                        <a:t>Single Core 1.46GHz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Intel® Atom C2358 Dual Core 1.7GHz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Onboard AMD G-series T24L 1.0 GHz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36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Chipset</a:t>
                      </a: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ICH8M (kit price :$30)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Intel® </a:t>
                      </a:r>
                      <a:r>
                        <a:rPr lang="en-US" sz="1000" kern="100" dirty="0" err="1"/>
                        <a:t>BayTrail</a:t>
                      </a:r>
                      <a:r>
                        <a:rPr lang="en-US" sz="1000" kern="100" dirty="0"/>
                        <a:t> </a:t>
                      </a:r>
                      <a:r>
                        <a:rPr lang="en-US" sz="1000" kern="100" dirty="0" err="1"/>
                        <a:t>SoC</a:t>
                      </a:r>
                      <a:r>
                        <a:rPr lang="en-US" sz="1000" kern="100" dirty="0"/>
                        <a:t> ($20)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Intel® Rangeley SoC ($43)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AMD A50M (kit price $23)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1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Memory</a:t>
                      </a:r>
                      <a:endParaRPr lang="zh-TW" sz="1050" kern="10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2 x </a:t>
                      </a:r>
                      <a:r>
                        <a:rPr lang="en-US" sz="1000" kern="100" dirty="0" smtClean="0"/>
                        <a:t>240 DIMM, </a:t>
                      </a:r>
                      <a:r>
                        <a:rPr lang="en-US" sz="1000" kern="100" dirty="0"/>
                        <a:t>DDR3 800 up to 4GB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2 x 240P DIMM, DDR3 1600 up to 16GB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2 x 240P DIMM, DDR3 1600 up to 16GB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2 x 240P DIMM, DDR3 1600 up to 8GB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36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LAN Ports</a:t>
                      </a: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6 ports (INTEL </a:t>
                      </a:r>
                      <a:r>
                        <a:rPr lang="en-US" sz="1000" kern="100" dirty="0" smtClean="0"/>
                        <a:t>82574</a:t>
                      </a:r>
                      <a:r>
                        <a:rPr lang="en-US" altLang="zh-TW" sz="1000" kern="100" dirty="0" smtClean="0"/>
                        <a:t>L</a:t>
                      </a:r>
                      <a:r>
                        <a:rPr lang="en-US" sz="1000" kern="100" dirty="0" smtClean="0"/>
                        <a:t>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4 ports (INTEL I211)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6 ports (INTEL I210)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6 ports (</a:t>
                      </a:r>
                      <a:r>
                        <a:rPr lang="en-US" sz="1000" kern="100" dirty="0" err="1"/>
                        <a:t>RealTek</a:t>
                      </a:r>
                      <a:r>
                        <a:rPr lang="en-US" sz="1000" kern="100" dirty="0"/>
                        <a:t> RTL8111E)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9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Bypass</a:t>
                      </a:r>
                      <a:endParaRPr lang="zh-TW" sz="1050" kern="10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Max. 2 Pair (Optional)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Max. 1 pair (Optional)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Max. 3 pair (Optional)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Max. 2 Pair (Optional)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36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Cooling</a:t>
                      </a: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2 x System Fan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Fanless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1 x System Fan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1 x System Fan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14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Dimension (Estimated)</a:t>
                      </a: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260mm(W) x 178mm(D) x 44m(H)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165mm (W) x 105mm(D) x43mm(H)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260mm(W) x 178mm(D) x 44m(H)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260mm(W) x 178mm(D) x 44m(H)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36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Power</a:t>
                      </a:r>
                      <a:endParaRPr lang="zh-TW" sz="1050" kern="10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60W/12VDC-IN Power Adapter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40W/12VDC-IN Power Adapter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60W/12VDC-IN Power Adapter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60W/12VDC-IN Power Adapter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36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Other Features</a:t>
                      </a:r>
                      <a:endParaRPr lang="zh-TW" sz="1050" kern="10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NA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42704" marR="427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/>
                        <a:t>NA</a:t>
                      </a:r>
                      <a:endParaRPr lang="zh-TW" sz="1050" kern="10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QAT</a:t>
                      </a:r>
                      <a:endParaRPr lang="zh-TW" sz="1050" b="1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NA</a:t>
                      </a:r>
                      <a:endParaRPr lang="zh-TW" sz="1050" kern="100" dirty="0">
                        <a:solidFill>
                          <a:schemeClr val="tx1"/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55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/>
                        <a:t>Price Strategy</a:t>
                      </a:r>
                      <a:endParaRPr lang="zh-TW" sz="1000" kern="100" dirty="0">
                        <a:latin typeface="+mn-lt"/>
                        <a:ea typeface="新細明體"/>
                        <a:cs typeface="新細明體"/>
                      </a:endParaRPr>
                    </a:p>
                  </a:txBody>
                  <a:tcPr marL="42545" marR="4254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</a:rPr>
                        <a:t>Best selling</a:t>
                      </a:r>
                      <a:endParaRPr lang="zh-TW" sz="1400" kern="100" dirty="0">
                        <a:solidFill>
                          <a:srgbClr val="FF0000"/>
                        </a:solidFill>
                        <a:latin typeface="+mn-lt"/>
                        <a:ea typeface="新細明體"/>
                        <a:cs typeface="新細明體"/>
                      </a:endParaRPr>
                    </a:p>
                  </a:txBody>
                  <a:tcPr marL="42545" marR="4254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</a:rPr>
                        <a:t>Lowest INTEL Solution</a:t>
                      </a:r>
                      <a:endParaRPr lang="zh-TW" sz="1400" kern="100" dirty="0">
                        <a:solidFill>
                          <a:srgbClr val="FF0000"/>
                        </a:solidFill>
                        <a:latin typeface="+mn-lt"/>
                        <a:ea typeface="新細明體"/>
                        <a:cs typeface="新細明體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rgbClr val="FF0000"/>
                          </a:solidFill>
                        </a:rPr>
                        <a:t>Intel </a:t>
                      </a:r>
                      <a:r>
                        <a:rPr lang="en-US" sz="1400" kern="100" dirty="0">
                          <a:solidFill>
                            <a:srgbClr val="FF0000"/>
                          </a:solidFill>
                        </a:rPr>
                        <a:t>Solution with QAT Function</a:t>
                      </a:r>
                      <a:endParaRPr lang="zh-TW" sz="1400" kern="100" dirty="0">
                        <a:solidFill>
                          <a:srgbClr val="FF0000"/>
                        </a:solidFill>
                        <a:latin typeface="+mn-lt"/>
                        <a:ea typeface="新細明體"/>
                        <a:cs typeface="新細明體"/>
                      </a:endParaRPr>
                    </a:p>
                  </a:txBody>
                  <a:tcPr marL="42545" marR="4254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</a:rPr>
                        <a:t>Lowest </a:t>
                      </a:r>
                      <a:r>
                        <a:rPr lang="en-US" sz="1400" kern="100" dirty="0" smtClean="0">
                          <a:solidFill>
                            <a:srgbClr val="FF0000"/>
                          </a:solidFill>
                        </a:rPr>
                        <a:t>Desktop</a:t>
                      </a:r>
                      <a:r>
                        <a:rPr lang="zh-TW" altLang="en-US" sz="1400" kern="1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</a:rPr>
                        <a:t>Solution</a:t>
                      </a:r>
                      <a:endParaRPr lang="zh-TW" sz="1400" kern="100" dirty="0">
                        <a:solidFill>
                          <a:srgbClr val="FF0000"/>
                        </a:solidFill>
                        <a:latin typeface="+mn-lt"/>
                        <a:ea typeface="新細明體"/>
                        <a:cs typeface="新細明體"/>
                      </a:endParaRPr>
                    </a:p>
                  </a:txBody>
                  <a:tcPr marL="42545" marR="42545" marT="9525" marB="0" anchor="ctr"/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457200" y="274638"/>
            <a:ext cx="6851104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 Brief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57200" y="764704"/>
            <a:ext cx="800323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TW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AAEON Desktop Network Appliance Strategy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4033" name="Picture 1" descr="D:\Job Backup\Product\FWS\FWS-2250\Product Image\FWS-2250_White Chassis_Front IO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9912" y="2860104"/>
            <a:ext cx="920164" cy="279138"/>
          </a:xfrm>
          <a:prstGeom prst="rect">
            <a:avLst/>
          </a:prstGeom>
          <a:noFill/>
          <a:effectLst>
            <a:glow rad="63500">
              <a:schemeClr val="bg1">
                <a:lumMod val="6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44034" name="Picture 2" descr="D:\Job Backup\Product\FWS\FWS-7350\Product Image\FWS-2350-3D-Front-small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2716309"/>
            <a:ext cx="1417340" cy="5905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037" name="Picture 5" descr="http://2.bp.blogspot.com/-2QHcbiv4JgM/UEnGptoe4rI/AAAAAAAAAQ4/ANgna-xqpB4/s320/FWS-2200-3D-250x104-Pixels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2716088"/>
            <a:ext cx="1418400" cy="59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038" name="Picture 6" descr="D:\Job Backup\Product\FWS\FWS-2160\Product Image\FWS-2160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308304" y="2716088"/>
            <a:ext cx="1418400" cy="590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zh-TW" sz="4200" b="1" dirty="0" smtClean="0">
                <a:solidFill>
                  <a:schemeClr val="accent1">
                    <a:lumMod val="75000"/>
                  </a:schemeClr>
                </a:solidFill>
              </a:rPr>
              <a:t>Network Appliance HW Features (1)</a:t>
            </a:r>
            <a:endParaRPr lang="zh-TW" altLang="en-US" sz="4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Bypass Function</a:t>
            </a:r>
            <a:endParaRPr lang="zh-TW" altLang="en-US" dirty="0"/>
          </a:p>
        </p:txBody>
      </p:sp>
      <p:sp>
        <p:nvSpPr>
          <p:cNvPr id="27652" name="矩形 4"/>
          <p:cNvSpPr>
            <a:spLocks noChangeArrowheads="1"/>
          </p:cNvSpPr>
          <p:nvPr/>
        </p:nvSpPr>
        <p:spPr bwMode="auto">
          <a:xfrm>
            <a:off x="457200" y="1773238"/>
            <a:ext cx="78486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LAN Bypass feature removes a single point of failure so that essential business communication can continue while a network failure is diagnosed and resolved. In the event of a power, hardware or software </a:t>
            </a:r>
            <a:r>
              <a:rPr kumimoji="0" lang="en-US" altLang="zh-TW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failure, Hardware </a:t>
            </a:r>
            <a:r>
              <a:rPr kumimoji="0" lang="en-US" altLang="zh-TW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Bypass will automatically activate, allowing network traffic to continue. Traffic between the LAN and WAN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will continue</a:t>
            </a:r>
            <a:r>
              <a:rPr kumimoji="0" lang="en-US" altLang="zh-TW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kumimoji="0" lang="en-US" altLang="zh-TW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without interruption.</a:t>
            </a:r>
            <a:endParaRPr kumimoji="0" lang="zh-TW" altLang="en-US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0" y="3284538"/>
            <a:ext cx="4516438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資料庫圖表 7"/>
          <p:cNvGraphicFramePr/>
          <p:nvPr/>
        </p:nvGraphicFramePr>
        <p:xfrm>
          <a:off x="500034" y="4043736"/>
          <a:ext cx="3600400" cy="213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500063" y="3643313"/>
            <a:ext cx="34559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AAEON Bypass Function</a:t>
            </a:r>
            <a:endParaRPr kumimoji="0" lang="zh-TW" altLang="en-US" sz="20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rgbClr val="FF0000"/>
          </a:buClr>
          <a:buSzPct val="80000"/>
          <a:buFont typeface="Arial" pitchFamily="34" charset="0"/>
          <a:buNone/>
          <a:tabLst/>
          <a:defRPr kumimoji="0" sz="2800" b="1" i="0" u="none" strike="noStrike" kern="1200" cap="none" spc="0" normalizeH="0" baseline="0" noProof="0" dirty="0" smtClean="0">
            <a:ln>
              <a:noFill/>
            </a:ln>
            <a:solidFill>
              <a:srgbClr val="4F81BD">
                <a:lumMod val="50000"/>
              </a:srgbClr>
            </a:solidFill>
            <a:effectLst/>
            <a:uLnTx/>
            <a:uFillTx/>
            <a:latin typeface="Calibri" pitchFamily="34" charset="0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4394</TotalTime>
  <Words>2712</Words>
  <Application>Microsoft Office PowerPoint</Application>
  <PresentationFormat>如螢幕大小 (4:3)</PresentationFormat>
  <Paragraphs>712</Paragraphs>
  <Slides>34</Slides>
  <Notes>17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34</vt:i4>
      </vt:variant>
    </vt:vector>
  </HeadingPairs>
  <TitlesOfParts>
    <vt:vector size="51" baseType="lpstr">
      <vt:lpstr>Arial</vt:lpstr>
      <vt:lpstr>新細明體</vt:lpstr>
      <vt:lpstr>Calibri</vt:lpstr>
      <vt:lpstr>Verdana</vt:lpstr>
      <vt:lpstr>Arial Black</vt:lpstr>
      <vt:lpstr>Times New Roman</vt:lpstr>
      <vt:lpstr>Cambria Math</vt:lpstr>
      <vt:lpstr>Wingdings</vt:lpstr>
      <vt:lpstr>Tahoma</vt:lpstr>
      <vt:lpstr>微軟正黑體</vt:lpstr>
      <vt:lpstr>標楷體</vt:lpstr>
      <vt:lpstr>Lucida Sans Unicode</vt:lpstr>
      <vt:lpstr>Office 佈景主題</vt:lpstr>
      <vt:lpstr>1_Office 佈景主題</vt:lpstr>
      <vt:lpstr>Image</vt:lpstr>
      <vt:lpstr>CorelDRAW</vt:lpstr>
      <vt:lpstr>繪圖</vt:lpstr>
      <vt:lpstr>投影片 1</vt:lpstr>
      <vt:lpstr>投影片 2</vt:lpstr>
      <vt:lpstr>ISD Vertical Solutions</vt:lpstr>
      <vt:lpstr>Product Roadmap Desktop Network Appliance</vt:lpstr>
      <vt:lpstr>投影片 5</vt:lpstr>
      <vt:lpstr>投影片 6</vt:lpstr>
      <vt:lpstr>投影片 7</vt:lpstr>
      <vt:lpstr>投影片 8</vt:lpstr>
      <vt:lpstr>Network Appliance HW Features (1)</vt:lpstr>
      <vt:lpstr>Network Appliance HW Features (2)</vt:lpstr>
      <vt:lpstr>Network Appliance HW Features (3)</vt:lpstr>
      <vt:lpstr>Network Appliance HW Features (4)</vt:lpstr>
      <vt:lpstr>Network Appliance HW Features (5)</vt:lpstr>
      <vt:lpstr>Network Applications (1)</vt:lpstr>
      <vt:lpstr>Network Applications (2)</vt:lpstr>
      <vt:lpstr>Network Applications (3)</vt:lpstr>
      <vt:lpstr>Network Applications (4)</vt:lpstr>
      <vt:lpstr>Firewall Application Diagram (1)</vt:lpstr>
      <vt:lpstr>Firewall Application Diagram (2)</vt:lpstr>
      <vt:lpstr>NVR Series Roadmap</vt:lpstr>
      <vt:lpstr>Video Management System</vt:lpstr>
      <vt:lpstr>Connection Diagram</vt:lpstr>
      <vt:lpstr>NVR Series (in MP)</vt:lpstr>
      <vt:lpstr>NVR-6300S</vt:lpstr>
      <vt:lpstr>NVR-Q67 Rackmount Networking Video Recorder System</vt:lpstr>
      <vt:lpstr>NVR-B75 Retail Appliance NVR System</vt:lpstr>
      <vt:lpstr>NVR-CV Standalone NVR System</vt:lpstr>
      <vt:lpstr>Access Control Diagram</vt:lpstr>
      <vt:lpstr>Retail Application Diagram</vt:lpstr>
      <vt:lpstr>Attendance Management System </vt:lpstr>
      <vt:lpstr>Diagram for Video Security</vt:lpstr>
      <vt:lpstr>Factory Monitoring Surveillance Diagram </vt:lpstr>
      <vt:lpstr>Competitor Analysis</vt:lpstr>
      <vt:lpstr>投影片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HazelYang</dc:creator>
  <cp:lastModifiedBy>pattywu</cp:lastModifiedBy>
  <cp:revision>478</cp:revision>
  <dcterms:created xsi:type="dcterms:W3CDTF">2011-09-20T06:54:11Z</dcterms:created>
  <dcterms:modified xsi:type="dcterms:W3CDTF">2014-05-13T03:08:19Z</dcterms:modified>
</cp:coreProperties>
</file>